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32"/>
  </p:notesMasterIdLst>
  <p:handoutMasterIdLst>
    <p:handoutMasterId r:id="rId33"/>
  </p:handoutMasterIdLst>
  <p:sldIdLst>
    <p:sldId id="393" r:id="rId6"/>
    <p:sldId id="375" r:id="rId7"/>
    <p:sldId id="460" r:id="rId8"/>
    <p:sldId id="489" r:id="rId9"/>
    <p:sldId id="490" r:id="rId10"/>
    <p:sldId id="491" r:id="rId11"/>
    <p:sldId id="492" r:id="rId12"/>
    <p:sldId id="459" r:id="rId13"/>
    <p:sldId id="494" r:id="rId14"/>
    <p:sldId id="463" r:id="rId15"/>
    <p:sldId id="496" r:id="rId16"/>
    <p:sldId id="495" r:id="rId17"/>
    <p:sldId id="465" r:id="rId18"/>
    <p:sldId id="466" r:id="rId19"/>
    <p:sldId id="468" r:id="rId20"/>
    <p:sldId id="454" r:id="rId21"/>
    <p:sldId id="453" r:id="rId22"/>
    <p:sldId id="452" r:id="rId23"/>
    <p:sldId id="498" r:id="rId24"/>
    <p:sldId id="482" r:id="rId25"/>
    <p:sldId id="480" r:id="rId26"/>
    <p:sldId id="484" r:id="rId27"/>
    <p:sldId id="499" r:id="rId28"/>
    <p:sldId id="500" r:id="rId29"/>
    <p:sldId id="455" r:id="rId30"/>
    <p:sldId id="457" r:id="rId31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714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429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143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6858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85725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02870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20015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37160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0099"/>
    <a:srgbClr val="FFFFCC"/>
    <a:srgbClr val="FFF100"/>
    <a:srgbClr val="660066"/>
    <a:srgbClr val="FF00FF"/>
    <a:srgbClr val="98C938"/>
    <a:srgbClr val="DFE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4" autoAdjust="0"/>
    <p:restoredTop sz="99822" autoAdjust="0"/>
  </p:normalViewPr>
  <p:slideViewPr>
    <p:cSldViewPr>
      <p:cViewPr varScale="1">
        <p:scale>
          <a:sx n="70" d="100"/>
          <a:sy n="70" d="100"/>
        </p:scale>
        <p:origin x="-6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28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sgangapp\AppData\Local\Microsoft\Windows\Temporary%20Internet%20Files\Content.Outlook\VWJ3G4PJ\Combined%20Grading%20Chart%20for%20IWC%20trails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sgangapp\AppData\Local\Microsoft\Windows\Temporary%20Internet%20Files\Content.Outlook\VWJ3G4PJ\Combined%20Grading%20Chart%20for%20IWC%20trails%2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sgangapp\AppData\Local\Microsoft\Windows\Temporary%20Internet%20Files\Content.Outlook\VWJ3G4PJ\Combined%20Grading%20Chart%20for%20IWC%20trails%20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162011173184424E-2"/>
          <c:y val="3.968253968253968E-2"/>
          <c:w val="0.92067039106145254"/>
          <c:h val="0.8624338624338633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'Grading analysis Zone-1'!$J$10</c:f>
              <c:strCache>
                <c:ptCount val="1"/>
                <c:pt idx="0">
                  <c:v>Lower Limit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diamond"/>
            <c:size val="7"/>
            <c:spPr>
              <a:solidFill>
                <a:sysClr val="windowText" lastClr="000000"/>
              </a:solidFill>
            </c:spPr>
          </c:marker>
          <c:xVal>
            <c:numRef>
              <c:f>'Grading analysis Zone-1'!$A$11:$A$15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4.75</c:v>
                </c:pt>
                <c:pt idx="3">
                  <c:v>0.6</c:v>
                </c:pt>
                <c:pt idx="4">
                  <c:v>0.15</c:v>
                </c:pt>
              </c:numCache>
            </c:numRef>
          </c:xVal>
          <c:yVal>
            <c:numRef>
              <c:f>'Grading analysis Zone-1'!$J$11:$J$15</c:f>
              <c:numCache>
                <c:formatCode>General</c:formatCode>
                <c:ptCount val="5"/>
                <c:pt idx="0">
                  <c:v>100</c:v>
                </c:pt>
                <c:pt idx="1">
                  <c:v>95</c:v>
                </c:pt>
                <c:pt idx="2">
                  <c:v>30</c:v>
                </c:pt>
                <c:pt idx="3">
                  <c:v>10</c:v>
                </c:pt>
                <c:pt idx="4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'Grading analysis Zone-1'!$K$10</c:f>
              <c:strCache>
                <c:ptCount val="1"/>
                <c:pt idx="0">
                  <c:v>Upper Limit</c:v>
                </c:pt>
              </c:strCache>
            </c:strRef>
          </c:tx>
          <c:xVal>
            <c:numRef>
              <c:f>'Grading analysis Zone-1'!$A$11:$A$15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4.75</c:v>
                </c:pt>
                <c:pt idx="3">
                  <c:v>0.6</c:v>
                </c:pt>
                <c:pt idx="4">
                  <c:v>0.15</c:v>
                </c:pt>
              </c:numCache>
            </c:numRef>
          </c:xVal>
          <c:yVal>
            <c:numRef>
              <c:f>'Grading analysis Zone-1'!$K$11:$K$15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50</c:v>
                </c:pt>
                <c:pt idx="3">
                  <c:v>35</c:v>
                </c:pt>
                <c:pt idx="4">
                  <c:v>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'Grading analysis Zone-1'!$H$10</c:f>
              <c:strCache>
                <c:ptCount val="1"/>
                <c:pt idx="0">
                  <c:v>Design Gradation</c:v>
                </c:pt>
              </c:strCache>
            </c:strRef>
          </c:tx>
          <c:xVal>
            <c:numRef>
              <c:f>'Grading analysis Zone-1'!$A$11:$A$15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4.75</c:v>
                </c:pt>
                <c:pt idx="3">
                  <c:v>0.6</c:v>
                </c:pt>
                <c:pt idx="4">
                  <c:v>0.15</c:v>
                </c:pt>
              </c:numCache>
            </c:numRef>
          </c:xVal>
          <c:yVal>
            <c:numRef>
              <c:f>'Grading analysis Zone-1'!$H$11:$H$15</c:f>
              <c:numCache>
                <c:formatCode>0.00</c:formatCode>
                <c:ptCount val="5"/>
                <c:pt idx="0" formatCode="General">
                  <c:v>100</c:v>
                </c:pt>
                <c:pt idx="1">
                  <c:v>100</c:v>
                </c:pt>
                <c:pt idx="2">
                  <c:v>53.595725000000002</c:v>
                </c:pt>
                <c:pt idx="3">
                  <c:v>18.656000000000002</c:v>
                </c:pt>
                <c:pt idx="4">
                  <c:v>6.36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'Grading analysis Zone-1'!$L$10</c:f>
              <c:strCache>
                <c:ptCount val="1"/>
                <c:pt idx="0">
                  <c:v>Median</c:v>
                </c:pt>
              </c:strCache>
            </c:strRef>
          </c:tx>
          <c:xVal>
            <c:numRef>
              <c:f>'Grading analysis Zone-1'!$A$11:$A$15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4.75</c:v>
                </c:pt>
                <c:pt idx="3">
                  <c:v>0.6</c:v>
                </c:pt>
                <c:pt idx="4">
                  <c:v>0.15</c:v>
                </c:pt>
              </c:numCache>
            </c:numRef>
          </c:xVal>
          <c:yVal>
            <c:numRef>
              <c:f>'Grading analysis Zone-1'!$L$11:$L$15</c:f>
              <c:numCache>
                <c:formatCode>0</c:formatCode>
                <c:ptCount val="5"/>
                <c:pt idx="0">
                  <c:v>100</c:v>
                </c:pt>
                <c:pt idx="1">
                  <c:v>97.5</c:v>
                </c:pt>
                <c:pt idx="2">
                  <c:v>40</c:v>
                </c:pt>
                <c:pt idx="3">
                  <c:v>22.5</c:v>
                </c:pt>
                <c:pt idx="4">
                  <c:v>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342400"/>
        <c:axId val="54343936"/>
      </c:scatterChart>
      <c:valAx>
        <c:axId val="54342400"/>
        <c:scaling>
          <c:logBase val="10"/>
          <c:orientation val="minMax"/>
          <c:max val="100"/>
          <c:min val="0.1"/>
        </c:scaling>
        <c:delete val="0"/>
        <c:axPos val="b"/>
        <c:minorGridlines>
          <c:spPr>
            <a:ln w="19050">
              <a:solidFill>
                <a:sysClr val="windowText" lastClr="000000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4343936"/>
        <c:crosses val="autoZero"/>
        <c:crossBetween val="midCat"/>
      </c:valAx>
      <c:valAx>
        <c:axId val="54343936"/>
        <c:scaling>
          <c:orientation val="minMax"/>
          <c:max val="100"/>
        </c:scaling>
        <c:delete val="0"/>
        <c:axPos val="l"/>
        <c:majorGridlines>
          <c:spPr>
            <a:ln w="22225"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4342400"/>
        <c:crossesAt val="0.01"/>
        <c:crossBetween val="midCat"/>
        <c:majorUnit val="10"/>
        <c:minorUnit val="5"/>
      </c:valAx>
      <c:spPr>
        <a:noFill/>
        <a:ln w="25400">
          <a:solidFill>
            <a:sysClr val="windowText" lastClr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162011173184424E-2"/>
          <c:y val="3.968253968253968E-2"/>
          <c:w val="0.92067039106145254"/>
          <c:h val="0.8624338624338633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'Grading analysis Zone-2'!$J$10</c:f>
              <c:strCache>
                <c:ptCount val="1"/>
                <c:pt idx="0">
                  <c:v>Lower Limit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diamond"/>
            <c:size val="7"/>
            <c:spPr>
              <a:solidFill>
                <a:sysClr val="windowText" lastClr="000000"/>
              </a:solidFill>
            </c:spPr>
          </c:marker>
          <c:xVal>
            <c:numRef>
              <c:f>'Grading analysis Zone-2'!$A$11:$A$15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4.75</c:v>
                </c:pt>
                <c:pt idx="3">
                  <c:v>0.6</c:v>
                </c:pt>
                <c:pt idx="4">
                  <c:v>0.15</c:v>
                </c:pt>
              </c:numCache>
            </c:numRef>
          </c:xVal>
          <c:yVal>
            <c:numRef>
              <c:f>'Grading analysis Zone-2'!$J$11:$J$15</c:f>
              <c:numCache>
                <c:formatCode>General</c:formatCode>
                <c:ptCount val="5"/>
                <c:pt idx="0">
                  <c:v>100</c:v>
                </c:pt>
                <c:pt idx="1">
                  <c:v>95</c:v>
                </c:pt>
                <c:pt idx="2">
                  <c:v>30</c:v>
                </c:pt>
                <c:pt idx="3">
                  <c:v>10</c:v>
                </c:pt>
                <c:pt idx="4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'Grading analysis Zone-2'!$K$10</c:f>
              <c:strCache>
                <c:ptCount val="1"/>
                <c:pt idx="0">
                  <c:v>Upper Limit</c:v>
                </c:pt>
              </c:strCache>
            </c:strRef>
          </c:tx>
          <c:xVal>
            <c:numRef>
              <c:f>'Grading analysis Zone-2'!$A$11:$A$15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4.75</c:v>
                </c:pt>
                <c:pt idx="3">
                  <c:v>0.6</c:v>
                </c:pt>
                <c:pt idx="4">
                  <c:v>0.15</c:v>
                </c:pt>
              </c:numCache>
            </c:numRef>
          </c:xVal>
          <c:yVal>
            <c:numRef>
              <c:f>'Grading analysis Zone-2'!$K$11:$K$15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50</c:v>
                </c:pt>
                <c:pt idx="3">
                  <c:v>35</c:v>
                </c:pt>
                <c:pt idx="4">
                  <c:v>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'Grading analysis Zone-2'!$H$10</c:f>
              <c:strCache>
                <c:ptCount val="1"/>
                <c:pt idx="0">
                  <c:v>Design Gradation</c:v>
                </c:pt>
              </c:strCache>
            </c:strRef>
          </c:tx>
          <c:xVal>
            <c:numRef>
              <c:f>'Grading analysis Zone-2'!$A$11:$A$15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4.75</c:v>
                </c:pt>
                <c:pt idx="3">
                  <c:v>0.6</c:v>
                </c:pt>
                <c:pt idx="4">
                  <c:v>0.15</c:v>
                </c:pt>
              </c:numCache>
            </c:numRef>
          </c:xVal>
          <c:yVal>
            <c:numRef>
              <c:f>'Grading analysis Zone-2'!$H$11:$H$15</c:f>
              <c:numCache>
                <c:formatCode>0.00</c:formatCode>
                <c:ptCount val="5"/>
                <c:pt idx="0" formatCode="General">
                  <c:v>100</c:v>
                </c:pt>
                <c:pt idx="1">
                  <c:v>100</c:v>
                </c:pt>
                <c:pt idx="2">
                  <c:v>50.633749999999999</c:v>
                </c:pt>
                <c:pt idx="3">
                  <c:v>17.600000000000001</c:v>
                </c:pt>
                <c:pt idx="4">
                  <c:v>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'Grading analysis Zone-2'!$L$10</c:f>
              <c:strCache>
                <c:ptCount val="1"/>
                <c:pt idx="0">
                  <c:v>Median</c:v>
                </c:pt>
              </c:strCache>
            </c:strRef>
          </c:tx>
          <c:xVal>
            <c:numRef>
              <c:f>'Grading analysis Zone-2'!$A$11:$A$15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4.75</c:v>
                </c:pt>
                <c:pt idx="3">
                  <c:v>0.6</c:v>
                </c:pt>
                <c:pt idx="4">
                  <c:v>0.15</c:v>
                </c:pt>
              </c:numCache>
            </c:numRef>
          </c:xVal>
          <c:yVal>
            <c:numRef>
              <c:f>'Grading analysis Zone-2'!$L$11:$L$15</c:f>
              <c:numCache>
                <c:formatCode>0</c:formatCode>
                <c:ptCount val="5"/>
                <c:pt idx="0">
                  <c:v>100</c:v>
                </c:pt>
                <c:pt idx="1">
                  <c:v>97.5</c:v>
                </c:pt>
                <c:pt idx="2">
                  <c:v>40</c:v>
                </c:pt>
                <c:pt idx="3">
                  <c:v>22.5</c:v>
                </c:pt>
                <c:pt idx="4">
                  <c:v>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387456"/>
        <c:axId val="54388992"/>
      </c:scatterChart>
      <c:valAx>
        <c:axId val="54387456"/>
        <c:scaling>
          <c:logBase val="10"/>
          <c:orientation val="minMax"/>
          <c:max val="100"/>
          <c:min val="0.1"/>
        </c:scaling>
        <c:delete val="0"/>
        <c:axPos val="b"/>
        <c:minorGridlines>
          <c:spPr>
            <a:ln w="19050">
              <a:solidFill>
                <a:sysClr val="windowText" lastClr="000000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4388992"/>
        <c:crosses val="autoZero"/>
        <c:crossBetween val="midCat"/>
      </c:valAx>
      <c:valAx>
        <c:axId val="54388992"/>
        <c:scaling>
          <c:orientation val="minMax"/>
          <c:max val="100"/>
        </c:scaling>
        <c:delete val="0"/>
        <c:axPos val="l"/>
        <c:majorGridlines>
          <c:spPr>
            <a:ln w="22225"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4387456"/>
        <c:crossesAt val="0.01"/>
        <c:crossBetween val="midCat"/>
        <c:majorUnit val="10"/>
        <c:minorUnit val="5"/>
      </c:valAx>
      <c:spPr>
        <a:noFill/>
        <a:ln w="25400">
          <a:solidFill>
            <a:sysClr val="windowText" lastClr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162011173184424E-2"/>
          <c:y val="3.968253968253968E-2"/>
          <c:w val="0.92067039106145254"/>
          <c:h val="0.8624338624338633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'Grading analysis Zone-3'!$J$10</c:f>
              <c:strCache>
                <c:ptCount val="1"/>
                <c:pt idx="0">
                  <c:v>Lower Limit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diamond"/>
            <c:size val="7"/>
            <c:spPr>
              <a:solidFill>
                <a:sysClr val="windowText" lastClr="000000"/>
              </a:solidFill>
            </c:spPr>
          </c:marker>
          <c:xVal>
            <c:numRef>
              <c:f>'Grading analysis Zone-3'!$A$11:$A$15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4.75</c:v>
                </c:pt>
                <c:pt idx="3">
                  <c:v>0.6</c:v>
                </c:pt>
                <c:pt idx="4">
                  <c:v>0.15</c:v>
                </c:pt>
              </c:numCache>
            </c:numRef>
          </c:xVal>
          <c:yVal>
            <c:numRef>
              <c:f>'Grading analysis Zone-3'!$J$11:$J$15</c:f>
              <c:numCache>
                <c:formatCode>General</c:formatCode>
                <c:ptCount val="5"/>
                <c:pt idx="0">
                  <c:v>100</c:v>
                </c:pt>
                <c:pt idx="1">
                  <c:v>95</c:v>
                </c:pt>
                <c:pt idx="2">
                  <c:v>30</c:v>
                </c:pt>
                <c:pt idx="3">
                  <c:v>10</c:v>
                </c:pt>
                <c:pt idx="4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'Grading analysis Zone-3'!$K$10</c:f>
              <c:strCache>
                <c:ptCount val="1"/>
                <c:pt idx="0">
                  <c:v>Upper Limit</c:v>
                </c:pt>
              </c:strCache>
            </c:strRef>
          </c:tx>
          <c:xVal>
            <c:numRef>
              <c:f>'Grading analysis Zone-3'!$A$11:$A$15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4.75</c:v>
                </c:pt>
                <c:pt idx="3">
                  <c:v>0.6</c:v>
                </c:pt>
                <c:pt idx="4">
                  <c:v>0.15</c:v>
                </c:pt>
              </c:numCache>
            </c:numRef>
          </c:xVal>
          <c:yVal>
            <c:numRef>
              <c:f>'Grading analysis Zone-3'!$K$11:$K$15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50</c:v>
                </c:pt>
                <c:pt idx="3">
                  <c:v>35</c:v>
                </c:pt>
                <c:pt idx="4">
                  <c:v>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'Grading analysis Zone-3'!$H$10</c:f>
              <c:strCache>
                <c:ptCount val="1"/>
                <c:pt idx="0">
                  <c:v>Design Gradation</c:v>
                </c:pt>
              </c:strCache>
            </c:strRef>
          </c:tx>
          <c:xVal>
            <c:numRef>
              <c:f>'Grading analysis Zone-3'!$A$11:$A$15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4.75</c:v>
                </c:pt>
                <c:pt idx="3">
                  <c:v>0.6</c:v>
                </c:pt>
                <c:pt idx="4">
                  <c:v>0.15</c:v>
                </c:pt>
              </c:numCache>
            </c:numRef>
          </c:xVal>
          <c:yVal>
            <c:numRef>
              <c:f>'Grading analysis Zone-3'!$H$11:$H$15</c:f>
              <c:numCache>
                <c:formatCode>0.00</c:formatCode>
                <c:ptCount val="5"/>
                <c:pt idx="0" formatCode="General">
                  <c:v>100</c:v>
                </c:pt>
                <c:pt idx="1">
                  <c:v>100</c:v>
                </c:pt>
                <c:pt idx="2">
                  <c:v>47.671774999999997</c:v>
                </c:pt>
                <c:pt idx="3">
                  <c:v>16.544</c:v>
                </c:pt>
                <c:pt idx="4">
                  <c:v>5.64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'Grading analysis Zone-3'!$L$10</c:f>
              <c:strCache>
                <c:ptCount val="1"/>
                <c:pt idx="0">
                  <c:v>Median</c:v>
                </c:pt>
              </c:strCache>
            </c:strRef>
          </c:tx>
          <c:xVal>
            <c:numRef>
              <c:f>'Grading analysis Zone-3'!$A$11:$A$15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4.75</c:v>
                </c:pt>
                <c:pt idx="3">
                  <c:v>0.6</c:v>
                </c:pt>
                <c:pt idx="4">
                  <c:v>0.15</c:v>
                </c:pt>
              </c:numCache>
            </c:numRef>
          </c:xVal>
          <c:yVal>
            <c:numRef>
              <c:f>'Grading analysis Zone-3'!$L$11:$L$15</c:f>
              <c:numCache>
                <c:formatCode>0</c:formatCode>
                <c:ptCount val="5"/>
                <c:pt idx="0">
                  <c:v>100</c:v>
                </c:pt>
                <c:pt idx="1">
                  <c:v>97.5</c:v>
                </c:pt>
                <c:pt idx="2">
                  <c:v>40</c:v>
                </c:pt>
                <c:pt idx="3">
                  <c:v>22.5</c:v>
                </c:pt>
                <c:pt idx="4">
                  <c:v>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767616"/>
        <c:axId val="54769152"/>
      </c:scatterChart>
      <c:valAx>
        <c:axId val="54767616"/>
        <c:scaling>
          <c:logBase val="10"/>
          <c:orientation val="minMax"/>
          <c:max val="100"/>
          <c:min val="0.1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4769152"/>
        <c:crosses val="autoZero"/>
        <c:crossBetween val="midCat"/>
      </c:valAx>
      <c:valAx>
        <c:axId val="54769152"/>
        <c:scaling>
          <c:orientation val="minMax"/>
          <c:max val="100"/>
        </c:scaling>
        <c:delete val="0"/>
        <c:axPos val="l"/>
        <c:majorGridlines>
          <c:spPr>
            <a:ln w="22225"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4767616"/>
        <c:crossesAt val="0.01"/>
        <c:crossBetween val="midCat"/>
        <c:majorUnit val="10"/>
        <c:minorUnit val="5"/>
      </c:valAx>
      <c:spPr>
        <a:noFill/>
        <a:ln w="25400">
          <a:solidFill>
            <a:sysClr val="windowText" lastClr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Sheet1!$D$23:$D$25</c:f>
              <c:numCache>
                <c:formatCode>General</c:formatCode>
                <c:ptCount val="3"/>
                <c:pt idx="0">
                  <c:v>0</c:v>
                </c:pt>
                <c:pt idx="1">
                  <c:v>60</c:v>
                </c:pt>
                <c:pt idx="2">
                  <c:v>120</c:v>
                </c:pt>
              </c:numCache>
            </c:numRef>
          </c:xVal>
          <c:yVal>
            <c:numRef>
              <c:f>Sheet1!$E$23:$E$25</c:f>
              <c:numCache>
                <c:formatCode>General</c:formatCode>
                <c:ptCount val="3"/>
                <c:pt idx="0">
                  <c:v>640</c:v>
                </c:pt>
                <c:pt idx="1">
                  <c:v>620</c:v>
                </c:pt>
                <c:pt idx="2">
                  <c:v>600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168448"/>
        <c:axId val="62268544"/>
      </c:scatterChart>
      <c:valAx>
        <c:axId val="6216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268544"/>
        <c:crossesAt val="100"/>
        <c:crossBetween val="midCat"/>
      </c:valAx>
      <c:valAx>
        <c:axId val="62268544"/>
        <c:scaling>
          <c:orientation val="minMax"/>
          <c:max val="700"/>
          <c:min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168448"/>
        <c:crosses val="autoZero"/>
        <c:crossBetween val="midCat"/>
        <c:majorUnit val="100"/>
        <c:minorUnit val="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Sheet1!$D$23:$D$25</c:f>
              <c:numCache>
                <c:formatCode>General</c:formatCode>
                <c:ptCount val="3"/>
                <c:pt idx="0">
                  <c:v>0</c:v>
                </c:pt>
                <c:pt idx="1">
                  <c:v>60</c:v>
                </c:pt>
                <c:pt idx="2">
                  <c:v>120</c:v>
                </c:pt>
              </c:numCache>
            </c:numRef>
          </c:xVal>
          <c:yVal>
            <c:numRef>
              <c:f>Sheet1!$E$23:$E$25</c:f>
              <c:numCache>
                <c:formatCode>General</c:formatCode>
                <c:ptCount val="3"/>
                <c:pt idx="0">
                  <c:v>620</c:v>
                </c:pt>
                <c:pt idx="1">
                  <c:v>620</c:v>
                </c:pt>
                <c:pt idx="2">
                  <c:v>620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555840"/>
        <c:axId val="63557632"/>
      </c:scatterChart>
      <c:valAx>
        <c:axId val="6355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557632"/>
        <c:crossesAt val="100"/>
        <c:crossBetween val="midCat"/>
      </c:valAx>
      <c:valAx>
        <c:axId val="63557632"/>
        <c:scaling>
          <c:orientation val="minMax"/>
          <c:max val="700"/>
          <c:min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555840"/>
        <c:crosses val="autoZero"/>
        <c:crossBetween val="midCat"/>
        <c:majorUnit val="100"/>
        <c:minorUnit val="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Sheet1!$D$23:$D$25</c:f>
              <c:numCache>
                <c:formatCode>General</c:formatCode>
                <c:ptCount val="3"/>
                <c:pt idx="0">
                  <c:v>0</c:v>
                </c:pt>
                <c:pt idx="1">
                  <c:v>60</c:v>
                </c:pt>
                <c:pt idx="2">
                  <c:v>120</c:v>
                </c:pt>
              </c:numCache>
            </c:numRef>
          </c:xVal>
          <c:yVal>
            <c:numRef>
              <c:f>Sheet1!$E$23:$E$25</c:f>
              <c:numCache>
                <c:formatCode>General</c:formatCode>
                <c:ptCount val="3"/>
                <c:pt idx="0">
                  <c:v>650</c:v>
                </c:pt>
                <c:pt idx="1">
                  <c:v>640</c:v>
                </c:pt>
                <c:pt idx="2">
                  <c:v>620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950848"/>
        <c:axId val="65952384"/>
      </c:scatterChart>
      <c:valAx>
        <c:axId val="6595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952384"/>
        <c:crossesAt val="100"/>
        <c:crossBetween val="midCat"/>
      </c:valAx>
      <c:valAx>
        <c:axId val="65952384"/>
        <c:scaling>
          <c:orientation val="minMax"/>
          <c:max val="700"/>
          <c:min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950848"/>
        <c:crosses val="autoZero"/>
        <c:crossBetween val="midCat"/>
        <c:majorUnit val="100"/>
        <c:minorUnit val="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F95E7-5341-496F-9CE3-23C40C4AA1A9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41331-4C85-409A-9155-F560877883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48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5A59D-70F8-D247-82DD-BA5A6D366B3E}" type="datetimeFigureOut">
              <a:rPr lang="en-US" smtClean="0"/>
              <a:t>20-Sep-18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35223-E47F-1946-8A6D-4B121950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5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00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3"/>
          <p:cNvSpPr>
            <a:spLocks noChangeShapeType="1"/>
          </p:cNvSpPr>
          <p:nvPr userDrawn="1"/>
        </p:nvSpPr>
        <p:spPr bwMode="auto">
          <a:xfrm>
            <a:off x="906734" y="1124744"/>
            <a:ext cx="7164586" cy="0"/>
          </a:xfrm>
          <a:prstGeom prst="line">
            <a:avLst/>
          </a:prstGeom>
          <a:noFill/>
          <a:ln w="3175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926900" y="389731"/>
            <a:ext cx="7144420" cy="735013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46" y="6337614"/>
            <a:ext cx="471721" cy="496993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6372200" y="6489648"/>
            <a:ext cx="1358929" cy="179712"/>
            <a:chOff x="5868432" y="6489648"/>
            <a:chExt cx="1358929" cy="179712"/>
          </a:xfrm>
        </p:grpSpPr>
        <p:sp>
          <p:nvSpPr>
            <p:cNvPr id="22" name="Rectangle 21"/>
            <p:cNvSpPr>
              <a:spLocks/>
            </p:cNvSpPr>
            <p:nvPr/>
          </p:nvSpPr>
          <p:spPr bwMode="auto">
            <a:xfrm>
              <a:off x="6156176" y="6514332"/>
              <a:ext cx="1071185" cy="14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plus.google.com/+</a:t>
              </a:r>
              <a:r>
                <a:rPr lang="en-US" sz="7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</a:t>
              </a:r>
              <a:endParaRPr lang="en-US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432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 userDrawn="1"/>
        </p:nvGrpSpPr>
        <p:grpSpPr>
          <a:xfrm>
            <a:off x="2249538" y="6489648"/>
            <a:ext cx="1358929" cy="179712"/>
            <a:chOff x="2915816" y="6489648"/>
            <a:chExt cx="1358929" cy="179712"/>
          </a:xfrm>
        </p:grpSpPr>
        <p:sp>
          <p:nvSpPr>
            <p:cNvPr id="25" name="Rectangle 19"/>
            <p:cNvSpPr>
              <a:spLocks/>
            </p:cNvSpPr>
            <p:nvPr/>
          </p:nvSpPr>
          <p:spPr bwMode="auto">
            <a:xfrm>
              <a:off x="3179557" y="6514333"/>
              <a:ext cx="1095188" cy="130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linkedin</a:t>
              </a:r>
              <a:r>
                <a:rPr lang="en-US" sz="7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/company/</a:t>
              </a:r>
              <a:r>
                <a:rPr lang="en-US" sz="7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endParaRPr lang="en-US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 userDrawn="1"/>
        </p:nvGrpSpPr>
        <p:grpSpPr>
          <a:xfrm>
            <a:off x="611560" y="6489648"/>
            <a:ext cx="1007584" cy="180000"/>
            <a:chOff x="827584" y="6489648"/>
            <a:chExt cx="1007584" cy="180000"/>
          </a:xfrm>
        </p:grpSpPr>
        <p:sp>
          <p:nvSpPr>
            <p:cNvPr id="29" name="Rectangle 15"/>
            <p:cNvSpPr>
              <a:spLocks/>
            </p:cNvSpPr>
            <p:nvPr/>
          </p:nvSpPr>
          <p:spPr bwMode="auto">
            <a:xfrm>
              <a:off x="1122411" y="6514549"/>
              <a:ext cx="712757" cy="13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www.fosroc.com</a:t>
              </a:r>
              <a:endParaRPr lang="en-US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6489648"/>
              <a:ext cx="180000" cy="1800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 userDrawn="1"/>
        </p:nvGrpSpPr>
        <p:grpSpPr>
          <a:xfrm>
            <a:off x="4238861" y="6489648"/>
            <a:ext cx="1502945" cy="180000"/>
            <a:chOff x="4509215" y="6489648"/>
            <a:chExt cx="1502945" cy="180000"/>
          </a:xfrm>
        </p:grpSpPr>
        <p:sp>
          <p:nvSpPr>
            <p:cNvPr id="32" name="Rectangle 17"/>
            <p:cNvSpPr>
              <a:spLocks/>
            </p:cNvSpPr>
            <p:nvPr userDrawn="1"/>
          </p:nvSpPr>
          <p:spPr bwMode="auto">
            <a:xfrm>
              <a:off x="4798277" y="6520449"/>
              <a:ext cx="1213883" cy="11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-International-Limited</a:t>
              </a:r>
              <a:endParaRPr lang="en-US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215" y="6489648"/>
              <a:ext cx="18000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3428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3"/>
          <p:cNvSpPr>
            <a:spLocks noChangeShapeType="1"/>
          </p:cNvSpPr>
          <p:nvPr userDrawn="1"/>
        </p:nvSpPr>
        <p:spPr bwMode="auto">
          <a:xfrm>
            <a:off x="906734" y="1124744"/>
            <a:ext cx="7164586" cy="0"/>
          </a:xfrm>
          <a:prstGeom prst="line">
            <a:avLst/>
          </a:prstGeom>
          <a:noFill/>
          <a:ln w="3175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926900" y="389731"/>
            <a:ext cx="7144420" cy="735013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46" y="6337614"/>
            <a:ext cx="471721" cy="496993"/>
          </a:xfrm>
          <a:prstGeom prst="rect">
            <a:avLst/>
          </a:prstGeom>
        </p:spPr>
      </p:pic>
      <p:grpSp>
        <p:nvGrpSpPr>
          <p:cNvPr id="34" name="Group 33"/>
          <p:cNvGrpSpPr/>
          <p:nvPr userDrawn="1"/>
        </p:nvGrpSpPr>
        <p:grpSpPr>
          <a:xfrm>
            <a:off x="6372200" y="6489648"/>
            <a:ext cx="1358929" cy="179712"/>
            <a:chOff x="5868432" y="6489648"/>
            <a:chExt cx="1358929" cy="179712"/>
          </a:xfrm>
        </p:grpSpPr>
        <p:sp>
          <p:nvSpPr>
            <p:cNvPr id="35" name="Rectangle 21"/>
            <p:cNvSpPr>
              <a:spLocks/>
            </p:cNvSpPr>
            <p:nvPr/>
          </p:nvSpPr>
          <p:spPr bwMode="auto">
            <a:xfrm>
              <a:off x="6156176" y="6514332"/>
              <a:ext cx="1071185" cy="14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plus.google.com/+</a:t>
              </a:r>
              <a:r>
                <a:rPr lang="en-US" sz="7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</a:t>
              </a:r>
              <a:endParaRPr lang="en-US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432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 userDrawn="1"/>
        </p:nvGrpSpPr>
        <p:grpSpPr>
          <a:xfrm>
            <a:off x="2249538" y="6489648"/>
            <a:ext cx="1358929" cy="179712"/>
            <a:chOff x="2915816" y="6489648"/>
            <a:chExt cx="1358929" cy="179712"/>
          </a:xfrm>
        </p:grpSpPr>
        <p:sp>
          <p:nvSpPr>
            <p:cNvPr id="38" name="Rectangle 19"/>
            <p:cNvSpPr>
              <a:spLocks/>
            </p:cNvSpPr>
            <p:nvPr/>
          </p:nvSpPr>
          <p:spPr bwMode="auto">
            <a:xfrm>
              <a:off x="3179557" y="6514333"/>
              <a:ext cx="1095188" cy="130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linkedin</a:t>
              </a:r>
              <a:r>
                <a:rPr lang="en-US" sz="7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/company/</a:t>
              </a:r>
              <a:r>
                <a:rPr lang="en-US" sz="7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endParaRPr lang="en-US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 userDrawn="1"/>
        </p:nvGrpSpPr>
        <p:grpSpPr>
          <a:xfrm>
            <a:off x="611560" y="6489648"/>
            <a:ext cx="1007584" cy="180000"/>
            <a:chOff x="827584" y="6489648"/>
            <a:chExt cx="1007584" cy="180000"/>
          </a:xfrm>
        </p:grpSpPr>
        <p:sp>
          <p:nvSpPr>
            <p:cNvPr id="41" name="Rectangle 15"/>
            <p:cNvSpPr>
              <a:spLocks/>
            </p:cNvSpPr>
            <p:nvPr/>
          </p:nvSpPr>
          <p:spPr bwMode="auto">
            <a:xfrm>
              <a:off x="1122411" y="6514549"/>
              <a:ext cx="712757" cy="13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www.fosroc.com</a:t>
              </a:r>
              <a:endParaRPr lang="en-US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6489648"/>
              <a:ext cx="180000" cy="180000"/>
            </a:xfrm>
            <a:prstGeom prst="rect">
              <a:avLst/>
            </a:prstGeom>
          </p:spPr>
        </p:pic>
      </p:grpSp>
      <p:sp>
        <p:nvSpPr>
          <p:cNvPr id="44" name="Rectangle 17"/>
          <p:cNvSpPr>
            <a:spLocks/>
          </p:cNvSpPr>
          <p:nvPr userDrawn="1"/>
        </p:nvSpPr>
        <p:spPr bwMode="auto">
          <a:xfrm>
            <a:off x="4527923" y="6520449"/>
            <a:ext cx="1213883" cy="11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70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rPr>
              <a:t>Fosroc</a:t>
            </a:r>
            <a:r>
              <a:rPr lang="en-US" sz="7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rPr>
              <a:t>-International-Limited</a:t>
            </a:r>
            <a:endParaRPr lang="en-US" sz="7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ato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61" y="648936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54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46" y="6337614"/>
            <a:ext cx="471721" cy="496993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6372200" y="6489648"/>
            <a:ext cx="1358929" cy="179712"/>
            <a:chOff x="5868432" y="6489648"/>
            <a:chExt cx="1358929" cy="179712"/>
          </a:xfrm>
        </p:grpSpPr>
        <p:sp>
          <p:nvSpPr>
            <p:cNvPr id="11" name="Rectangle 21"/>
            <p:cNvSpPr>
              <a:spLocks/>
            </p:cNvSpPr>
            <p:nvPr/>
          </p:nvSpPr>
          <p:spPr bwMode="auto">
            <a:xfrm>
              <a:off x="6156176" y="6514332"/>
              <a:ext cx="1071185" cy="14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plus.google.com/+</a:t>
              </a:r>
              <a:r>
                <a:rPr lang="en-US" sz="7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</a:t>
              </a:r>
              <a:endParaRPr lang="en-US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432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 userDrawn="1"/>
        </p:nvGrpSpPr>
        <p:grpSpPr>
          <a:xfrm>
            <a:off x="2249538" y="6489648"/>
            <a:ext cx="1358929" cy="179712"/>
            <a:chOff x="2915816" y="6489648"/>
            <a:chExt cx="1358929" cy="179712"/>
          </a:xfrm>
        </p:grpSpPr>
        <p:sp>
          <p:nvSpPr>
            <p:cNvPr id="15" name="Rectangle 19"/>
            <p:cNvSpPr>
              <a:spLocks/>
            </p:cNvSpPr>
            <p:nvPr/>
          </p:nvSpPr>
          <p:spPr bwMode="auto">
            <a:xfrm>
              <a:off x="3179557" y="6514333"/>
              <a:ext cx="1095188" cy="130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linkedin</a:t>
              </a:r>
              <a:r>
                <a:rPr lang="en-US" sz="7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/company/</a:t>
              </a:r>
              <a:r>
                <a:rPr lang="en-US" sz="7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endParaRPr lang="en-US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 userDrawn="1"/>
        </p:nvGrpSpPr>
        <p:grpSpPr>
          <a:xfrm>
            <a:off x="611560" y="6489648"/>
            <a:ext cx="1007584" cy="180000"/>
            <a:chOff x="827584" y="6489648"/>
            <a:chExt cx="1007584" cy="180000"/>
          </a:xfrm>
        </p:grpSpPr>
        <p:sp>
          <p:nvSpPr>
            <p:cNvPr id="21" name="Rectangle 15"/>
            <p:cNvSpPr>
              <a:spLocks/>
            </p:cNvSpPr>
            <p:nvPr/>
          </p:nvSpPr>
          <p:spPr bwMode="auto">
            <a:xfrm>
              <a:off x="1122411" y="6514549"/>
              <a:ext cx="712757" cy="13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www.fosroc.com</a:t>
              </a:r>
              <a:endParaRPr lang="en-US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6489648"/>
              <a:ext cx="180000" cy="180000"/>
            </a:xfrm>
            <a:prstGeom prst="rect">
              <a:avLst/>
            </a:prstGeom>
          </p:spPr>
        </p:pic>
      </p:grpSp>
      <p:sp>
        <p:nvSpPr>
          <p:cNvPr id="20" name="Line 3"/>
          <p:cNvSpPr>
            <a:spLocks noChangeShapeType="1"/>
          </p:cNvSpPr>
          <p:nvPr userDrawn="1"/>
        </p:nvSpPr>
        <p:spPr bwMode="auto">
          <a:xfrm>
            <a:off x="4572000" y="1124744"/>
            <a:ext cx="4320480" cy="0"/>
          </a:xfrm>
          <a:prstGeom prst="line">
            <a:avLst/>
          </a:prstGeom>
          <a:noFill/>
          <a:ln w="3175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Title 1"/>
          <p:cNvSpPr>
            <a:spLocks noGrp="1"/>
          </p:cNvSpPr>
          <p:nvPr userDrawn="1">
            <p:ph type="ctrTitle"/>
          </p:nvPr>
        </p:nvSpPr>
        <p:spPr>
          <a:xfrm>
            <a:off x="4572000" y="389731"/>
            <a:ext cx="4320480" cy="590997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238861" y="6489648"/>
            <a:ext cx="1502945" cy="180000"/>
            <a:chOff x="4509215" y="6489648"/>
            <a:chExt cx="1502945" cy="180000"/>
          </a:xfrm>
        </p:grpSpPr>
        <p:sp>
          <p:nvSpPr>
            <p:cNvPr id="19" name="Rectangle 17"/>
            <p:cNvSpPr>
              <a:spLocks/>
            </p:cNvSpPr>
            <p:nvPr userDrawn="1"/>
          </p:nvSpPr>
          <p:spPr bwMode="auto">
            <a:xfrm>
              <a:off x="4798277" y="6520449"/>
              <a:ext cx="1213883" cy="11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-International-Limited</a:t>
              </a:r>
              <a:endParaRPr lang="en-US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215" y="6489648"/>
              <a:ext cx="18000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3602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46" y="6337614"/>
            <a:ext cx="471721" cy="496993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6372200" y="6489648"/>
            <a:ext cx="1358929" cy="179712"/>
            <a:chOff x="5868432" y="6489648"/>
            <a:chExt cx="1358929" cy="179712"/>
          </a:xfrm>
        </p:grpSpPr>
        <p:sp>
          <p:nvSpPr>
            <p:cNvPr id="20" name="Rectangle 21"/>
            <p:cNvSpPr>
              <a:spLocks/>
            </p:cNvSpPr>
            <p:nvPr/>
          </p:nvSpPr>
          <p:spPr bwMode="auto">
            <a:xfrm>
              <a:off x="6156176" y="6514332"/>
              <a:ext cx="1071185" cy="14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plus.google.com/+</a:t>
              </a:r>
              <a:r>
                <a:rPr lang="en-US" sz="7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</a:t>
              </a:r>
              <a:endParaRPr lang="en-US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432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 userDrawn="1"/>
        </p:nvGrpSpPr>
        <p:grpSpPr>
          <a:xfrm>
            <a:off x="2249538" y="6489648"/>
            <a:ext cx="1358929" cy="179712"/>
            <a:chOff x="2915816" y="6489648"/>
            <a:chExt cx="1358929" cy="179712"/>
          </a:xfrm>
        </p:grpSpPr>
        <p:sp>
          <p:nvSpPr>
            <p:cNvPr id="34" name="Rectangle 19"/>
            <p:cNvSpPr>
              <a:spLocks/>
            </p:cNvSpPr>
            <p:nvPr/>
          </p:nvSpPr>
          <p:spPr bwMode="auto">
            <a:xfrm>
              <a:off x="3179557" y="6514333"/>
              <a:ext cx="1095188" cy="130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linkedin</a:t>
              </a:r>
              <a:r>
                <a:rPr lang="en-US" sz="7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/company/</a:t>
              </a:r>
              <a:r>
                <a:rPr lang="en-US" sz="7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endParaRPr lang="en-US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611560" y="6489648"/>
            <a:ext cx="1007584" cy="180000"/>
            <a:chOff x="827584" y="6489648"/>
            <a:chExt cx="1007584" cy="180000"/>
          </a:xfrm>
        </p:grpSpPr>
        <p:sp>
          <p:nvSpPr>
            <p:cNvPr id="37" name="Rectangle 15"/>
            <p:cNvSpPr>
              <a:spLocks/>
            </p:cNvSpPr>
            <p:nvPr/>
          </p:nvSpPr>
          <p:spPr bwMode="auto">
            <a:xfrm>
              <a:off x="1122411" y="6514549"/>
              <a:ext cx="712757" cy="13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www.fosroc.com</a:t>
              </a:r>
              <a:endParaRPr lang="en-US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6489648"/>
              <a:ext cx="180000" cy="1800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4238861" y="6489648"/>
            <a:ext cx="1502945" cy="180000"/>
            <a:chOff x="4509215" y="6489648"/>
            <a:chExt cx="1502945" cy="180000"/>
          </a:xfrm>
        </p:grpSpPr>
        <p:sp>
          <p:nvSpPr>
            <p:cNvPr id="40" name="Rectangle 17"/>
            <p:cNvSpPr>
              <a:spLocks/>
            </p:cNvSpPr>
            <p:nvPr userDrawn="1"/>
          </p:nvSpPr>
          <p:spPr bwMode="auto">
            <a:xfrm>
              <a:off x="4798277" y="6520449"/>
              <a:ext cx="1213883" cy="11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-International-Limited</a:t>
              </a:r>
              <a:endParaRPr lang="en-US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215" y="6489648"/>
              <a:ext cx="18000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828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067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GB" sz="56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337300"/>
            <a:ext cx="4714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5868988" y="6489700"/>
            <a:ext cx="1517650" cy="179388"/>
            <a:chOff x="5868432" y="6489648"/>
            <a:chExt cx="1518346" cy="179712"/>
          </a:xfrm>
        </p:grpSpPr>
        <p:sp>
          <p:nvSpPr>
            <p:cNvPr id="5" name="Rectangle 21"/>
            <p:cNvSpPr>
              <a:spLocks/>
            </p:cNvSpPr>
            <p:nvPr/>
          </p:nvSpPr>
          <p:spPr bwMode="auto">
            <a:xfrm>
              <a:off x="6155901" y="6499190"/>
              <a:ext cx="1230877" cy="16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700">
                  <a:latin typeface="Open Sans" pitchFamily="34" charset="0"/>
                  <a:cs typeface="Open Sans" pitchFamily="34" charset="0"/>
                  <a:sym typeface="Lato Light"/>
                </a:rPr>
                <a:t>plus.google.com/+fosroc/</a:t>
              </a:r>
            </a:p>
          </p:txBody>
        </p:sp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432" y="6489648"/>
              <a:ext cx="179712" cy="17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2916238" y="6489700"/>
            <a:ext cx="1357312" cy="179388"/>
            <a:chOff x="3084123" y="6489648"/>
            <a:chExt cx="1357991" cy="179712"/>
          </a:xfrm>
        </p:grpSpPr>
        <p:sp>
          <p:nvSpPr>
            <p:cNvPr id="8" name="Rectangle 19"/>
            <p:cNvSpPr>
              <a:spLocks/>
            </p:cNvSpPr>
            <p:nvPr/>
          </p:nvSpPr>
          <p:spPr bwMode="auto">
            <a:xfrm>
              <a:off x="3347780" y="6515094"/>
              <a:ext cx="1094334" cy="128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700">
                  <a:latin typeface="Open Sans" pitchFamily="34" charset="0"/>
                  <a:cs typeface="Open Sans" pitchFamily="34" charset="0"/>
                  <a:sym typeface="Lato Light"/>
                </a:rPr>
                <a:t>linkedin/company/fosroc</a:t>
              </a:r>
            </a:p>
          </p:txBody>
        </p:sp>
        <p:pic>
          <p:nvPicPr>
            <p:cNvPr id="9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123" y="6489648"/>
              <a:ext cx="179712" cy="17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4500563" y="6489700"/>
            <a:ext cx="1122362" cy="179388"/>
            <a:chOff x="4476278" y="6489648"/>
            <a:chExt cx="1123394" cy="179712"/>
          </a:xfrm>
        </p:grpSpPr>
        <p:sp>
          <p:nvSpPr>
            <p:cNvPr id="11" name="Rectangle 17"/>
            <p:cNvSpPr>
              <a:spLocks/>
            </p:cNvSpPr>
            <p:nvPr/>
          </p:nvSpPr>
          <p:spPr bwMode="auto">
            <a:xfrm>
              <a:off x="4787714" y="6503962"/>
              <a:ext cx="811958" cy="15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700">
                  <a:latin typeface="Open Sans" pitchFamily="34" charset="0"/>
                  <a:cs typeface="Open Sans" pitchFamily="34" charset="0"/>
                  <a:sym typeface="Lato Light"/>
                </a:rPr>
                <a:t>youtube.com/user/FosrocInternational</a:t>
              </a:r>
            </a:p>
          </p:txBody>
        </p:sp>
        <p:pic>
          <p:nvPicPr>
            <p:cNvPr id="12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278" y="6489648"/>
              <a:ext cx="179712" cy="17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7"/>
          <p:cNvGrpSpPr>
            <a:grpSpLocks/>
          </p:cNvGrpSpPr>
          <p:nvPr userDrawn="1"/>
        </p:nvGrpSpPr>
        <p:grpSpPr bwMode="auto">
          <a:xfrm>
            <a:off x="1692275" y="6489700"/>
            <a:ext cx="1295400" cy="179388"/>
            <a:chOff x="1691680" y="6525508"/>
            <a:chExt cx="1296144" cy="180000"/>
          </a:xfrm>
        </p:grpSpPr>
        <p:sp>
          <p:nvSpPr>
            <p:cNvPr id="14" name="Rectangle 15"/>
            <p:cNvSpPr>
              <a:spLocks/>
            </p:cNvSpPr>
            <p:nvPr/>
          </p:nvSpPr>
          <p:spPr bwMode="auto">
            <a:xfrm>
              <a:off x="1987125" y="6550995"/>
              <a:ext cx="1000699" cy="129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700">
                  <a:latin typeface="Open Sans" pitchFamily="34" charset="0"/>
                  <a:cs typeface="Open Sans" pitchFamily="34" charset="0"/>
                  <a:sym typeface="Lato Light"/>
                </a:rPr>
                <a:t>www.fosroc.com</a:t>
              </a:r>
            </a:p>
          </p:txBody>
        </p:sp>
        <p:pic>
          <p:nvPicPr>
            <p:cNvPr id="15" name="Picture 1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6525508"/>
              <a:ext cx="180000" cy="1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10983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906463" y="1125538"/>
            <a:ext cx="7164387" cy="0"/>
          </a:xfrm>
          <a:prstGeom prst="line">
            <a:avLst/>
          </a:prstGeom>
          <a:noFill/>
          <a:ln w="31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GB" sz="5600">
              <a:solidFill>
                <a:srgbClr val="000000"/>
              </a:solidFill>
              <a:latin typeface="Gill Sans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337300"/>
            <a:ext cx="4714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5868988" y="6489700"/>
            <a:ext cx="1517650" cy="179388"/>
            <a:chOff x="5868432" y="6489648"/>
            <a:chExt cx="1518346" cy="179712"/>
          </a:xfrm>
        </p:grpSpPr>
        <p:sp>
          <p:nvSpPr>
            <p:cNvPr id="7" name="Rectangle 21"/>
            <p:cNvSpPr>
              <a:spLocks/>
            </p:cNvSpPr>
            <p:nvPr/>
          </p:nvSpPr>
          <p:spPr bwMode="auto">
            <a:xfrm>
              <a:off x="6155901" y="6499190"/>
              <a:ext cx="1230877" cy="16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700" smtClean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Lato Light"/>
                </a:rPr>
                <a:t>plus.google.com/+fosroc/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432" y="6489648"/>
              <a:ext cx="179712" cy="17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2916238" y="6489700"/>
            <a:ext cx="1357312" cy="179388"/>
            <a:chOff x="3084123" y="6489648"/>
            <a:chExt cx="1357991" cy="179712"/>
          </a:xfrm>
        </p:grpSpPr>
        <p:sp>
          <p:nvSpPr>
            <p:cNvPr id="10" name="Rectangle 19"/>
            <p:cNvSpPr>
              <a:spLocks/>
            </p:cNvSpPr>
            <p:nvPr/>
          </p:nvSpPr>
          <p:spPr bwMode="auto">
            <a:xfrm>
              <a:off x="3347780" y="6515094"/>
              <a:ext cx="1094334" cy="128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700" smtClean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Lato Light"/>
                </a:rPr>
                <a:t>linkedin/company/fosroc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123" y="6489648"/>
              <a:ext cx="179712" cy="17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>
            <a:off x="4500563" y="6489700"/>
            <a:ext cx="1122362" cy="179388"/>
            <a:chOff x="4476278" y="6489648"/>
            <a:chExt cx="1123394" cy="179712"/>
          </a:xfrm>
        </p:grpSpPr>
        <p:sp>
          <p:nvSpPr>
            <p:cNvPr id="13" name="Rectangle 17"/>
            <p:cNvSpPr>
              <a:spLocks/>
            </p:cNvSpPr>
            <p:nvPr/>
          </p:nvSpPr>
          <p:spPr bwMode="auto">
            <a:xfrm>
              <a:off x="4787714" y="6503962"/>
              <a:ext cx="811958" cy="15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700" smtClean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Lato Light"/>
                </a:rPr>
                <a:t>youtube.com/user/FosrocInternational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278" y="6489648"/>
              <a:ext cx="179712" cy="17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5"/>
          <p:cNvGrpSpPr>
            <a:grpSpLocks/>
          </p:cNvGrpSpPr>
          <p:nvPr userDrawn="1"/>
        </p:nvGrpSpPr>
        <p:grpSpPr bwMode="auto">
          <a:xfrm>
            <a:off x="1692275" y="6489700"/>
            <a:ext cx="1295400" cy="179388"/>
            <a:chOff x="1691680" y="6525508"/>
            <a:chExt cx="1296144" cy="180000"/>
          </a:xfrm>
        </p:grpSpPr>
        <p:sp>
          <p:nvSpPr>
            <p:cNvPr id="16" name="Rectangle 15"/>
            <p:cNvSpPr>
              <a:spLocks/>
            </p:cNvSpPr>
            <p:nvPr/>
          </p:nvSpPr>
          <p:spPr bwMode="auto">
            <a:xfrm>
              <a:off x="1987125" y="6550995"/>
              <a:ext cx="1000699" cy="129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700" smtClean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Lato Light"/>
                </a:rPr>
                <a:t>www.fosroc.com</a:t>
              </a:r>
            </a:p>
          </p:txBody>
        </p:sp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6525508"/>
              <a:ext cx="180000" cy="1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926900" y="389731"/>
            <a:ext cx="7144420" cy="735013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84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4" y="1149350"/>
            <a:ext cx="7839075" cy="231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4" y="3530601"/>
            <a:ext cx="7839075" cy="7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833" r:id="rId3"/>
    <p:sldLayoutId id="2147483834" r:id="rId4"/>
    <p:sldLayoutId id="2147483831" r:id="rId5"/>
    <p:sldLayoutId id="2147483668" r:id="rId6"/>
    <p:sldLayoutId id="2147483878" r:id="rId7"/>
    <p:sldLayoutId id="2147483882" r:id="rId8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.png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chart" Target="../charts/chart3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3" Type="http://schemas.openxmlformats.org/officeDocument/2006/relationships/image" Target="../media/image31.jpeg"/><Relationship Id="rId21" Type="http://schemas.openxmlformats.org/officeDocument/2006/relationships/image" Target="../media/image48.gif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4.png"/><Relationship Id="rId2" Type="http://schemas.openxmlformats.org/officeDocument/2006/relationships/image" Target="../media/image30.jpeg"/><Relationship Id="rId16" Type="http://schemas.openxmlformats.org/officeDocument/2006/relationships/image" Target="../media/image43.png"/><Relationship Id="rId20" Type="http://schemas.openxmlformats.org/officeDocument/2006/relationships/image" Target="../media/image47.gif"/><Relationship Id="rId1" Type="http://schemas.openxmlformats.org/officeDocument/2006/relationships/slideLayout" Target="../slideLayouts/slideLayout4.xml"/><Relationship Id="rId6" Type="http://schemas.openxmlformats.org/officeDocument/2006/relationships/image" Target="file:///F:\Data\fosroc\39.TIF" TargetMode="External"/><Relationship Id="rId11" Type="http://schemas.openxmlformats.org/officeDocument/2006/relationships/image" Target="../media/image38.jpe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jpe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/>
          </p:cNvSpPr>
          <p:nvPr/>
        </p:nvSpPr>
        <p:spPr bwMode="auto">
          <a:xfrm>
            <a:off x="422748" y="4725144"/>
            <a:ext cx="8397724" cy="85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High </a:t>
            </a:r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Volume  JSW GGBFS (70%)Concrete using  Chemical admixture Fosroc Auramix 450</a:t>
            </a:r>
          </a:p>
          <a:p>
            <a:endParaRPr lang="en-US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-   Presentation and Live Demo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endParaRPr lang="en-US" sz="3600" spc="5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  <a:sym typeface="Bebas Neue" charset="0"/>
            </a:endParaRP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4575842" y="4382971"/>
            <a:ext cx="0" cy="3411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F69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>
            <a:off x="4575048" y="4382971"/>
            <a:ext cx="1588" cy="3411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F69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8" name="Rectangle 2057"/>
          <p:cNvSpPr/>
          <p:nvPr/>
        </p:nvSpPr>
        <p:spPr bwMode="auto">
          <a:xfrm>
            <a:off x="932129" y="3501008"/>
            <a:ext cx="7287427" cy="16596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2748" y="1484784"/>
            <a:ext cx="3064457" cy="1567428"/>
            <a:chOff x="3707904" y="1209914"/>
            <a:chExt cx="3795115" cy="18422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1209914"/>
              <a:ext cx="1706883" cy="1798324"/>
            </a:xfrm>
            <a:prstGeom prst="rect">
              <a:avLst/>
            </a:prstGeom>
          </p:spPr>
        </p:pic>
        <p:sp>
          <p:nvSpPr>
            <p:cNvPr id="14" name="Rectangle 4"/>
            <p:cNvSpPr>
              <a:spLocks/>
            </p:cNvSpPr>
            <p:nvPr/>
          </p:nvSpPr>
          <p:spPr bwMode="auto">
            <a:xfrm>
              <a:off x="5414787" y="2824903"/>
              <a:ext cx="2088232" cy="227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5000"/>
                </a:lnSpc>
              </a:pP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onstructive 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olutions</a:t>
              </a:r>
              <a:endParaRPr lang="en-US" sz="1200" i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Lato Light" charset="0"/>
              </a:endParaRPr>
            </a:p>
          </p:txBody>
        </p:sp>
      </p:grp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40768"/>
            <a:ext cx="2664296" cy="156742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17" y="2071137"/>
            <a:ext cx="95377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6381404" cy="63420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Market Requirements– GGBFS replacement  concrete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3428"/>
            <a:ext cx="1296144" cy="95050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7" y="1196752"/>
            <a:ext cx="885710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129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336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908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80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052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Use of GGBFS more than current level of 40 -50% i.e. very close to 70 %</a:t>
            </a:r>
          </a:p>
          <a:p>
            <a:pPr lvl="1" algn="just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point of durability and economy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Early strength similar to 50% replacement of GGBFS on using 70% replacement of GGBFS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meet the demand of fast track constructions.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Making conventional grades of concrete from slump concrete to flow concrete with long retentions.</a:t>
            </a:r>
          </a:p>
          <a:p>
            <a:pPr lvl="1" algn="just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application of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unnel form shuttering ,Mivan shuttering , high rise building and at congested reinforcement junctions.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Compatibility with locally available aggregates  and  cement.</a:t>
            </a:r>
          </a:p>
          <a:p>
            <a:pPr lvl="1" algn="just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Robustness of the mix  -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ess sensitivity to the variation in the aggregate gradation  like Zone I , II and III and  moisture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3287" lvl="2" indent="0" algn="just">
              <a:buNone/>
            </a:pPr>
            <a:endParaRPr lang="en-US" altLang="ko-K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endParaRPr lang="en-US" altLang="ko-K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3287" lvl="2" indent="0" algn="just">
              <a:buNone/>
            </a:pPr>
            <a:endParaRPr lang="en-US" altLang="ko-K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67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73428"/>
            <a:ext cx="2448272" cy="950506"/>
          </a:xfrm>
          <a:prstGeom prst="rect">
            <a:avLst/>
          </a:prstGeom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241100" y="1340768"/>
            <a:ext cx="839772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Demonstration high Volume 70%  JSW GGBFS Concrete using  Chemical admixture </a:t>
            </a:r>
          </a:p>
          <a:p>
            <a:endParaRPr lang="en-US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Fosroc Auramix 450</a:t>
            </a:r>
          </a:p>
          <a:p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sz="1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sure todays demonstration will add value and data to the high volume GGBFS research. </a:t>
            </a:r>
          </a:p>
          <a:p>
            <a:endParaRPr lang="en-US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endParaRPr lang="en-US" sz="3600" spc="5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82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6381404" cy="63420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Demonstration high volume (70%) GGBFS mix  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3428"/>
            <a:ext cx="1296144" cy="95050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69826" y="1178244"/>
            <a:ext cx="87953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129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336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908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80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052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Material</a:t>
            </a:r>
          </a:p>
          <a:p>
            <a:pPr lvl="1" algn="just"/>
            <a:r>
              <a:rPr lang="en-US" sz="1500" dirty="0" smtClean="0"/>
              <a:t> </a:t>
            </a:r>
            <a:r>
              <a:rPr lang="en-US" sz="1800" dirty="0" smtClean="0"/>
              <a:t>Cement   OPC 53 – Ultratech cement Ltd</a:t>
            </a:r>
          </a:p>
          <a:p>
            <a:pPr lvl="1" algn="just"/>
            <a:endParaRPr lang="en-US" sz="1500" dirty="0" smtClean="0"/>
          </a:p>
          <a:p>
            <a:pPr lvl="1" algn="just"/>
            <a:endParaRPr lang="en-US" sz="1500" dirty="0" smtClean="0"/>
          </a:p>
          <a:p>
            <a:pPr marL="446087" lvl="1" indent="0" algn="just">
              <a:buNone/>
            </a:pPr>
            <a:endParaRPr lang="en-US" sz="1500" dirty="0"/>
          </a:p>
          <a:p>
            <a:pPr lvl="1"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GGBFS   from JSW cement Ltd </a:t>
            </a:r>
          </a:p>
          <a:p>
            <a:pPr lvl="1" algn="just"/>
            <a:endParaRPr lang="en-US" sz="1500" dirty="0" smtClean="0"/>
          </a:p>
          <a:p>
            <a:pPr lvl="1" algn="just"/>
            <a:endParaRPr lang="en-US" sz="1500" dirty="0"/>
          </a:p>
          <a:p>
            <a:pPr lvl="1" algn="just"/>
            <a:endParaRPr lang="en-US" sz="1500" dirty="0" smtClean="0"/>
          </a:p>
          <a:p>
            <a:pPr lvl="1" algn="just"/>
            <a:endParaRPr lang="en-US" sz="1500" dirty="0"/>
          </a:p>
          <a:p>
            <a:pPr lvl="1"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Admixture : Fosroc Auramix 450 </a:t>
            </a:r>
          </a:p>
          <a:p>
            <a:pPr lvl="1" algn="just"/>
            <a:endParaRPr lang="en-US" sz="1500" dirty="0"/>
          </a:p>
          <a:p>
            <a:pPr lvl="1" algn="just"/>
            <a:endParaRPr lang="en-US" sz="1500" dirty="0"/>
          </a:p>
          <a:p>
            <a:pPr marL="446087" lvl="1" indent="0" algn="just">
              <a:buNone/>
            </a:pPr>
            <a:endParaRPr lang="en-US" sz="1500" dirty="0" smtClean="0"/>
          </a:p>
          <a:p>
            <a:pPr lvl="1" algn="just"/>
            <a:r>
              <a:rPr lang="en-US" sz="1500" dirty="0"/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Aggregates  -  Granite local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source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from Bengaluru </a:t>
            </a:r>
          </a:p>
          <a:p>
            <a:pPr lvl="1" algn="just"/>
            <a:endParaRPr lang="en-US" sz="1500" dirty="0" smtClean="0"/>
          </a:p>
          <a:p>
            <a:pPr marL="446087" lvl="1" indent="0" algn="just">
              <a:buNone/>
            </a:pPr>
            <a:endParaRPr lang="en-GB" sz="1500" dirty="0" smtClean="0"/>
          </a:p>
          <a:p>
            <a:pPr marL="446087" lvl="1" indent="0" algn="just">
              <a:buNone/>
            </a:pPr>
            <a:endParaRPr lang="en-GB" sz="1500" dirty="0"/>
          </a:p>
          <a:p>
            <a:pPr marL="903287" lvl="2" indent="0" algn="just">
              <a:buNone/>
            </a:pPr>
            <a:endParaRPr lang="en-US" altLang="ko-KR" sz="15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1770" y="1211685"/>
            <a:ext cx="1512669" cy="101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70" y="2420888"/>
            <a:ext cx="158417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09" y="3717032"/>
            <a:ext cx="1625407" cy="121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70" y="5057010"/>
            <a:ext cx="1658936" cy="124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974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6381404" cy="63420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GGBFS 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3428"/>
            <a:ext cx="1296144" cy="95050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067944" y="1196752"/>
            <a:ext cx="49685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129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336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908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80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052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000" dirty="0" smtClean="0"/>
              <a:t>GGBFS from JSW cement Limited</a:t>
            </a:r>
          </a:p>
          <a:p>
            <a:pPr lvl="1" algn="just"/>
            <a:r>
              <a:rPr lang="en-US" sz="1800" dirty="0" smtClean="0"/>
              <a:t>Fineness of GGBFS  has been increased  from  </a:t>
            </a:r>
            <a:r>
              <a:rPr lang="en-US" sz="1800" dirty="0"/>
              <a:t>350 to 380 </a:t>
            </a:r>
            <a:r>
              <a:rPr lang="en-US" sz="1800" dirty="0" smtClean="0"/>
              <a:t>m2/kg. to meet the  market Objective of Early strength of the  concrete mix</a:t>
            </a:r>
            <a:r>
              <a:rPr lang="en-US" sz="1500" dirty="0" smtClean="0"/>
              <a:t>.</a:t>
            </a:r>
          </a:p>
          <a:p>
            <a:pPr marL="446087" lvl="1" indent="0">
              <a:buNone/>
            </a:pPr>
            <a:endParaRPr lang="en-GB" sz="1500" dirty="0"/>
          </a:p>
          <a:p>
            <a:pPr marL="903287" lvl="2" indent="0" algn="just">
              <a:buNone/>
            </a:pPr>
            <a:endParaRPr lang="en-US" altLang="ko-KR" sz="15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1196752"/>
            <a:ext cx="3679701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955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6381404" cy="63420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Chemical Admixture 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3428"/>
            <a:ext cx="1296144" cy="95050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41100" y="1196752"/>
            <a:ext cx="879539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129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336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908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80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052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altLang="ko-KR" sz="2000" b="1" dirty="0" smtClean="0">
                <a:ea typeface="굴림" charset="-127"/>
              </a:rPr>
              <a:t>Auramix 450  </a:t>
            </a:r>
            <a:r>
              <a:rPr lang="en-US" altLang="ko-KR" sz="2000" dirty="0">
                <a:ea typeface="굴림" charset="-127"/>
              </a:rPr>
              <a:t>a new generation, low viscosity , PCE  based </a:t>
            </a:r>
            <a:r>
              <a:rPr lang="en-US" altLang="ko-KR" sz="2000" dirty="0" smtClean="0">
                <a:ea typeface="굴림" charset="-127"/>
              </a:rPr>
              <a:t> Superplsticiser </a:t>
            </a:r>
          </a:p>
          <a:p>
            <a:pPr lvl="1" algn="just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low stickiness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,ideal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high volume  SCM replacement  and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pumping of concrete  in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high rise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Very long workability retention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 4 hrs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with out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excessive retardation and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bleeding. </a:t>
            </a:r>
          </a:p>
          <a:p>
            <a:pPr lvl="1" algn="just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Very high water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over 40%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suitable for high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strength,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and high volume SCM  concrete.</a:t>
            </a:r>
          </a:p>
          <a:p>
            <a:pPr lvl="1"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Ideal for normal workability vibrated through to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self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compacting concrete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Single component, no need to add additional retarder or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VMA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Compatible with high cement replacements 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Compatible with 100% crush Sand  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Highly robust to take care of variation in the aggregate </a:t>
            </a:r>
          </a:p>
          <a:p>
            <a:pPr marL="446087" lvl="1" indent="0" algn="just">
              <a:lnSpc>
                <a:spcPct val="150000"/>
              </a:lnSpc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gradation  like Zone I , II and III and  moisture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7" lvl="1" indent="0" algn="just">
              <a:buNone/>
            </a:pPr>
            <a:endParaRPr lang="en-GB" sz="1500" dirty="0"/>
          </a:p>
          <a:p>
            <a:pPr marL="903287" lvl="2" indent="0" algn="just">
              <a:buNone/>
            </a:pPr>
            <a:endParaRPr lang="en-US" altLang="ko-KR" sz="1500" dirty="0" smtClean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199" y="4509120"/>
            <a:ext cx="1944217" cy="16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995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6381404" cy="63420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PC based admixture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3428"/>
            <a:ext cx="1296144" cy="95050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2967" y="1169847"/>
            <a:ext cx="87953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129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336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908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80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052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en-US" altLang="ko-KR" sz="1500" dirty="0" smtClean="0"/>
          </a:p>
        </p:txBody>
      </p:sp>
      <p:grpSp>
        <p:nvGrpSpPr>
          <p:cNvPr id="68" name="Group 67"/>
          <p:cNvGrpSpPr/>
          <p:nvPr/>
        </p:nvGrpSpPr>
        <p:grpSpPr>
          <a:xfrm>
            <a:off x="209644" y="1184716"/>
            <a:ext cx="8611626" cy="4668677"/>
            <a:chOff x="209644" y="1184716"/>
            <a:chExt cx="8611626" cy="4668677"/>
          </a:xfrm>
        </p:grpSpPr>
        <p:grpSp>
          <p:nvGrpSpPr>
            <p:cNvPr id="69" name="Group 57"/>
            <p:cNvGrpSpPr/>
            <p:nvPr/>
          </p:nvGrpSpPr>
          <p:grpSpPr>
            <a:xfrm>
              <a:off x="209644" y="1705816"/>
              <a:ext cx="3348037" cy="1500187"/>
              <a:chOff x="236538" y="2405063"/>
              <a:chExt cx="3348037" cy="1500187"/>
            </a:xfrm>
          </p:grpSpPr>
          <p:grpSp>
            <p:nvGrpSpPr>
              <p:cNvPr id="115" name="Group 21"/>
              <p:cNvGrpSpPr>
                <a:grpSpLocks noChangeAspect="1"/>
              </p:cNvGrpSpPr>
              <p:nvPr/>
            </p:nvGrpSpPr>
            <p:grpSpPr bwMode="auto">
              <a:xfrm rot="5400000">
                <a:off x="1780381" y="2416969"/>
                <a:ext cx="415925" cy="655638"/>
                <a:chOff x="3686" y="2575"/>
                <a:chExt cx="438" cy="690"/>
              </a:xfrm>
            </p:grpSpPr>
            <p:sp>
              <p:nvSpPr>
                <p:cNvPr id="124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3686" y="3265"/>
                  <a:ext cx="27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5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3686" y="3219"/>
                  <a:ext cx="27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6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62" y="3104"/>
                  <a:ext cx="93" cy="1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7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009" y="2575"/>
                  <a:ext cx="115" cy="530"/>
                </a:xfrm>
                <a:prstGeom prst="rect">
                  <a:avLst/>
                </a:prstGeom>
                <a:solidFill>
                  <a:srgbClr val="80808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6" name="Group 26"/>
              <p:cNvGrpSpPr>
                <a:grpSpLocks noChangeAspect="1"/>
              </p:cNvGrpSpPr>
              <p:nvPr/>
            </p:nvGrpSpPr>
            <p:grpSpPr bwMode="auto">
              <a:xfrm rot="5400000">
                <a:off x="1769269" y="2345531"/>
                <a:ext cx="447675" cy="1719263"/>
                <a:chOff x="4538" y="1630"/>
                <a:chExt cx="438" cy="1681"/>
              </a:xfrm>
            </p:grpSpPr>
            <p:sp>
              <p:nvSpPr>
                <p:cNvPr id="120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4538" y="3311"/>
                  <a:ext cx="27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1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4538" y="3265"/>
                  <a:ext cx="27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2" name="Line 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14" y="3150"/>
                  <a:ext cx="93" cy="16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3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861" y="1630"/>
                  <a:ext cx="115" cy="1521"/>
                </a:xfrm>
                <a:prstGeom prst="rect">
                  <a:avLst/>
                </a:prstGeom>
                <a:solidFill>
                  <a:srgbClr val="80808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7" name="Text Box 41"/>
              <p:cNvSpPr txBox="1">
                <a:spLocks noChangeArrowheads="1"/>
              </p:cNvSpPr>
              <p:nvPr/>
            </p:nvSpPr>
            <p:spPr bwMode="auto">
              <a:xfrm>
                <a:off x="839788" y="3648075"/>
                <a:ext cx="2305050" cy="21272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Times New Roman" pitchFamily="18" charset="0"/>
                  </a:rPr>
                  <a:t>Water reduction capability</a:t>
                </a:r>
              </a:p>
            </p:txBody>
          </p:sp>
          <p:sp>
            <p:nvSpPr>
              <p:cNvPr id="118" name="Text Box 85"/>
              <p:cNvSpPr txBox="1">
                <a:spLocks noChangeArrowheads="1"/>
              </p:cNvSpPr>
              <p:nvPr/>
            </p:nvSpPr>
            <p:spPr bwMode="auto">
              <a:xfrm rot="16200000">
                <a:off x="-301624" y="2943225"/>
                <a:ext cx="1498600" cy="422275"/>
              </a:xfrm>
              <a:prstGeom prst="rect">
                <a:avLst/>
              </a:prstGeom>
              <a:solidFill>
                <a:srgbClr val="FF9900">
                  <a:alpha val="74001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tIns="91440" bIns="9144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Times New Roman" pitchFamily="18" charset="0"/>
                  </a:rPr>
                  <a:t>Side chain</a:t>
                </a:r>
              </a:p>
            </p:txBody>
          </p:sp>
          <p:sp>
            <p:nvSpPr>
              <p:cNvPr id="119" name="AutoShape 87"/>
              <p:cNvSpPr>
                <a:spLocks noChangeArrowheads="1"/>
              </p:cNvSpPr>
              <p:nvPr/>
            </p:nvSpPr>
            <p:spPr bwMode="auto">
              <a:xfrm>
                <a:off x="3292475" y="2405063"/>
                <a:ext cx="292100" cy="1500187"/>
              </a:xfrm>
              <a:prstGeom prst="homePlate">
                <a:avLst>
                  <a:gd name="adj" fmla="val 90759"/>
                </a:avLst>
              </a:prstGeom>
              <a:solidFill>
                <a:srgbClr val="FF9900">
                  <a:alpha val="74001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4174285" y="2535892"/>
              <a:ext cx="4351337" cy="3317501"/>
              <a:chOff x="4174285" y="2535892"/>
              <a:chExt cx="4351337" cy="3317501"/>
            </a:xfrm>
          </p:grpSpPr>
          <p:grpSp>
            <p:nvGrpSpPr>
              <p:cNvPr id="72" name="Group 42"/>
              <p:cNvGrpSpPr>
                <a:grpSpLocks noChangeAspect="1"/>
              </p:cNvGrpSpPr>
              <p:nvPr/>
            </p:nvGrpSpPr>
            <p:grpSpPr bwMode="auto">
              <a:xfrm>
                <a:off x="4174285" y="2535892"/>
                <a:ext cx="4351337" cy="2636838"/>
                <a:chOff x="899" y="1423"/>
                <a:chExt cx="3870" cy="2344"/>
              </a:xfrm>
            </p:grpSpPr>
            <p:sp>
              <p:nvSpPr>
                <p:cNvPr id="74" name="AutoShape 43"/>
                <p:cNvSpPr>
                  <a:spLocks noChangeAspect="1" noChangeArrowheads="1"/>
                </p:cNvSpPr>
                <p:nvPr/>
              </p:nvSpPr>
              <p:spPr bwMode="auto">
                <a:xfrm rot="-2709992">
                  <a:off x="2085" y="2632"/>
                  <a:ext cx="253" cy="277"/>
                </a:xfrm>
                <a:prstGeom prst="rtTriangle">
                  <a:avLst/>
                </a:prstGeom>
                <a:solidFill>
                  <a:srgbClr val="00800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5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2742" y="2413"/>
                  <a:ext cx="115" cy="530"/>
                </a:xfrm>
                <a:prstGeom prst="rect">
                  <a:avLst/>
                </a:prstGeom>
                <a:solidFill>
                  <a:srgbClr val="80808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341" y="1423"/>
                  <a:ext cx="115" cy="1521"/>
                </a:xfrm>
                <a:prstGeom prst="rect">
                  <a:avLst/>
                </a:prstGeom>
                <a:solidFill>
                  <a:srgbClr val="80808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13" y="3151"/>
                  <a:ext cx="0" cy="20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8" name="Line 4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912" y="3151"/>
                  <a:ext cx="0" cy="20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9" name="Line 4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511" y="3151"/>
                  <a:ext cx="0" cy="20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0" name="Line 4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110" y="3151"/>
                  <a:ext cx="0" cy="20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1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899" y="3151"/>
                  <a:ext cx="380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2" name="Line 5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811" y="2944"/>
                  <a:ext cx="0" cy="20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3" name="Line 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09" y="3151"/>
                  <a:ext cx="0" cy="20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4" name="Line 5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08" y="3151"/>
                  <a:ext cx="0" cy="20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5" name="Line 5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09" y="2944"/>
                  <a:ext cx="0" cy="20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6" name="Line 5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613" y="2943"/>
                  <a:ext cx="0" cy="20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7" name="Line 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12" y="2943"/>
                  <a:ext cx="0" cy="20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8" name="Line 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410" y="2943"/>
                  <a:ext cx="0" cy="20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9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175" y="3335"/>
                  <a:ext cx="277" cy="208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90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1636" y="3358"/>
                  <a:ext cx="737" cy="409"/>
                  <a:chOff x="1636" y="3358"/>
                  <a:chExt cx="737" cy="409"/>
                </a:xfrm>
              </p:grpSpPr>
              <p:sp>
                <p:nvSpPr>
                  <p:cNvPr id="109" name="Text Box 6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66" y="3358"/>
                    <a:ext cx="139" cy="21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>
                    <a:spAutoFit/>
                  </a:bodyPr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charset="0"/>
                        <a:cs typeface="Times New Roman" pitchFamily="18" charset="0"/>
                      </a:rPr>
                      <a:t>C</a:t>
                    </a:r>
                    <a:endParaRPr kumimoji="0" lang="en-US" sz="1800" b="1" i="0" u="none" strike="noStrike" kern="0" cap="none" spc="0" normalizeH="0" baseline="3000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0" name="Line 6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728" y="3473"/>
                    <a:ext cx="115" cy="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1" name="Line 6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751" y="3496"/>
                    <a:ext cx="115" cy="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2" name="Line 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81" y="3473"/>
                    <a:ext cx="115" cy="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3" name="Text Box 6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636" y="3550"/>
                    <a:ext cx="277" cy="21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>
                    <a:spAutoFit/>
                  </a:bodyPr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114" name="Text Box 6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96" y="3542"/>
                    <a:ext cx="277" cy="21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>
                    <a:spAutoFit/>
                  </a:bodyPr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charset="0"/>
                        <a:cs typeface="Times New Roman" pitchFamily="18" charset="0"/>
                      </a:rPr>
                      <a:t>O</a:t>
                    </a:r>
                    <a:r>
                      <a:rPr kumimoji="0" lang="en-US" sz="2400" b="1" i="0" u="none" strike="noStrike" kern="0" cap="none" spc="0" normalizeH="0" baseline="3000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charset="0"/>
                        <a:cs typeface="Times New Roman" pitchFamily="18" charset="0"/>
                      </a:rPr>
                      <a:t>-</a:t>
                    </a:r>
                  </a:p>
                </p:txBody>
              </p:sp>
            </p:grpSp>
            <p:sp>
              <p:nvSpPr>
                <p:cNvPr id="91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871" y="2667"/>
                  <a:ext cx="276" cy="277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92" name="Group 67"/>
                <p:cNvGrpSpPr>
                  <a:grpSpLocks noChangeAspect="1"/>
                </p:cNvGrpSpPr>
                <p:nvPr/>
              </p:nvGrpSpPr>
              <p:grpSpPr bwMode="auto">
                <a:xfrm>
                  <a:off x="2834" y="3358"/>
                  <a:ext cx="737" cy="409"/>
                  <a:chOff x="1636" y="3358"/>
                  <a:chExt cx="737" cy="409"/>
                </a:xfrm>
              </p:grpSpPr>
              <p:sp>
                <p:nvSpPr>
                  <p:cNvPr id="103" name="Text Box 6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67" y="3358"/>
                    <a:ext cx="137" cy="21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>
                    <a:spAutoFit/>
                  </a:bodyPr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charset="0"/>
                        <a:cs typeface="Times New Roman" pitchFamily="18" charset="0"/>
                      </a:rPr>
                      <a:t>C</a:t>
                    </a:r>
                    <a:endParaRPr kumimoji="0" lang="en-US" sz="1800" b="1" i="0" u="none" strike="noStrike" kern="0" cap="none" spc="0" normalizeH="0" baseline="3000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4" name="Line 6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728" y="3473"/>
                    <a:ext cx="115" cy="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5" name="Line 7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751" y="3496"/>
                    <a:ext cx="115" cy="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6" name="Line 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81" y="3473"/>
                    <a:ext cx="115" cy="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7" name="Text Box 7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636" y="3550"/>
                    <a:ext cx="277" cy="21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>
                    <a:spAutoFit/>
                  </a:bodyPr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108" name="Text Box 7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96" y="3542"/>
                    <a:ext cx="277" cy="21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>
                    <a:spAutoFit/>
                  </a:bodyPr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charset="0"/>
                        <a:cs typeface="Times New Roman" pitchFamily="18" charset="0"/>
                      </a:rPr>
                      <a:t>O</a:t>
                    </a:r>
                    <a:r>
                      <a:rPr kumimoji="0" lang="en-US" sz="2400" b="1" i="0" u="none" strike="noStrike" kern="0" cap="none" spc="0" normalizeH="0" baseline="3000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charset="0"/>
                        <a:cs typeface="Times New Roman" pitchFamily="18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93" name="Group 74"/>
                <p:cNvGrpSpPr>
                  <a:grpSpLocks noChangeAspect="1"/>
                </p:cNvGrpSpPr>
                <p:nvPr/>
              </p:nvGrpSpPr>
              <p:grpSpPr bwMode="auto">
                <a:xfrm>
                  <a:off x="4032" y="3358"/>
                  <a:ext cx="737" cy="409"/>
                  <a:chOff x="1636" y="3358"/>
                  <a:chExt cx="737" cy="409"/>
                </a:xfrm>
              </p:grpSpPr>
              <p:sp>
                <p:nvSpPr>
                  <p:cNvPr id="97" name="Text Box 7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66" y="3358"/>
                    <a:ext cx="139" cy="21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>
                    <a:spAutoFit/>
                  </a:bodyPr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charset="0"/>
                        <a:cs typeface="Times New Roman" pitchFamily="18" charset="0"/>
                      </a:rPr>
                      <a:t>C</a:t>
                    </a:r>
                    <a:endParaRPr kumimoji="0" lang="en-US" sz="1800" b="1" i="0" u="none" strike="noStrike" kern="0" cap="none" spc="0" normalizeH="0" baseline="3000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8" name="Line 7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728" y="3473"/>
                    <a:ext cx="115" cy="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9" name="Line 7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751" y="3496"/>
                    <a:ext cx="115" cy="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0" name="Line 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81" y="3473"/>
                    <a:ext cx="115" cy="9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1" name="Text Box 7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636" y="3550"/>
                    <a:ext cx="277" cy="21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>
                    <a:spAutoFit/>
                  </a:bodyPr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102" name="Text Box 8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96" y="3542"/>
                    <a:ext cx="277" cy="217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>
                    <a:spAutoFit/>
                  </a:bodyPr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charset="0"/>
                        <a:cs typeface="Times New Roman" pitchFamily="18" charset="0"/>
                      </a:rPr>
                      <a:t>O</a:t>
                    </a:r>
                    <a:r>
                      <a:rPr kumimoji="0" lang="en-US" sz="2400" b="1" i="0" u="none" strike="noStrike" kern="0" cap="none" spc="0" normalizeH="0" baseline="3000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charset="0"/>
                        <a:cs typeface="Times New Roman" pitchFamily="18" charset="0"/>
                      </a:rPr>
                      <a:t>-</a:t>
                    </a:r>
                  </a:p>
                </p:txBody>
              </p:sp>
            </p:grpSp>
            <p:sp>
              <p:nvSpPr>
                <p:cNvPr id="94" name="Rectangle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544" y="1423"/>
                  <a:ext cx="115" cy="1521"/>
                </a:xfrm>
                <a:prstGeom prst="rect">
                  <a:avLst/>
                </a:prstGeom>
                <a:solidFill>
                  <a:srgbClr val="80808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5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2373" y="3358"/>
                  <a:ext cx="276" cy="277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6" name="Rectangle 83"/>
                <p:cNvSpPr>
                  <a:spLocks noChangeAspect="1" noChangeArrowheads="1"/>
                </p:cNvSpPr>
                <p:nvPr/>
              </p:nvSpPr>
              <p:spPr bwMode="auto">
                <a:xfrm>
                  <a:off x="3571" y="3358"/>
                  <a:ext cx="277" cy="208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73" name="Freeform 88"/>
              <p:cNvSpPr>
                <a:spLocks/>
              </p:cNvSpPr>
              <p:nvPr/>
            </p:nvSpPr>
            <p:spPr bwMode="auto">
              <a:xfrm>
                <a:off x="4604684" y="5408893"/>
                <a:ext cx="3913188" cy="444500"/>
              </a:xfrm>
              <a:custGeom>
                <a:avLst/>
                <a:gdLst/>
                <a:ahLst/>
                <a:cxnLst>
                  <a:cxn ang="0">
                    <a:pos x="0" y="280"/>
                  </a:cxn>
                  <a:cxn ang="0">
                    <a:pos x="1129" y="4"/>
                  </a:cxn>
                  <a:cxn ang="0">
                    <a:pos x="2465" y="257"/>
                  </a:cxn>
                </a:cxnLst>
                <a:rect l="0" t="0" r="r" b="b"/>
                <a:pathLst>
                  <a:path w="2465" h="280">
                    <a:moveTo>
                      <a:pt x="0" y="280"/>
                    </a:moveTo>
                    <a:cubicBezTo>
                      <a:pt x="359" y="144"/>
                      <a:pt x="718" y="8"/>
                      <a:pt x="1129" y="4"/>
                    </a:cubicBezTo>
                    <a:cubicBezTo>
                      <a:pt x="1540" y="0"/>
                      <a:pt x="2002" y="128"/>
                      <a:pt x="2465" y="257"/>
                    </a:cubicBez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1" name="Rectangle 70"/>
            <p:cNvSpPr/>
            <p:nvPr/>
          </p:nvSpPr>
          <p:spPr>
            <a:xfrm>
              <a:off x="4249270" y="1184716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Specific performances are designed by adjusting functional building blocks, molecular weight, side chain length, charge density, graft density</a:t>
              </a:r>
              <a:endParaRPr kumimoji="0" lang="en-GB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71302" y="3645024"/>
            <a:ext cx="2976562" cy="2486025"/>
            <a:chOff x="242888" y="4087813"/>
            <a:chExt cx="2976562" cy="2486025"/>
          </a:xfrm>
        </p:grpSpPr>
        <p:sp>
          <p:nvSpPr>
            <p:cNvPr id="129" name="Text Box 35"/>
            <p:cNvSpPr txBox="1">
              <a:spLocks noChangeAspect="1" noChangeArrowheads="1"/>
            </p:cNvSpPr>
            <p:nvPr/>
          </p:nvSpPr>
          <p:spPr bwMode="auto">
            <a:xfrm>
              <a:off x="2586038" y="5549900"/>
              <a:ext cx="633412" cy="1825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COOM</a:t>
              </a:r>
              <a:endParaRPr kumimoji="0" lang="en-US" sz="1200" b="1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30" name="Text Box 37"/>
            <p:cNvSpPr txBox="1">
              <a:spLocks noChangeArrowheads="1"/>
            </p:cNvSpPr>
            <p:nvPr/>
          </p:nvSpPr>
          <p:spPr bwMode="auto">
            <a:xfrm>
              <a:off x="1974850" y="4795838"/>
              <a:ext cx="1133475" cy="4254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Workability retention</a:t>
              </a:r>
            </a:p>
          </p:txBody>
        </p:sp>
        <p:sp>
          <p:nvSpPr>
            <p:cNvPr id="131" name="Text Box 38"/>
            <p:cNvSpPr txBox="1">
              <a:spLocks noChangeArrowheads="1"/>
            </p:cNvSpPr>
            <p:nvPr/>
          </p:nvSpPr>
          <p:spPr bwMode="auto">
            <a:xfrm>
              <a:off x="768350" y="4806950"/>
              <a:ext cx="1133475" cy="4254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Viscosity control</a:t>
              </a:r>
            </a:p>
          </p:txBody>
        </p:sp>
        <p:sp>
          <p:nvSpPr>
            <p:cNvPr id="132" name="Text Box 39"/>
            <p:cNvSpPr txBox="1">
              <a:spLocks noChangeArrowheads="1"/>
            </p:cNvSpPr>
            <p:nvPr/>
          </p:nvSpPr>
          <p:spPr bwMode="auto">
            <a:xfrm>
              <a:off x="801688" y="6111875"/>
              <a:ext cx="1133475" cy="4308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Stickiness control</a:t>
              </a:r>
            </a:p>
          </p:txBody>
        </p:sp>
        <p:sp>
          <p:nvSpPr>
            <p:cNvPr id="133" name="Text Box 40"/>
            <p:cNvSpPr txBox="1">
              <a:spLocks noChangeArrowheads="1"/>
            </p:cNvSpPr>
            <p:nvPr/>
          </p:nvSpPr>
          <p:spPr bwMode="auto">
            <a:xfrm>
              <a:off x="1974850" y="6086475"/>
              <a:ext cx="1133475" cy="4254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Cement affinity</a:t>
              </a:r>
            </a:p>
          </p:txBody>
        </p:sp>
        <p:sp>
          <p:nvSpPr>
            <p:cNvPr id="134" name="Text Box 84"/>
            <p:cNvSpPr txBox="1">
              <a:spLocks noChangeArrowheads="1"/>
            </p:cNvSpPr>
            <p:nvPr/>
          </p:nvSpPr>
          <p:spPr bwMode="auto">
            <a:xfrm rot="16200000">
              <a:off x="-788987" y="5119688"/>
              <a:ext cx="2486025" cy="422275"/>
            </a:xfrm>
            <a:prstGeom prst="rect">
              <a:avLst/>
            </a:prstGeom>
            <a:solidFill>
              <a:srgbClr val="FF9900">
                <a:alpha val="74001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tIns="91440" bIns="9144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Times New Roman" pitchFamily="18" charset="0"/>
                </a:rPr>
                <a:t>Functional building blocks</a:t>
              </a:r>
            </a:p>
          </p:txBody>
        </p:sp>
        <p:grpSp>
          <p:nvGrpSpPr>
            <p:cNvPr id="135" name="Group 5"/>
            <p:cNvGrpSpPr>
              <a:grpSpLocks noChangeAspect="1"/>
            </p:cNvGrpSpPr>
            <p:nvPr/>
          </p:nvGrpSpPr>
          <p:grpSpPr bwMode="auto">
            <a:xfrm>
              <a:off x="1060450" y="5487988"/>
              <a:ext cx="592138" cy="425450"/>
              <a:chOff x="2626" y="3497"/>
              <a:chExt cx="576" cy="414"/>
            </a:xfrm>
          </p:grpSpPr>
          <p:sp>
            <p:nvSpPr>
              <p:cNvPr id="147" name="Line 6"/>
              <p:cNvSpPr>
                <a:spLocks noChangeAspect="1" noChangeShapeType="1"/>
              </p:cNvSpPr>
              <p:nvPr/>
            </p:nvSpPr>
            <p:spPr bwMode="auto">
              <a:xfrm>
                <a:off x="2626" y="3911"/>
                <a:ext cx="27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8" name="Line 7"/>
              <p:cNvSpPr>
                <a:spLocks noChangeAspect="1" noChangeShapeType="1"/>
              </p:cNvSpPr>
              <p:nvPr/>
            </p:nvSpPr>
            <p:spPr bwMode="auto">
              <a:xfrm>
                <a:off x="2626" y="3865"/>
                <a:ext cx="27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9" name="Line 8"/>
              <p:cNvSpPr>
                <a:spLocks noChangeAspect="1" noChangeShapeType="1"/>
              </p:cNvSpPr>
              <p:nvPr/>
            </p:nvSpPr>
            <p:spPr bwMode="auto">
              <a:xfrm flipV="1">
                <a:off x="2902" y="3750"/>
                <a:ext cx="93" cy="16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0" name="Oval 9"/>
              <p:cNvSpPr>
                <a:spLocks noChangeAspect="1" noChangeArrowheads="1"/>
              </p:cNvSpPr>
              <p:nvPr/>
            </p:nvSpPr>
            <p:spPr bwMode="auto">
              <a:xfrm>
                <a:off x="2926" y="3497"/>
                <a:ext cx="276" cy="277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6" name="Group 10"/>
            <p:cNvGrpSpPr>
              <a:grpSpLocks noChangeAspect="1"/>
            </p:cNvGrpSpPr>
            <p:nvPr/>
          </p:nvGrpSpPr>
          <p:grpSpPr bwMode="auto">
            <a:xfrm>
              <a:off x="2230438" y="4244975"/>
              <a:ext cx="593725" cy="379413"/>
              <a:chOff x="3502" y="3658"/>
              <a:chExt cx="577" cy="368"/>
            </a:xfrm>
          </p:grpSpPr>
          <p:sp>
            <p:nvSpPr>
              <p:cNvPr id="143" name="Line 11"/>
              <p:cNvSpPr>
                <a:spLocks noChangeAspect="1" noChangeShapeType="1"/>
              </p:cNvSpPr>
              <p:nvPr/>
            </p:nvSpPr>
            <p:spPr bwMode="auto">
              <a:xfrm>
                <a:off x="3502" y="4026"/>
                <a:ext cx="27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4" name="Line 12"/>
              <p:cNvSpPr>
                <a:spLocks noChangeAspect="1" noChangeShapeType="1"/>
              </p:cNvSpPr>
              <p:nvPr/>
            </p:nvSpPr>
            <p:spPr bwMode="auto">
              <a:xfrm>
                <a:off x="3502" y="3980"/>
                <a:ext cx="27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3778" y="3865"/>
                <a:ext cx="93" cy="16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6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3802" y="3658"/>
                <a:ext cx="277" cy="208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7" name="Group 16"/>
            <p:cNvGrpSpPr>
              <a:grpSpLocks noChangeAspect="1"/>
            </p:cNvGrpSpPr>
            <p:nvPr/>
          </p:nvGrpSpPr>
          <p:grpSpPr bwMode="auto">
            <a:xfrm>
              <a:off x="1063625" y="4183063"/>
              <a:ext cx="639763" cy="449262"/>
              <a:chOff x="4492" y="3635"/>
              <a:chExt cx="622" cy="437"/>
            </a:xfrm>
          </p:grpSpPr>
          <p:sp>
            <p:nvSpPr>
              <p:cNvPr id="139" name="Line 17"/>
              <p:cNvSpPr>
                <a:spLocks noChangeAspect="1" noChangeShapeType="1"/>
              </p:cNvSpPr>
              <p:nvPr/>
            </p:nvSpPr>
            <p:spPr bwMode="auto">
              <a:xfrm>
                <a:off x="4492" y="4072"/>
                <a:ext cx="27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0" name="Line 18"/>
              <p:cNvSpPr>
                <a:spLocks noChangeAspect="1" noChangeShapeType="1"/>
              </p:cNvSpPr>
              <p:nvPr/>
            </p:nvSpPr>
            <p:spPr bwMode="auto">
              <a:xfrm>
                <a:off x="4492" y="4026"/>
                <a:ext cx="27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1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4768" y="3911"/>
                <a:ext cx="93" cy="16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142" name="AutoShape 20"/>
              <p:cNvSpPr>
                <a:spLocks noChangeAspect="1" noChangeArrowheads="1"/>
              </p:cNvSpPr>
              <p:nvPr/>
            </p:nvSpPr>
            <p:spPr bwMode="auto">
              <a:xfrm>
                <a:off x="4861" y="3635"/>
                <a:ext cx="253" cy="277"/>
              </a:xfrm>
              <a:prstGeom prst="rtTriangle">
                <a:avLst/>
              </a:prstGeom>
              <a:solidFill>
                <a:srgbClr val="0080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38" name="Line 32"/>
            <p:cNvSpPr>
              <a:spLocks noChangeAspect="1" noChangeShapeType="1"/>
            </p:cNvSpPr>
            <p:nvPr/>
          </p:nvSpPr>
          <p:spPr bwMode="auto">
            <a:xfrm>
              <a:off x="2230438" y="5880100"/>
              <a:ext cx="2841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5188511" y="5274328"/>
            <a:ext cx="3134567" cy="734079"/>
            <a:chOff x="5188511" y="5274328"/>
            <a:chExt cx="3134567" cy="734079"/>
          </a:xfrm>
        </p:grpSpPr>
        <p:sp>
          <p:nvSpPr>
            <p:cNvPr id="152" name="Text Box 89"/>
            <p:cNvSpPr txBox="1">
              <a:spLocks noChangeArrowheads="1"/>
            </p:cNvSpPr>
            <p:nvPr/>
          </p:nvSpPr>
          <p:spPr bwMode="auto">
            <a:xfrm>
              <a:off x="5188511" y="5795682"/>
              <a:ext cx="2925763" cy="2127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latin typeface="Arial" charset="0"/>
                  <a:cs typeface="Times New Roman" pitchFamily="18" charset="0"/>
                </a:rPr>
                <a:t>Cement Surface</a:t>
              </a:r>
            </a:p>
          </p:txBody>
        </p:sp>
        <p:sp>
          <p:nvSpPr>
            <p:cNvPr id="153" name="Text Box 94"/>
            <p:cNvSpPr txBox="1">
              <a:spLocks noChangeArrowheads="1"/>
            </p:cNvSpPr>
            <p:nvPr/>
          </p:nvSpPr>
          <p:spPr bwMode="auto">
            <a:xfrm>
              <a:off x="5513482" y="5298140"/>
              <a:ext cx="366713" cy="2154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dirty="0" smtClean="0">
                  <a:latin typeface="Arial" charset="0"/>
                  <a:cs typeface="Times New Roman" pitchFamily="18" charset="0"/>
                </a:rPr>
                <a:t>+</a:t>
              </a:r>
              <a:endParaRPr lang="en-US" sz="1400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54" name="Text Box 94"/>
            <p:cNvSpPr txBox="1">
              <a:spLocks noChangeArrowheads="1"/>
            </p:cNvSpPr>
            <p:nvPr/>
          </p:nvSpPr>
          <p:spPr bwMode="auto">
            <a:xfrm>
              <a:off x="7956365" y="5502928"/>
              <a:ext cx="366713" cy="2154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dirty="0" smtClean="0">
                  <a:latin typeface="Arial" charset="0"/>
                  <a:cs typeface="Times New Roman" pitchFamily="18" charset="0"/>
                </a:rPr>
                <a:t>+</a:t>
              </a:r>
              <a:endParaRPr lang="en-US" sz="1400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55" name="Text Box 94"/>
            <p:cNvSpPr txBox="1">
              <a:spLocks noChangeArrowheads="1"/>
            </p:cNvSpPr>
            <p:nvPr/>
          </p:nvSpPr>
          <p:spPr bwMode="auto">
            <a:xfrm>
              <a:off x="6880600" y="5274328"/>
              <a:ext cx="366713" cy="2154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dirty="0" smtClean="0">
                  <a:latin typeface="Arial" charset="0"/>
                  <a:cs typeface="Times New Roman" pitchFamily="18" charset="0"/>
                </a:rPr>
                <a:t>+</a:t>
              </a:r>
              <a:endParaRPr lang="en-US" sz="1400" dirty="0"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156" name="AutoShape 86"/>
          <p:cNvSpPr>
            <a:spLocks noChangeArrowheads="1"/>
          </p:cNvSpPr>
          <p:nvPr/>
        </p:nvSpPr>
        <p:spPr bwMode="auto">
          <a:xfrm>
            <a:off x="3292475" y="3645024"/>
            <a:ext cx="438150" cy="2486025"/>
          </a:xfrm>
          <a:prstGeom prst="homePlate">
            <a:avLst>
              <a:gd name="adj" fmla="val 86699"/>
            </a:avLst>
          </a:prstGeom>
          <a:solidFill>
            <a:srgbClr val="FF9900">
              <a:alpha val="74001"/>
            </a:srgbClr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endParaRPr lang="en-GB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58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7144420" cy="63420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Concrete mix proportion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3428"/>
            <a:ext cx="1296144" cy="95050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299045"/>
              </p:ext>
            </p:extLst>
          </p:nvPr>
        </p:nvGraphicFramePr>
        <p:xfrm>
          <a:off x="971600" y="1223711"/>
          <a:ext cx="7128793" cy="4941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68"/>
                <a:gridCol w="2016225"/>
              </a:tblGrid>
              <a:tr h="41139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Grade of concrete 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M30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139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Raw materials 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Quantities /M</a:t>
                      </a:r>
                      <a:r>
                        <a:rPr lang="en-AU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AU" sz="16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8396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CEMENT (</a:t>
                      </a:r>
                      <a:r>
                        <a:rPr lang="en-AU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Ultratech</a:t>
                      </a: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OPC-53) Kg/m</a:t>
                      </a:r>
                      <a:r>
                        <a:rPr lang="en-AU" sz="16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AU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1390">
                <a:tc>
                  <a:txBody>
                    <a:bodyPr/>
                    <a:lstStyle/>
                    <a:p>
                      <a:pPr marL="0" marR="0" indent="0" algn="l" defTabSz="1714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GGBFS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JSW cement Ltd  </a:t>
                      </a: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Kg/m</a:t>
                      </a:r>
                      <a:r>
                        <a:rPr lang="en-AU" sz="16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AU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1390">
                <a:tc>
                  <a:txBody>
                    <a:bodyPr/>
                    <a:lstStyle/>
                    <a:p>
                      <a:pPr marL="0" marR="0" indent="0" algn="l" defTabSz="1714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    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Local source  from Bengaluru </a:t>
                      </a: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Kg/m</a:t>
                      </a:r>
                      <a:r>
                        <a:rPr lang="en-AU" sz="16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   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( 16%)</a:t>
                      </a:r>
                      <a:endParaRPr lang="en-AU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1390">
                <a:tc>
                  <a:txBody>
                    <a:bodyPr/>
                    <a:lstStyle/>
                    <a:p>
                      <a:pPr marL="0" marR="0" indent="0" algn="l" defTabSz="1714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12.5MM -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 source from Bengaluru </a:t>
                      </a: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Kg/m</a:t>
                      </a:r>
                      <a:r>
                        <a:rPr lang="en-AU" sz="16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(30%)</a:t>
                      </a:r>
                      <a:endParaRPr lang="en-AU" sz="1600" b="0" i="0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1390">
                <a:tc>
                  <a:txBody>
                    <a:bodyPr/>
                    <a:lstStyle/>
                    <a:p>
                      <a:pPr marL="0" marR="0" indent="0" algn="l" defTabSz="1714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M.SAND -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 source from Bengaluru </a:t>
                      </a: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Kg/m</a:t>
                      </a:r>
                      <a:r>
                        <a:rPr lang="en-AU" sz="16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(53%)</a:t>
                      </a:r>
                      <a:endParaRPr lang="en-AU" sz="1600" b="0" i="0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991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139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24036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ADMIX. 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Fosroc Auramix 450  PC based admixture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0.75%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304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W/C Ratio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203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7144420" cy="634202"/>
          </a:xfrm>
        </p:spPr>
        <p:txBody>
          <a:bodyPr/>
          <a:lstStyle/>
          <a:p>
            <a:r>
              <a:rPr lang="en-GB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Combined Grading – Zone I</a:t>
            </a:r>
            <a:endParaRPr lang="en-GB" sz="24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3428"/>
            <a:ext cx="1296144" cy="95050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732397"/>
              </p:ext>
            </p:extLst>
          </p:nvPr>
        </p:nvGraphicFramePr>
        <p:xfrm>
          <a:off x="330175" y="1268760"/>
          <a:ext cx="8202265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Worksheet" r:id="rId6" imgW="7362907" imgH="2295515" progId="Excel.Sheet.8">
                  <p:embed/>
                </p:oleObj>
              </mc:Choice>
              <mc:Fallback>
                <p:oleObj name="Worksheet" r:id="rId6" imgW="7362907" imgH="22955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175" y="1268760"/>
                        <a:ext cx="8202265" cy="229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33273"/>
              </p:ext>
            </p:extLst>
          </p:nvPr>
        </p:nvGraphicFramePr>
        <p:xfrm>
          <a:off x="241100" y="3645025"/>
          <a:ext cx="852487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46251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7144420" cy="634202"/>
          </a:xfrm>
        </p:spPr>
        <p:txBody>
          <a:bodyPr/>
          <a:lstStyle/>
          <a:p>
            <a:r>
              <a:rPr lang="en-GB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Combined Grading – Zone II</a:t>
            </a:r>
            <a:endParaRPr lang="en-GB" sz="24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3428"/>
            <a:ext cx="1296144" cy="95050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698902"/>
              </p:ext>
            </p:extLst>
          </p:nvPr>
        </p:nvGraphicFramePr>
        <p:xfrm>
          <a:off x="395536" y="1268760"/>
          <a:ext cx="8208912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name="Worksheet" r:id="rId6" imgW="7362907" imgH="2295515" progId="Excel.Sheet.8">
                  <p:embed/>
                </p:oleObj>
              </mc:Choice>
              <mc:Fallback>
                <p:oleObj name="Worksheet" r:id="rId6" imgW="7362907" imgH="22955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536" y="1268760"/>
                        <a:ext cx="8208912" cy="229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519248"/>
              </p:ext>
            </p:extLst>
          </p:nvPr>
        </p:nvGraphicFramePr>
        <p:xfrm>
          <a:off x="213762" y="3717032"/>
          <a:ext cx="8524875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29701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7144420" cy="634202"/>
          </a:xfrm>
        </p:spPr>
        <p:txBody>
          <a:bodyPr/>
          <a:lstStyle/>
          <a:p>
            <a:r>
              <a:rPr lang="en-GB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Combined Grading – Zone III</a:t>
            </a:r>
            <a:endParaRPr lang="en-GB" sz="24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3428"/>
            <a:ext cx="1296144" cy="950506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070283"/>
              </p:ext>
            </p:extLst>
          </p:nvPr>
        </p:nvGraphicFramePr>
        <p:xfrm>
          <a:off x="395536" y="3573016"/>
          <a:ext cx="8357615" cy="273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466980"/>
              </p:ext>
            </p:extLst>
          </p:nvPr>
        </p:nvGraphicFramePr>
        <p:xfrm>
          <a:off x="379216" y="1225780"/>
          <a:ext cx="8225794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Worksheet" r:id="rId7" imgW="7362907" imgH="2295515" progId="Excel.Sheet.8">
                  <p:embed/>
                </p:oleObj>
              </mc:Choice>
              <mc:Fallback>
                <p:oleObj name="Worksheet" r:id="rId7" imgW="7362907" imgH="22955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9216" y="1225780"/>
                        <a:ext cx="8225794" cy="229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03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7144420" cy="634202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</a:t>
            </a: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ontent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73428"/>
            <a:ext cx="1584176" cy="95050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387" y="1124744"/>
            <a:ext cx="885710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129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336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908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80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052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Brief about GGBFS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Brief about Chemical admixture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Market expectations on  high volume GGBFS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 volume 70% GGBFS  trial  mix details 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Demonstration trials.</a:t>
            </a:r>
          </a:p>
          <a:p>
            <a:pPr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7" lvl="1" indent="0" algn="just">
              <a:buNone/>
            </a:pPr>
            <a:endParaRPr lang="en-US" sz="1800" dirty="0" smtClean="0">
              <a:solidFill>
                <a:srgbClr val="000000"/>
              </a:solidFill>
              <a:latin typeface="AdvPTimes"/>
            </a:endParaRPr>
          </a:p>
          <a:p>
            <a:pPr lvl="1" algn="just"/>
            <a:endParaRPr lang="en-US" sz="1800" dirty="0">
              <a:latin typeface="AdvPTimes"/>
              <a:ea typeface="+mn-ea"/>
              <a:cs typeface="+mn-cs"/>
            </a:endParaRPr>
          </a:p>
          <a:p>
            <a:pPr lvl="1" algn="just"/>
            <a:endParaRPr lang="en-US" dirty="0" smtClean="0">
              <a:latin typeface="AdvPTimes"/>
            </a:endParaRPr>
          </a:p>
        </p:txBody>
      </p:sp>
    </p:spTree>
    <p:extLst>
      <p:ext uri="{BB962C8B-B14F-4D97-AF65-F5344CB8AC3E}">
        <p14:creationId xmlns:p14="http://schemas.microsoft.com/office/powerpoint/2010/main" val="273018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7144420" cy="63420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Mix Proportions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73428"/>
            <a:ext cx="1584176" cy="95050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164862"/>
              </p:ext>
            </p:extLst>
          </p:nvPr>
        </p:nvGraphicFramePr>
        <p:xfrm>
          <a:off x="241101" y="1412778"/>
          <a:ext cx="8507363" cy="4530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4774"/>
                <a:gridCol w="1264046"/>
                <a:gridCol w="1334271"/>
                <a:gridCol w="1334272"/>
              </a:tblGrid>
              <a:tr h="443193">
                <a:tc>
                  <a:txBody>
                    <a:bodyPr/>
                    <a:lstStyle/>
                    <a:p>
                      <a:pPr algn="l" fontAlgn="ctr"/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Trial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No. 1    Zone-I </a:t>
                      </a: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Trail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No. 2    </a:t>
                      </a: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Zone- II </a:t>
                      </a:r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Trial No.3      Zone </a:t>
                      </a:r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 Sand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8396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CEMENT (</a:t>
                      </a:r>
                      <a:r>
                        <a:rPr lang="en-AU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Ultratech</a:t>
                      </a: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OPC-53) Kg/m</a:t>
                      </a:r>
                      <a:r>
                        <a:rPr lang="en-AU" sz="16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AU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1390">
                <a:tc>
                  <a:txBody>
                    <a:bodyPr/>
                    <a:lstStyle/>
                    <a:p>
                      <a:pPr marL="0" marR="0" indent="0" algn="l" defTabSz="1714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GGBFS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JSW cement Ltd  </a:t>
                      </a: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Kg/m</a:t>
                      </a:r>
                      <a:r>
                        <a:rPr lang="en-AU" sz="16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AU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1390">
                <a:tc>
                  <a:txBody>
                    <a:bodyPr/>
                    <a:lstStyle/>
                    <a:p>
                      <a:pPr marL="0" marR="0" indent="0" algn="l" defTabSz="1714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    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Local  source from Bengaluru </a:t>
                      </a: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Kg/m</a:t>
                      </a:r>
                      <a:r>
                        <a:rPr lang="en-AU" sz="16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</a:p>
                    <a:p>
                      <a:pPr marL="0" marR="0" indent="0" algn="l" defTabSz="1714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( 16%)</a:t>
                      </a:r>
                      <a:endParaRPr lang="en-AU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1390">
                <a:tc>
                  <a:txBody>
                    <a:bodyPr/>
                    <a:lstStyle/>
                    <a:p>
                      <a:pPr marL="0" marR="0" indent="0" algn="l" defTabSz="1714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12.5MM - 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 </a:t>
                      </a:r>
                      <a:r>
                        <a:rPr lang="en-AU" sz="16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Soure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Bengaluru </a:t>
                      </a: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Kg/m</a:t>
                      </a:r>
                      <a:r>
                        <a:rPr lang="en-AU" sz="16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(30%)</a:t>
                      </a:r>
                      <a:endParaRPr lang="en-AU" sz="1600" b="0" i="0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1390">
                <a:tc>
                  <a:txBody>
                    <a:bodyPr/>
                    <a:lstStyle/>
                    <a:p>
                      <a:pPr marL="0" marR="0" indent="0" algn="l" defTabSz="1714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M.SAND - 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 source from Bengaluru </a:t>
                      </a: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Kg/m</a:t>
                      </a:r>
                      <a:r>
                        <a:rPr lang="en-AU" sz="16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(53%)</a:t>
                      </a:r>
                      <a:endParaRPr lang="en-AU" sz="1600" b="0" i="0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991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928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879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139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 Kg/m</a:t>
                      </a:r>
                      <a:r>
                        <a:rPr lang="en-AU" sz="16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4036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ADMIX. </a:t>
                      </a:r>
                      <a:r>
                        <a:rPr lang="en-A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Fosroc Auramix 450  PC based admixture % by weight of cement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0.75%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0.75%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0.75%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304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</a:t>
                      </a:r>
                      <a:r>
                        <a:rPr lang="en-AU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Cementitios</a:t>
                      </a:r>
                      <a:r>
                        <a:rPr lang="en-A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14" marR="3914" marT="39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068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7144420" cy="63420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Trial Results 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3428"/>
            <a:ext cx="1800200" cy="95050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12762"/>
              </p:ext>
            </p:extLst>
          </p:nvPr>
        </p:nvGraphicFramePr>
        <p:xfrm>
          <a:off x="323527" y="1412777"/>
          <a:ext cx="8496945" cy="4791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9"/>
                <a:gridCol w="1843988"/>
                <a:gridCol w="2210354"/>
                <a:gridCol w="2210354"/>
              </a:tblGrid>
              <a:tr h="441558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Trial N0.1 </a:t>
                      </a:r>
                    </a:p>
                    <a:p>
                      <a:pPr algn="ctr" fontAlgn="b"/>
                      <a:r>
                        <a:rPr lang="en-A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</a:t>
                      </a:r>
                      <a:r>
                        <a:rPr lang="en-A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A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n-A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Trial .2 </a:t>
                      </a:r>
                    </a:p>
                    <a:p>
                      <a:pPr algn="ctr" fontAlgn="b"/>
                      <a:r>
                        <a:rPr lang="en-A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– II Sand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Trial .3</a:t>
                      </a:r>
                    </a:p>
                    <a:p>
                      <a:pPr algn="ctr" fontAlgn="b"/>
                      <a:r>
                        <a:rPr lang="en-A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-III </a:t>
                      </a:r>
                      <a:r>
                        <a:rPr lang="en-A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48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Workability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948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</a:t>
                      </a:r>
                      <a:r>
                        <a:rPr lang="en-AU" sz="18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Flow  in mm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948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 after 60 mins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948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 after 120 min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948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Theoretical </a:t>
                      </a:r>
                      <a:r>
                        <a:rPr lang="en-A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2402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2402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2402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948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Wet </a:t>
                      </a:r>
                      <a:r>
                        <a:rPr lang="en-A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2427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2418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155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COMPRESSIVE STRENGHT IN </a:t>
                      </a:r>
                      <a:r>
                        <a:rPr lang="en-A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</a:t>
                      </a:r>
                      <a:endParaRPr lang="en-A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1948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days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16.18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948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day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29.30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31.50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155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days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39.20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40.10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39.50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09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7144420" cy="63420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Trial No. I  Zone I sand 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3428"/>
            <a:ext cx="1296144" cy="95050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387" y="1196752"/>
            <a:ext cx="885710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129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336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908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80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052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obtained  using 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Admixture Fosroc Auramix 450 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b="1" dirty="0" smtClean="0">
                <a:solidFill>
                  <a:srgbClr val="000000"/>
                </a:solidFill>
              </a:rPr>
              <a:t>Workability </a:t>
            </a:r>
            <a:r>
              <a:rPr lang="en-US" sz="1800" dirty="0" smtClean="0">
                <a:solidFill>
                  <a:srgbClr val="000000"/>
                </a:solidFill>
              </a:rPr>
              <a:t>				</a:t>
            </a:r>
            <a:endParaRPr lang="en-US" sz="1800" b="1" dirty="0">
              <a:solidFill>
                <a:srgbClr val="000000"/>
              </a:solidFill>
            </a:endParaRPr>
          </a:p>
          <a:p>
            <a:pPr algn="just"/>
            <a:endParaRPr lang="en-US" sz="1800" b="1" dirty="0" smtClean="0">
              <a:solidFill>
                <a:srgbClr val="000000"/>
              </a:solidFill>
            </a:endParaRPr>
          </a:p>
          <a:p>
            <a:pPr algn="just"/>
            <a:endParaRPr lang="en-US" sz="18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Flow in mm</a:t>
            </a:r>
            <a:r>
              <a:rPr lang="en-US" sz="1800" dirty="0" smtClean="0">
                <a:solidFill>
                  <a:srgbClr val="000000"/>
                </a:solidFill>
              </a:rPr>
              <a:t>					</a:t>
            </a:r>
          </a:p>
          <a:p>
            <a:pPr marL="0" indent="0" algn="just">
              <a:buFont typeface="Wingdings" pitchFamily="2" charset="2"/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446087" lvl="1" indent="0">
              <a:buFont typeface="Webdings" pitchFamily="18" charset="2"/>
              <a:buNone/>
              <a:defRPr/>
            </a:pPr>
            <a:endParaRPr lang="en-US" sz="1800" kern="0" dirty="0" smtClean="0">
              <a:solidFill>
                <a:srgbClr val="000000"/>
              </a:solidFill>
              <a:latin typeface="Arial"/>
            </a:endParaRPr>
          </a:p>
          <a:p>
            <a:pPr marL="446087" lvl="1" indent="0">
              <a:buFont typeface="Webdings" pitchFamily="18" charset="2"/>
              <a:buNone/>
              <a:defRPr/>
            </a:pPr>
            <a:endParaRPr lang="en-US" sz="1800" kern="0" dirty="0" smtClean="0">
              <a:solidFill>
                <a:srgbClr val="000000"/>
              </a:solidFill>
              <a:latin typeface="Arial"/>
            </a:endParaRPr>
          </a:p>
          <a:p>
            <a:pPr marL="446087" lvl="1" indent="0">
              <a:buFont typeface="Webdings" pitchFamily="18" charset="2"/>
              <a:buNone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                                              </a:t>
            </a:r>
            <a:endParaRPr lang="en-US" sz="18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218158"/>
              </p:ext>
            </p:extLst>
          </p:nvPr>
        </p:nvGraphicFramePr>
        <p:xfrm>
          <a:off x="467544" y="2230582"/>
          <a:ext cx="2880320" cy="1404672"/>
        </p:xfrm>
        <a:graphic>
          <a:graphicData uri="http://schemas.openxmlformats.org/drawingml/2006/table">
            <a:tbl>
              <a:tblPr/>
              <a:tblGrid>
                <a:gridCol w="1378143"/>
                <a:gridCol w="1502177"/>
              </a:tblGrid>
              <a:tr h="501906"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in min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Slump/flow  </a:t>
                      </a:r>
                      <a:r>
                        <a:rPr lang="en-A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mm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7"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640</a:t>
                      </a:r>
                      <a:endParaRPr lang="en-AU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7"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620</a:t>
                      </a:r>
                      <a:endParaRPr lang="en-AU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7"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  <a:endParaRPr lang="en-AU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663609"/>
              </p:ext>
            </p:extLst>
          </p:nvPr>
        </p:nvGraphicFramePr>
        <p:xfrm>
          <a:off x="539552" y="4509120"/>
          <a:ext cx="3751465" cy="155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434" name="Picture 2" descr="D:\Users\vbasappa\AppData\Local\Microsoft\Windows\Temporary Internet Files\Content.Outlook\AWV6471H\IMG-20180918-WA00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06622"/>
            <a:ext cx="2016224" cy="189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338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7144420" cy="63420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Trial No. II  Zone II sand 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3428"/>
            <a:ext cx="1296144" cy="95050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387" y="1196752"/>
            <a:ext cx="885710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129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336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908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80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052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obtained  using 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Admixture Fosroc Auramix 450 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b="1" dirty="0" smtClean="0">
                <a:solidFill>
                  <a:srgbClr val="000000"/>
                </a:solidFill>
              </a:rPr>
              <a:t>Workability </a:t>
            </a:r>
            <a:r>
              <a:rPr lang="en-US" sz="1800" dirty="0" smtClean="0">
                <a:solidFill>
                  <a:srgbClr val="000000"/>
                </a:solidFill>
              </a:rPr>
              <a:t>			</a:t>
            </a:r>
            <a:r>
              <a:rPr lang="en-US" sz="1800" smtClean="0">
                <a:solidFill>
                  <a:srgbClr val="000000"/>
                </a:solidFill>
              </a:rPr>
              <a:t>	</a:t>
            </a:r>
            <a:endParaRPr lang="en-US" sz="1800" b="1" dirty="0">
              <a:solidFill>
                <a:srgbClr val="000000"/>
              </a:solidFill>
            </a:endParaRPr>
          </a:p>
          <a:p>
            <a:pPr algn="just"/>
            <a:endParaRPr lang="en-US" sz="1800" b="1" dirty="0" smtClean="0">
              <a:solidFill>
                <a:srgbClr val="000000"/>
              </a:solidFill>
            </a:endParaRPr>
          </a:p>
          <a:p>
            <a:pPr algn="just"/>
            <a:endParaRPr lang="en-US" sz="18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Flow in mm</a:t>
            </a:r>
            <a:r>
              <a:rPr lang="en-US" sz="1800" dirty="0" smtClean="0">
                <a:solidFill>
                  <a:srgbClr val="000000"/>
                </a:solidFill>
              </a:rPr>
              <a:t>					</a:t>
            </a:r>
          </a:p>
          <a:p>
            <a:pPr marL="0" indent="0" algn="just">
              <a:buFont typeface="Wingdings" pitchFamily="2" charset="2"/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446087" lvl="1" indent="0">
              <a:buFont typeface="Webdings" pitchFamily="18" charset="2"/>
              <a:buNone/>
              <a:defRPr/>
            </a:pPr>
            <a:endParaRPr lang="en-US" sz="1800" kern="0" dirty="0" smtClean="0">
              <a:solidFill>
                <a:srgbClr val="000000"/>
              </a:solidFill>
              <a:latin typeface="Arial"/>
            </a:endParaRPr>
          </a:p>
          <a:p>
            <a:pPr marL="446087" lvl="1" indent="0">
              <a:buFont typeface="Webdings" pitchFamily="18" charset="2"/>
              <a:buNone/>
              <a:defRPr/>
            </a:pPr>
            <a:endParaRPr lang="en-US" sz="1800" kern="0" dirty="0" smtClean="0">
              <a:solidFill>
                <a:srgbClr val="000000"/>
              </a:solidFill>
              <a:latin typeface="Arial"/>
            </a:endParaRPr>
          </a:p>
          <a:p>
            <a:pPr marL="446087" lvl="1" indent="0">
              <a:buFont typeface="Webdings" pitchFamily="18" charset="2"/>
              <a:buNone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                                              </a:t>
            </a:r>
            <a:endParaRPr lang="en-US" sz="18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075764"/>
              </p:ext>
            </p:extLst>
          </p:nvPr>
        </p:nvGraphicFramePr>
        <p:xfrm>
          <a:off x="467544" y="2230582"/>
          <a:ext cx="2880320" cy="1404672"/>
        </p:xfrm>
        <a:graphic>
          <a:graphicData uri="http://schemas.openxmlformats.org/drawingml/2006/table">
            <a:tbl>
              <a:tblPr/>
              <a:tblGrid>
                <a:gridCol w="1378143"/>
                <a:gridCol w="1502177"/>
              </a:tblGrid>
              <a:tr h="501906"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in min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Slump/flow  </a:t>
                      </a:r>
                      <a:r>
                        <a:rPr lang="en-A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mm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7"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620</a:t>
                      </a:r>
                      <a:endParaRPr lang="en-AU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7"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620</a:t>
                      </a:r>
                      <a:endParaRPr lang="en-AU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7"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620</a:t>
                      </a:r>
                      <a:endParaRPr lang="en-AU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690594"/>
              </p:ext>
            </p:extLst>
          </p:nvPr>
        </p:nvGraphicFramePr>
        <p:xfrm>
          <a:off x="1089934" y="4509120"/>
          <a:ext cx="3582144" cy="165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458" name="Picture 2" descr="D:\Users\vbasappa\AppData\Local\Microsoft\Windows\Temporary Internet Files\Content.Outlook\AWV6471H\IMG-20180918-WA00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18895"/>
            <a:ext cx="3059831" cy="229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77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7144420" cy="63420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Trial No. III  Zone III sand 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3428"/>
            <a:ext cx="1296144" cy="95050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387" y="1196752"/>
            <a:ext cx="885710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129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336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908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80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052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obtained  using 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Admixture Fosroc Auramix 450 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b="1" dirty="0" smtClean="0">
                <a:solidFill>
                  <a:srgbClr val="000000"/>
                </a:solidFill>
              </a:rPr>
              <a:t>Workability </a:t>
            </a:r>
            <a:r>
              <a:rPr lang="en-US" sz="1800" dirty="0" smtClean="0">
                <a:solidFill>
                  <a:srgbClr val="000000"/>
                </a:solidFill>
              </a:rPr>
              <a:t>				</a:t>
            </a:r>
            <a:endParaRPr lang="en-US" sz="1800" b="1" dirty="0">
              <a:solidFill>
                <a:srgbClr val="000000"/>
              </a:solidFill>
            </a:endParaRPr>
          </a:p>
          <a:p>
            <a:pPr algn="just"/>
            <a:endParaRPr lang="en-US" sz="1800" b="1" dirty="0" smtClean="0">
              <a:solidFill>
                <a:srgbClr val="000000"/>
              </a:solidFill>
            </a:endParaRPr>
          </a:p>
          <a:p>
            <a:pPr algn="just"/>
            <a:endParaRPr lang="en-US" sz="18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Flow in mm</a:t>
            </a:r>
            <a:r>
              <a:rPr lang="en-US" sz="1800" dirty="0" smtClean="0">
                <a:solidFill>
                  <a:srgbClr val="000000"/>
                </a:solidFill>
              </a:rPr>
              <a:t>					</a:t>
            </a:r>
          </a:p>
          <a:p>
            <a:pPr marL="0" indent="0" algn="just">
              <a:buFont typeface="Wingdings" pitchFamily="2" charset="2"/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446087" lvl="1" indent="0">
              <a:buFont typeface="Webdings" pitchFamily="18" charset="2"/>
              <a:buNone/>
              <a:defRPr/>
            </a:pPr>
            <a:endParaRPr lang="en-US" sz="1800" kern="0" dirty="0" smtClean="0">
              <a:solidFill>
                <a:srgbClr val="000000"/>
              </a:solidFill>
              <a:latin typeface="Arial"/>
            </a:endParaRPr>
          </a:p>
          <a:p>
            <a:pPr marL="446087" lvl="1" indent="0">
              <a:buFont typeface="Webdings" pitchFamily="18" charset="2"/>
              <a:buNone/>
              <a:defRPr/>
            </a:pPr>
            <a:endParaRPr lang="en-US" sz="1800" kern="0" dirty="0" smtClean="0">
              <a:solidFill>
                <a:srgbClr val="000000"/>
              </a:solidFill>
              <a:latin typeface="Arial"/>
            </a:endParaRPr>
          </a:p>
          <a:p>
            <a:pPr marL="446087" lvl="1" indent="0">
              <a:buFont typeface="Webdings" pitchFamily="18" charset="2"/>
              <a:buNone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                                              </a:t>
            </a:r>
            <a:endParaRPr lang="en-US" sz="18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6998"/>
              </p:ext>
            </p:extLst>
          </p:nvPr>
        </p:nvGraphicFramePr>
        <p:xfrm>
          <a:off x="467544" y="2230582"/>
          <a:ext cx="2880320" cy="1404672"/>
        </p:xfrm>
        <a:graphic>
          <a:graphicData uri="http://schemas.openxmlformats.org/drawingml/2006/table">
            <a:tbl>
              <a:tblPr/>
              <a:tblGrid>
                <a:gridCol w="1378143"/>
                <a:gridCol w="1502177"/>
              </a:tblGrid>
              <a:tr h="501906"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in min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Slump/flow  </a:t>
                      </a:r>
                      <a:r>
                        <a:rPr lang="en-A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mm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7"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</a:t>
                      </a:r>
                      <a:endParaRPr lang="en-AU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7"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640</a:t>
                      </a:r>
                      <a:endParaRPr lang="en-AU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7"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71450" rtl="0" eaLnBrk="1" fontAlgn="b" latinLnBrk="0" hangingPunct="1"/>
                      <a:r>
                        <a:rPr lang="en-AU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620</a:t>
                      </a:r>
                      <a:endParaRPr lang="en-AU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727797"/>
              </p:ext>
            </p:extLst>
          </p:nvPr>
        </p:nvGraphicFramePr>
        <p:xfrm>
          <a:off x="1547664" y="4293096"/>
          <a:ext cx="3888432" cy="195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2" descr="D:\Users\vbasappa\AppData\Local\Microsoft\Windows\Temporary Internet Files\Content.Outlook\AWV6471H\IMG-20180918-WA00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1" y="4149080"/>
            <a:ext cx="2016224" cy="189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71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75983" y="2132856"/>
            <a:ext cx="7144420" cy="28664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Live Demonstration</a:t>
            </a:r>
            <a:b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Trial 1 – Zone 2</a:t>
            </a:r>
            <a:b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Trial 2 – Zone 3</a:t>
            </a:r>
            <a:b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Trial 3 - Zone 1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3428"/>
            <a:ext cx="2736304" cy="9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85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split tensile str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-88"/>
            <a:ext cx="2016224" cy="14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flexural strength of concre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86" y="2736157"/>
            <a:ext cx="2363924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WINDOWS\TEMP\~AUT0005.bmp"/>
          <p:cNvPicPr>
            <a:picLocks noChangeAspect="1" noChangeArrowheads="1"/>
          </p:cNvPicPr>
          <p:nvPr/>
        </p:nvPicPr>
        <p:blipFill rotWithShape="1">
          <a:blip r:embed="rId4"/>
          <a:srcRect b="4195"/>
          <a:stretch/>
        </p:blipFill>
        <p:spPr bwMode="auto">
          <a:xfrm>
            <a:off x="2016700" y="-27296"/>
            <a:ext cx="168701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 descr="F:\Data\fosroc\39.TIF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 rot="10800000" flipH="1" flipV="1">
            <a:off x="1725863" y="2160240"/>
            <a:ext cx="5006377" cy="1160285"/>
          </a:xfrm>
          <a:prstGeom prst="rect">
            <a:avLst/>
          </a:prstGeom>
          <a:noFill/>
        </p:spPr>
      </p:pic>
      <p:pic>
        <p:nvPicPr>
          <p:cNvPr id="7" name="Picture 4" descr="Image result for air content in concret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1862"/>
          <a:stretch/>
        </p:blipFill>
        <p:spPr bwMode="auto">
          <a:xfrm>
            <a:off x="3700950" y="13560"/>
            <a:ext cx="152511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WINDOWS\TEMP\~AUT0004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2723" y="5104"/>
            <a:ext cx="1968916" cy="223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1049"/>
          <p:cNvGrpSpPr>
            <a:grpSpLocks/>
          </p:cNvGrpSpPr>
          <p:nvPr/>
        </p:nvGrpSpPr>
        <p:grpSpPr bwMode="auto">
          <a:xfrm>
            <a:off x="63657" y="1695493"/>
            <a:ext cx="861396" cy="1107981"/>
            <a:chOff x="599" y="1858"/>
            <a:chExt cx="949" cy="1292"/>
          </a:xfrm>
        </p:grpSpPr>
        <p:grpSp>
          <p:nvGrpSpPr>
            <p:cNvPr id="10" name="Group 1035"/>
            <p:cNvGrpSpPr>
              <a:grpSpLocks/>
            </p:cNvGrpSpPr>
            <p:nvPr/>
          </p:nvGrpSpPr>
          <p:grpSpPr bwMode="auto">
            <a:xfrm>
              <a:off x="629" y="1858"/>
              <a:ext cx="871" cy="1292"/>
              <a:chOff x="629" y="1858"/>
              <a:chExt cx="871" cy="1292"/>
            </a:xfrm>
          </p:grpSpPr>
          <p:sp>
            <p:nvSpPr>
              <p:cNvPr id="24" name="Line 1031"/>
              <p:cNvSpPr>
                <a:spLocks noChangeShapeType="1"/>
              </p:cNvSpPr>
              <p:nvPr/>
            </p:nvSpPr>
            <p:spPr bwMode="auto">
              <a:xfrm>
                <a:off x="858" y="1863"/>
                <a:ext cx="474" cy="0"/>
              </a:xfrm>
              <a:prstGeom prst="line">
                <a:avLst/>
              </a:prstGeom>
              <a:noFill/>
              <a:ln w="18548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100">
                  <a:solidFill>
                    <a:srgbClr val="000000"/>
                  </a:solidFill>
                  <a:sym typeface="Gill Sans" charset="0"/>
                </a:endParaRPr>
              </a:p>
            </p:txBody>
          </p:sp>
          <p:sp>
            <p:nvSpPr>
              <p:cNvPr id="25" name="Line 1032"/>
              <p:cNvSpPr>
                <a:spLocks noChangeShapeType="1"/>
              </p:cNvSpPr>
              <p:nvPr/>
            </p:nvSpPr>
            <p:spPr bwMode="auto">
              <a:xfrm flipH="1">
                <a:off x="630" y="1863"/>
                <a:ext cx="221" cy="1286"/>
              </a:xfrm>
              <a:prstGeom prst="line">
                <a:avLst/>
              </a:prstGeom>
              <a:noFill/>
              <a:ln w="18548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100">
                  <a:solidFill>
                    <a:srgbClr val="000000"/>
                  </a:solidFill>
                  <a:sym typeface="Gill Sans" charset="0"/>
                </a:endParaRPr>
              </a:p>
            </p:txBody>
          </p:sp>
          <p:sp>
            <p:nvSpPr>
              <p:cNvPr id="26" name="Line 1033"/>
              <p:cNvSpPr>
                <a:spLocks noChangeShapeType="1"/>
              </p:cNvSpPr>
              <p:nvPr/>
            </p:nvSpPr>
            <p:spPr bwMode="auto">
              <a:xfrm flipH="1" flipV="1">
                <a:off x="1321" y="1858"/>
                <a:ext cx="179" cy="1292"/>
              </a:xfrm>
              <a:prstGeom prst="line">
                <a:avLst/>
              </a:prstGeom>
              <a:noFill/>
              <a:ln w="18548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100">
                  <a:solidFill>
                    <a:srgbClr val="000000"/>
                  </a:solidFill>
                  <a:sym typeface="Gill Sans" charset="0"/>
                </a:endParaRPr>
              </a:p>
            </p:txBody>
          </p:sp>
          <p:sp>
            <p:nvSpPr>
              <p:cNvPr id="27" name="Line 1034"/>
              <p:cNvSpPr>
                <a:spLocks noChangeShapeType="1"/>
              </p:cNvSpPr>
              <p:nvPr/>
            </p:nvSpPr>
            <p:spPr bwMode="auto">
              <a:xfrm>
                <a:off x="629" y="3122"/>
                <a:ext cx="852" cy="0"/>
              </a:xfrm>
              <a:prstGeom prst="line">
                <a:avLst/>
              </a:prstGeom>
              <a:noFill/>
              <a:ln w="18548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100">
                  <a:solidFill>
                    <a:srgbClr val="000000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" name="Group 1040"/>
            <p:cNvGrpSpPr>
              <a:grpSpLocks/>
            </p:cNvGrpSpPr>
            <p:nvPr/>
          </p:nvGrpSpPr>
          <p:grpSpPr bwMode="auto">
            <a:xfrm>
              <a:off x="629" y="1858"/>
              <a:ext cx="871" cy="1292"/>
              <a:chOff x="629" y="1858"/>
              <a:chExt cx="871" cy="1292"/>
            </a:xfrm>
          </p:grpSpPr>
          <p:sp>
            <p:nvSpPr>
              <p:cNvPr id="20" name="Line 1036"/>
              <p:cNvSpPr>
                <a:spLocks noChangeShapeType="1"/>
              </p:cNvSpPr>
              <p:nvPr/>
            </p:nvSpPr>
            <p:spPr bwMode="auto">
              <a:xfrm>
                <a:off x="858" y="1863"/>
                <a:ext cx="474" cy="0"/>
              </a:xfrm>
              <a:prstGeom prst="line">
                <a:avLst/>
              </a:prstGeom>
              <a:noFill/>
              <a:ln w="18548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100">
                  <a:solidFill>
                    <a:srgbClr val="000000"/>
                  </a:solidFill>
                  <a:sym typeface="Gill Sans" charset="0"/>
                </a:endParaRPr>
              </a:p>
            </p:txBody>
          </p:sp>
          <p:sp>
            <p:nvSpPr>
              <p:cNvPr id="21" name="Line 1037"/>
              <p:cNvSpPr>
                <a:spLocks noChangeShapeType="1"/>
              </p:cNvSpPr>
              <p:nvPr/>
            </p:nvSpPr>
            <p:spPr bwMode="auto">
              <a:xfrm flipH="1">
                <a:off x="630" y="1863"/>
                <a:ext cx="221" cy="1286"/>
              </a:xfrm>
              <a:prstGeom prst="line">
                <a:avLst/>
              </a:prstGeom>
              <a:noFill/>
              <a:ln w="18548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100">
                  <a:solidFill>
                    <a:srgbClr val="000000"/>
                  </a:solidFill>
                  <a:sym typeface="Gill Sans" charset="0"/>
                </a:endParaRPr>
              </a:p>
            </p:txBody>
          </p:sp>
          <p:sp>
            <p:nvSpPr>
              <p:cNvPr id="22" name="Line 1038"/>
              <p:cNvSpPr>
                <a:spLocks noChangeShapeType="1"/>
              </p:cNvSpPr>
              <p:nvPr/>
            </p:nvSpPr>
            <p:spPr bwMode="auto">
              <a:xfrm flipH="1" flipV="1">
                <a:off x="1321" y="1858"/>
                <a:ext cx="179" cy="1292"/>
              </a:xfrm>
              <a:prstGeom prst="line">
                <a:avLst/>
              </a:prstGeom>
              <a:noFill/>
              <a:ln w="18548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100">
                  <a:solidFill>
                    <a:srgbClr val="000000"/>
                  </a:solidFill>
                  <a:sym typeface="Gill Sans" charset="0"/>
                </a:endParaRPr>
              </a:p>
            </p:txBody>
          </p:sp>
          <p:sp>
            <p:nvSpPr>
              <p:cNvPr id="23" name="Line 1039"/>
              <p:cNvSpPr>
                <a:spLocks noChangeShapeType="1"/>
              </p:cNvSpPr>
              <p:nvPr/>
            </p:nvSpPr>
            <p:spPr bwMode="auto">
              <a:xfrm>
                <a:off x="629" y="3122"/>
                <a:ext cx="852" cy="0"/>
              </a:xfrm>
              <a:prstGeom prst="line">
                <a:avLst/>
              </a:prstGeom>
              <a:noFill/>
              <a:ln w="18548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100">
                  <a:solidFill>
                    <a:srgbClr val="000000"/>
                  </a:solidFill>
                  <a:sym typeface="Gill Sans" charset="0"/>
                </a:endParaRPr>
              </a:p>
            </p:txBody>
          </p:sp>
        </p:grpSp>
        <p:sp>
          <p:nvSpPr>
            <p:cNvPr id="12" name="Line 1041"/>
            <p:cNvSpPr>
              <a:spLocks noChangeShapeType="1"/>
            </p:cNvSpPr>
            <p:nvPr/>
          </p:nvSpPr>
          <p:spPr bwMode="auto">
            <a:xfrm>
              <a:off x="858" y="1863"/>
              <a:ext cx="474" cy="0"/>
            </a:xfrm>
            <a:prstGeom prst="line">
              <a:avLst/>
            </a:prstGeom>
            <a:noFill/>
            <a:ln w="18548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1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13" name="Line 1042"/>
            <p:cNvSpPr>
              <a:spLocks noChangeShapeType="1"/>
            </p:cNvSpPr>
            <p:nvPr/>
          </p:nvSpPr>
          <p:spPr bwMode="auto">
            <a:xfrm flipH="1">
              <a:off x="630" y="1863"/>
              <a:ext cx="221" cy="1286"/>
            </a:xfrm>
            <a:prstGeom prst="line">
              <a:avLst/>
            </a:prstGeom>
            <a:noFill/>
            <a:ln w="18548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1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14" name="Line 1043"/>
            <p:cNvSpPr>
              <a:spLocks noChangeShapeType="1"/>
            </p:cNvSpPr>
            <p:nvPr/>
          </p:nvSpPr>
          <p:spPr bwMode="auto">
            <a:xfrm flipH="1" flipV="1">
              <a:off x="1321" y="1858"/>
              <a:ext cx="179" cy="1292"/>
            </a:xfrm>
            <a:prstGeom prst="line">
              <a:avLst/>
            </a:prstGeom>
            <a:noFill/>
            <a:ln w="18548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1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15" name="Line 1044"/>
            <p:cNvSpPr>
              <a:spLocks noChangeShapeType="1"/>
            </p:cNvSpPr>
            <p:nvPr/>
          </p:nvSpPr>
          <p:spPr bwMode="auto">
            <a:xfrm>
              <a:off x="629" y="3122"/>
              <a:ext cx="852" cy="0"/>
            </a:xfrm>
            <a:prstGeom prst="line">
              <a:avLst/>
            </a:prstGeom>
            <a:noFill/>
            <a:ln w="1854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1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16" name="Line 1045"/>
            <p:cNvSpPr>
              <a:spLocks noChangeShapeType="1"/>
            </p:cNvSpPr>
            <p:nvPr/>
          </p:nvSpPr>
          <p:spPr bwMode="auto">
            <a:xfrm>
              <a:off x="791" y="2148"/>
              <a:ext cx="555" cy="0"/>
            </a:xfrm>
            <a:prstGeom prst="line">
              <a:avLst/>
            </a:prstGeom>
            <a:noFill/>
            <a:ln w="1854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1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17" name="Freeform 1046"/>
            <p:cNvSpPr>
              <a:spLocks/>
            </p:cNvSpPr>
            <p:nvPr/>
          </p:nvSpPr>
          <p:spPr bwMode="auto">
            <a:xfrm>
              <a:off x="1345" y="2175"/>
              <a:ext cx="203" cy="948"/>
            </a:xfrm>
            <a:custGeom>
              <a:avLst/>
              <a:gdLst>
                <a:gd name="T0" fmla="*/ 163 w 203"/>
                <a:gd name="T1" fmla="*/ 947 h 948"/>
                <a:gd name="T2" fmla="*/ 178 w 203"/>
                <a:gd name="T3" fmla="*/ 887 h 948"/>
                <a:gd name="T4" fmla="*/ 189 w 203"/>
                <a:gd name="T5" fmla="*/ 826 h 948"/>
                <a:gd name="T6" fmla="*/ 196 w 203"/>
                <a:gd name="T7" fmla="*/ 764 h 948"/>
                <a:gd name="T8" fmla="*/ 202 w 203"/>
                <a:gd name="T9" fmla="*/ 702 h 948"/>
                <a:gd name="T10" fmla="*/ 202 w 203"/>
                <a:gd name="T11" fmla="*/ 640 h 948"/>
                <a:gd name="T12" fmla="*/ 200 w 203"/>
                <a:gd name="T13" fmla="*/ 578 h 948"/>
                <a:gd name="T14" fmla="*/ 195 w 203"/>
                <a:gd name="T15" fmla="*/ 518 h 948"/>
                <a:gd name="T16" fmla="*/ 186 w 203"/>
                <a:gd name="T17" fmla="*/ 456 h 948"/>
                <a:gd name="T18" fmla="*/ 173 w 203"/>
                <a:gd name="T19" fmla="*/ 396 h 948"/>
                <a:gd name="T20" fmla="*/ 158 w 203"/>
                <a:gd name="T21" fmla="*/ 337 h 948"/>
                <a:gd name="T22" fmla="*/ 140 w 203"/>
                <a:gd name="T23" fmla="*/ 278 h 948"/>
                <a:gd name="T24" fmla="*/ 118 w 203"/>
                <a:gd name="T25" fmla="*/ 220 h 948"/>
                <a:gd name="T26" fmla="*/ 93 w 203"/>
                <a:gd name="T27" fmla="*/ 164 h 948"/>
                <a:gd name="T28" fmla="*/ 65 w 203"/>
                <a:gd name="T29" fmla="*/ 108 h 948"/>
                <a:gd name="T30" fmla="*/ 34 w 203"/>
                <a:gd name="T31" fmla="*/ 54 h 948"/>
                <a:gd name="T32" fmla="*/ 0 w 203"/>
                <a:gd name="T33" fmla="*/ 0 h 9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"/>
                <a:gd name="T52" fmla="*/ 0 h 948"/>
                <a:gd name="T53" fmla="*/ 203 w 203"/>
                <a:gd name="T54" fmla="*/ 948 h 9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" h="948">
                  <a:moveTo>
                    <a:pt x="163" y="947"/>
                  </a:moveTo>
                  <a:lnTo>
                    <a:pt x="178" y="887"/>
                  </a:lnTo>
                  <a:lnTo>
                    <a:pt x="189" y="826"/>
                  </a:lnTo>
                  <a:lnTo>
                    <a:pt x="196" y="764"/>
                  </a:lnTo>
                  <a:lnTo>
                    <a:pt x="202" y="702"/>
                  </a:lnTo>
                  <a:lnTo>
                    <a:pt x="202" y="640"/>
                  </a:lnTo>
                  <a:lnTo>
                    <a:pt x="200" y="578"/>
                  </a:lnTo>
                  <a:lnTo>
                    <a:pt x="195" y="518"/>
                  </a:lnTo>
                  <a:lnTo>
                    <a:pt x="186" y="456"/>
                  </a:lnTo>
                  <a:lnTo>
                    <a:pt x="173" y="396"/>
                  </a:lnTo>
                  <a:lnTo>
                    <a:pt x="158" y="337"/>
                  </a:lnTo>
                  <a:lnTo>
                    <a:pt x="140" y="278"/>
                  </a:lnTo>
                  <a:lnTo>
                    <a:pt x="118" y="220"/>
                  </a:lnTo>
                  <a:lnTo>
                    <a:pt x="93" y="164"/>
                  </a:lnTo>
                  <a:lnTo>
                    <a:pt x="65" y="108"/>
                  </a:lnTo>
                  <a:lnTo>
                    <a:pt x="34" y="54"/>
                  </a:lnTo>
                  <a:lnTo>
                    <a:pt x="0" y="0"/>
                  </a:lnTo>
                </a:path>
              </a:pathLst>
            </a:custGeom>
            <a:noFill/>
            <a:ln w="1854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90000"/>
                <a:buFont typeface="Monotype Sorts" pitchFamily="2" charset="2"/>
                <a:buNone/>
              </a:pPr>
              <a:endParaRPr lang="en-GB" sz="21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18" name="Freeform 1047"/>
            <p:cNvSpPr>
              <a:spLocks/>
            </p:cNvSpPr>
            <p:nvPr/>
          </p:nvSpPr>
          <p:spPr bwMode="auto">
            <a:xfrm>
              <a:off x="599" y="2148"/>
              <a:ext cx="206" cy="975"/>
            </a:xfrm>
            <a:custGeom>
              <a:avLst/>
              <a:gdLst>
                <a:gd name="T0" fmla="*/ 205 w 206"/>
                <a:gd name="T1" fmla="*/ 0 h 975"/>
                <a:gd name="T2" fmla="*/ 169 w 206"/>
                <a:gd name="T3" fmla="*/ 55 h 975"/>
                <a:gd name="T4" fmla="*/ 138 w 206"/>
                <a:gd name="T5" fmla="*/ 111 h 975"/>
                <a:gd name="T6" fmla="*/ 109 w 206"/>
                <a:gd name="T7" fmla="*/ 168 h 975"/>
                <a:gd name="T8" fmla="*/ 85 w 206"/>
                <a:gd name="T9" fmla="*/ 226 h 975"/>
                <a:gd name="T10" fmla="*/ 62 w 206"/>
                <a:gd name="T11" fmla="*/ 286 h 975"/>
                <a:gd name="T12" fmla="*/ 44 w 206"/>
                <a:gd name="T13" fmla="*/ 346 h 975"/>
                <a:gd name="T14" fmla="*/ 28 w 206"/>
                <a:gd name="T15" fmla="*/ 408 h 975"/>
                <a:gd name="T16" fmla="*/ 18 w 206"/>
                <a:gd name="T17" fmla="*/ 470 h 975"/>
                <a:gd name="T18" fmla="*/ 8 w 206"/>
                <a:gd name="T19" fmla="*/ 534 h 975"/>
                <a:gd name="T20" fmla="*/ 3 w 206"/>
                <a:gd name="T21" fmla="*/ 596 h 975"/>
                <a:gd name="T22" fmla="*/ 0 w 206"/>
                <a:gd name="T23" fmla="*/ 660 h 975"/>
                <a:gd name="T24" fmla="*/ 2 w 206"/>
                <a:gd name="T25" fmla="*/ 722 h 975"/>
                <a:gd name="T26" fmla="*/ 6 w 206"/>
                <a:gd name="T27" fmla="*/ 786 h 975"/>
                <a:gd name="T28" fmla="*/ 15 w 206"/>
                <a:gd name="T29" fmla="*/ 849 h 975"/>
                <a:gd name="T30" fmla="*/ 26 w 206"/>
                <a:gd name="T31" fmla="*/ 912 h 975"/>
                <a:gd name="T32" fmla="*/ 42 w 206"/>
                <a:gd name="T33" fmla="*/ 974 h 9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6"/>
                <a:gd name="T52" fmla="*/ 0 h 975"/>
                <a:gd name="T53" fmla="*/ 206 w 206"/>
                <a:gd name="T54" fmla="*/ 975 h 9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6" h="975">
                  <a:moveTo>
                    <a:pt x="205" y="0"/>
                  </a:moveTo>
                  <a:lnTo>
                    <a:pt x="169" y="55"/>
                  </a:lnTo>
                  <a:lnTo>
                    <a:pt x="138" y="111"/>
                  </a:lnTo>
                  <a:lnTo>
                    <a:pt x="109" y="168"/>
                  </a:lnTo>
                  <a:lnTo>
                    <a:pt x="85" y="226"/>
                  </a:lnTo>
                  <a:lnTo>
                    <a:pt x="62" y="286"/>
                  </a:lnTo>
                  <a:lnTo>
                    <a:pt x="44" y="346"/>
                  </a:lnTo>
                  <a:lnTo>
                    <a:pt x="28" y="408"/>
                  </a:lnTo>
                  <a:lnTo>
                    <a:pt x="18" y="470"/>
                  </a:lnTo>
                  <a:lnTo>
                    <a:pt x="8" y="534"/>
                  </a:lnTo>
                  <a:lnTo>
                    <a:pt x="3" y="596"/>
                  </a:lnTo>
                  <a:lnTo>
                    <a:pt x="0" y="660"/>
                  </a:lnTo>
                  <a:lnTo>
                    <a:pt x="2" y="722"/>
                  </a:lnTo>
                  <a:lnTo>
                    <a:pt x="6" y="786"/>
                  </a:lnTo>
                  <a:lnTo>
                    <a:pt x="15" y="849"/>
                  </a:lnTo>
                  <a:lnTo>
                    <a:pt x="26" y="912"/>
                  </a:lnTo>
                  <a:lnTo>
                    <a:pt x="42" y="974"/>
                  </a:lnTo>
                </a:path>
              </a:pathLst>
            </a:custGeom>
            <a:noFill/>
            <a:ln w="1854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90000"/>
                <a:buFont typeface="Monotype Sorts" pitchFamily="2" charset="2"/>
                <a:buNone/>
              </a:pPr>
              <a:endParaRPr lang="en-GB" sz="21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19" name="Line 1048"/>
            <p:cNvSpPr>
              <a:spLocks noChangeShapeType="1"/>
            </p:cNvSpPr>
            <p:nvPr/>
          </p:nvSpPr>
          <p:spPr bwMode="auto">
            <a:xfrm>
              <a:off x="1224" y="3149"/>
              <a:ext cx="0" cy="0"/>
            </a:xfrm>
            <a:prstGeom prst="line">
              <a:avLst/>
            </a:prstGeom>
            <a:noFill/>
            <a:ln w="1854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100">
                <a:solidFill>
                  <a:srgbClr val="000000"/>
                </a:solidFill>
                <a:sym typeface="Gill Sans" charset="0"/>
              </a:endParaRPr>
            </a:p>
          </p:txBody>
        </p:sp>
      </p:grpSp>
      <p:grpSp>
        <p:nvGrpSpPr>
          <p:cNvPr id="28" name="Group 1056"/>
          <p:cNvGrpSpPr>
            <a:grpSpLocks/>
          </p:cNvGrpSpPr>
          <p:nvPr/>
        </p:nvGrpSpPr>
        <p:grpSpPr bwMode="auto">
          <a:xfrm>
            <a:off x="971600" y="1282987"/>
            <a:ext cx="760557" cy="1079266"/>
            <a:chOff x="2464" y="1858"/>
            <a:chExt cx="1193" cy="1292"/>
          </a:xfrm>
        </p:grpSpPr>
        <p:sp>
          <p:nvSpPr>
            <p:cNvPr id="29" name="Line 1050"/>
            <p:cNvSpPr>
              <a:spLocks noChangeShapeType="1"/>
            </p:cNvSpPr>
            <p:nvPr/>
          </p:nvSpPr>
          <p:spPr bwMode="auto">
            <a:xfrm>
              <a:off x="2754" y="1863"/>
              <a:ext cx="474" cy="0"/>
            </a:xfrm>
            <a:prstGeom prst="line">
              <a:avLst/>
            </a:prstGeom>
            <a:noFill/>
            <a:ln w="18548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1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30" name="Line 1051"/>
            <p:cNvSpPr>
              <a:spLocks noChangeShapeType="1"/>
            </p:cNvSpPr>
            <p:nvPr/>
          </p:nvSpPr>
          <p:spPr bwMode="auto">
            <a:xfrm flipH="1">
              <a:off x="2525" y="1863"/>
              <a:ext cx="221" cy="1286"/>
            </a:xfrm>
            <a:prstGeom prst="line">
              <a:avLst/>
            </a:prstGeom>
            <a:noFill/>
            <a:ln w="18548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1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31" name="Line 1052"/>
            <p:cNvSpPr>
              <a:spLocks noChangeShapeType="1"/>
            </p:cNvSpPr>
            <p:nvPr/>
          </p:nvSpPr>
          <p:spPr bwMode="auto">
            <a:xfrm flipH="1" flipV="1">
              <a:off x="3216" y="1858"/>
              <a:ext cx="179" cy="1292"/>
            </a:xfrm>
            <a:prstGeom prst="line">
              <a:avLst/>
            </a:prstGeom>
            <a:noFill/>
            <a:ln w="18548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1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32" name="Line 1053"/>
            <p:cNvSpPr>
              <a:spLocks noChangeShapeType="1"/>
            </p:cNvSpPr>
            <p:nvPr/>
          </p:nvSpPr>
          <p:spPr bwMode="auto">
            <a:xfrm>
              <a:off x="2525" y="3122"/>
              <a:ext cx="1132" cy="0"/>
            </a:xfrm>
            <a:prstGeom prst="line">
              <a:avLst/>
            </a:prstGeom>
            <a:noFill/>
            <a:ln w="1854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1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33" name="Freeform 1054"/>
            <p:cNvSpPr>
              <a:spLocks/>
            </p:cNvSpPr>
            <p:nvPr/>
          </p:nvSpPr>
          <p:spPr bwMode="auto">
            <a:xfrm>
              <a:off x="2464" y="2148"/>
              <a:ext cx="206" cy="975"/>
            </a:xfrm>
            <a:custGeom>
              <a:avLst/>
              <a:gdLst>
                <a:gd name="T0" fmla="*/ 205 w 206"/>
                <a:gd name="T1" fmla="*/ 0 h 975"/>
                <a:gd name="T2" fmla="*/ 169 w 206"/>
                <a:gd name="T3" fmla="*/ 55 h 975"/>
                <a:gd name="T4" fmla="*/ 138 w 206"/>
                <a:gd name="T5" fmla="*/ 111 h 975"/>
                <a:gd name="T6" fmla="*/ 109 w 206"/>
                <a:gd name="T7" fmla="*/ 168 h 975"/>
                <a:gd name="T8" fmla="*/ 84 w 206"/>
                <a:gd name="T9" fmla="*/ 226 h 975"/>
                <a:gd name="T10" fmla="*/ 62 w 206"/>
                <a:gd name="T11" fmla="*/ 286 h 975"/>
                <a:gd name="T12" fmla="*/ 44 w 206"/>
                <a:gd name="T13" fmla="*/ 346 h 975"/>
                <a:gd name="T14" fmla="*/ 28 w 206"/>
                <a:gd name="T15" fmla="*/ 408 h 975"/>
                <a:gd name="T16" fmla="*/ 17 w 206"/>
                <a:gd name="T17" fmla="*/ 470 h 975"/>
                <a:gd name="T18" fmla="*/ 8 w 206"/>
                <a:gd name="T19" fmla="*/ 534 h 975"/>
                <a:gd name="T20" fmla="*/ 2 w 206"/>
                <a:gd name="T21" fmla="*/ 596 h 975"/>
                <a:gd name="T22" fmla="*/ 0 w 206"/>
                <a:gd name="T23" fmla="*/ 660 h 975"/>
                <a:gd name="T24" fmla="*/ 2 w 206"/>
                <a:gd name="T25" fmla="*/ 722 h 975"/>
                <a:gd name="T26" fmla="*/ 6 w 206"/>
                <a:gd name="T27" fmla="*/ 786 h 975"/>
                <a:gd name="T28" fmla="*/ 14 w 206"/>
                <a:gd name="T29" fmla="*/ 849 h 975"/>
                <a:gd name="T30" fmla="*/ 25 w 206"/>
                <a:gd name="T31" fmla="*/ 912 h 975"/>
                <a:gd name="T32" fmla="*/ 42 w 206"/>
                <a:gd name="T33" fmla="*/ 974 h 9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6"/>
                <a:gd name="T52" fmla="*/ 0 h 975"/>
                <a:gd name="T53" fmla="*/ 206 w 206"/>
                <a:gd name="T54" fmla="*/ 975 h 9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6" h="975">
                  <a:moveTo>
                    <a:pt x="205" y="0"/>
                  </a:moveTo>
                  <a:lnTo>
                    <a:pt x="169" y="55"/>
                  </a:lnTo>
                  <a:lnTo>
                    <a:pt x="138" y="111"/>
                  </a:lnTo>
                  <a:lnTo>
                    <a:pt x="109" y="168"/>
                  </a:lnTo>
                  <a:lnTo>
                    <a:pt x="84" y="226"/>
                  </a:lnTo>
                  <a:lnTo>
                    <a:pt x="62" y="286"/>
                  </a:lnTo>
                  <a:lnTo>
                    <a:pt x="44" y="346"/>
                  </a:lnTo>
                  <a:lnTo>
                    <a:pt x="28" y="408"/>
                  </a:lnTo>
                  <a:lnTo>
                    <a:pt x="17" y="470"/>
                  </a:lnTo>
                  <a:lnTo>
                    <a:pt x="8" y="534"/>
                  </a:lnTo>
                  <a:lnTo>
                    <a:pt x="2" y="596"/>
                  </a:lnTo>
                  <a:lnTo>
                    <a:pt x="0" y="660"/>
                  </a:lnTo>
                  <a:lnTo>
                    <a:pt x="2" y="722"/>
                  </a:lnTo>
                  <a:lnTo>
                    <a:pt x="6" y="786"/>
                  </a:lnTo>
                  <a:lnTo>
                    <a:pt x="14" y="849"/>
                  </a:lnTo>
                  <a:lnTo>
                    <a:pt x="25" y="912"/>
                  </a:lnTo>
                  <a:lnTo>
                    <a:pt x="42" y="974"/>
                  </a:lnTo>
                </a:path>
              </a:pathLst>
            </a:custGeom>
            <a:noFill/>
            <a:ln w="1854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90000"/>
                <a:buFont typeface="Monotype Sorts" pitchFamily="2" charset="2"/>
                <a:buNone/>
              </a:pPr>
              <a:endParaRPr lang="en-GB" sz="21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34" name="Freeform 1055"/>
            <p:cNvSpPr>
              <a:spLocks/>
            </p:cNvSpPr>
            <p:nvPr/>
          </p:nvSpPr>
          <p:spPr bwMode="auto">
            <a:xfrm>
              <a:off x="2699" y="2134"/>
              <a:ext cx="934" cy="989"/>
            </a:xfrm>
            <a:custGeom>
              <a:avLst/>
              <a:gdLst>
                <a:gd name="T0" fmla="*/ 0 w 934"/>
                <a:gd name="T1" fmla="*/ 14 h 989"/>
                <a:gd name="T2" fmla="*/ 0 w 934"/>
                <a:gd name="T3" fmla="*/ 27 h 989"/>
                <a:gd name="T4" fmla="*/ 13 w 934"/>
                <a:gd name="T5" fmla="*/ 41 h 989"/>
                <a:gd name="T6" fmla="*/ 40 w 934"/>
                <a:gd name="T7" fmla="*/ 68 h 989"/>
                <a:gd name="T8" fmla="*/ 54 w 934"/>
                <a:gd name="T9" fmla="*/ 95 h 989"/>
                <a:gd name="T10" fmla="*/ 81 w 934"/>
                <a:gd name="T11" fmla="*/ 122 h 989"/>
                <a:gd name="T12" fmla="*/ 107 w 934"/>
                <a:gd name="T13" fmla="*/ 149 h 989"/>
                <a:gd name="T14" fmla="*/ 121 w 934"/>
                <a:gd name="T15" fmla="*/ 176 h 989"/>
                <a:gd name="T16" fmla="*/ 135 w 934"/>
                <a:gd name="T17" fmla="*/ 190 h 989"/>
                <a:gd name="T18" fmla="*/ 135 w 934"/>
                <a:gd name="T19" fmla="*/ 217 h 989"/>
                <a:gd name="T20" fmla="*/ 148 w 934"/>
                <a:gd name="T21" fmla="*/ 230 h 989"/>
                <a:gd name="T22" fmla="*/ 162 w 934"/>
                <a:gd name="T23" fmla="*/ 257 h 989"/>
                <a:gd name="T24" fmla="*/ 176 w 934"/>
                <a:gd name="T25" fmla="*/ 270 h 989"/>
                <a:gd name="T26" fmla="*/ 176 w 934"/>
                <a:gd name="T27" fmla="*/ 298 h 989"/>
                <a:gd name="T28" fmla="*/ 189 w 934"/>
                <a:gd name="T29" fmla="*/ 325 h 989"/>
                <a:gd name="T30" fmla="*/ 202 w 934"/>
                <a:gd name="T31" fmla="*/ 352 h 989"/>
                <a:gd name="T32" fmla="*/ 216 w 934"/>
                <a:gd name="T33" fmla="*/ 366 h 989"/>
                <a:gd name="T34" fmla="*/ 243 w 934"/>
                <a:gd name="T35" fmla="*/ 406 h 989"/>
                <a:gd name="T36" fmla="*/ 284 w 934"/>
                <a:gd name="T37" fmla="*/ 433 h 989"/>
                <a:gd name="T38" fmla="*/ 310 w 934"/>
                <a:gd name="T39" fmla="*/ 473 h 989"/>
                <a:gd name="T40" fmla="*/ 338 w 934"/>
                <a:gd name="T41" fmla="*/ 501 h 989"/>
                <a:gd name="T42" fmla="*/ 364 w 934"/>
                <a:gd name="T43" fmla="*/ 514 h 989"/>
                <a:gd name="T44" fmla="*/ 392 w 934"/>
                <a:gd name="T45" fmla="*/ 528 h 989"/>
                <a:gd name="T46" fmla="*/ 433 w 934"/>
                <a:gd name="T47" fmla="*/ 555 h 989"/>
                <a:gd name="T48" fmla="*/ 446 w 934"/>
                <a:gd name="T49" fmla="*/ 568 h 989"/>
                <a:gd name="T50" fmla="*/ 581 w 934"/>
                <a:gd name="T51" fmla="*/ 609 h 989"/>
                <a:gd name="T52" fmla="*/ 676 w 934"/>
                <a:gd name="T53" fmla="*/ 637 h 989"/>
                <a:gd name="T54" fmla="*/ 690 w 934"/>
                <a:gd name="T55" fmla="*/ 663 h 989"/>
                <a:gd name="T56" fmla="*/ 703 w 934"/>
                <a:gd name="T57" fmla="*/ 690 h 989"/>
                <a:gd name="T58" fmla="*/ 717 w 934"/>
                <a:gd name="T59" fmla="*/ 704 h 989"/>
                <a:gd name="T60" fmla="*/ 730 w 934"/>
                <a:gd name="T61" fmla="*/ 744 h 989"/>
                <a:gd name="T62" fmla="*/ 744 w 934"/>
                <a:gd name="T63" fmla="*/ 771 h 989"/>
                <a:gd name="T64" fmla="*/ 757 w 934"/>
                <a:gd name="T65" fmla="*/ 785 h 989"/>
                <a:gd name="T66" fmla="*/ 784 w 934"/>
                <a:gd name="T67" fmla="*/ 799 h 989"/>
                <a:gd name="T68" fmla="*/ 812 w 934"/>
                <a:gd name="T69" fmla="*/ 825 h 989"/>
                <a:gd name="T70" fmla="*/ 838 w 934"/>
                <a:gd name="T71" fmla="*/ 853 h 989"/>
                <a:gd name="T72" fmla="*/ 866 w 934"/>
                <a:gd name="T73" fmla="*/ 880 h 989"/>
                <a:gd name="T74" fmla="*/ 879 w 934"/>
                <a:gd name="T75" fmla="*/ 893 h 989"/>
                <a:gd name="T76" fmla="*/ 893 w 934"/>
                <a:gd name="T77" fmla="*/ 920 h 989"/>
                <a:gd name="T78" fmla="*/ 906 w 934"/>
                <a:gd name="T79" fmla="*/ 947 h 989"/>
                <a:gd name="T80" fmla="*/ 920 w 934"/>
                <a:gd name="T81" fmla="*/ 961 h 989"/>
                <a:gd name="T82" fmla="*/ 933 w 934"/>
                <a:gd name="T83" fmla="*/ 974 h 9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4"/>
                <a:gd name="T127" fmla="*/ 0 h 989"/>
                <a:gd name="T128" fmla="*/ 934 w 934"/>
                <a:gd name="T129" fmla="*/ 989 h 9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4" h="989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  <a:lnTo>
                    <a:pt x="13" y="27"/>
                  </a:lnTo>
                  <a:lnTo>
                    <a:pt x="13" y="41"/>
                  </a:lnTo>
                  <a:lnTo>
                    <a:pt x="27" y="54"/>
                  </a:lnTo>
                  <a:lnTo>
                    <a:pt x="40" y="68"/>
                  </a:lnTo>
                  <a:lnTo>
                    <a:pt x="40" y="81"/>
                  </a:lnTo>
                  <a:lnTo>
                    <a:pt x="54" y="95"/>
                  </a:lnTo>
                  <a:lnTo>
                    <a:pt x="67" y="108"/>
                  </a:lnTo>
                  <a:lnTo>
                    <a:pt x="81" y="122"/>
                  </a:lnTo>
                  <a:lnTo>
                    <a:pt x="94" y="136"/>
                  </a:lnTo>
                  <a:lnTo>
                    <a:pt x="107" y="149"/>
                  </a:lnTo>
                  <a:lnTo>
                    <a:pt x="107" y="163"/>
                  </a:lnTo>
                  <a:lnTo>
                    <a:pt x="121" y="176"/>
                  </a:lnTo>
                  <a:lnTo>
                    <a:pt x="121" y="190"/>
                  </a:lnTo>
                  <a:lnTo>
                    <a:pt x="135" y="190"/>
                  </a:lnTo>
                  <a:lnTo>
                    <a:pt x="135" y="203"/>
                  </a:lnTo>
                  <a:lnTo>
                    <a:pt x="135" y="217"/>
                  </a:lnTo>
                  <a:lnTo>
                    <a:pt x="148" y="217"/>
                  </a:lnTo>
                  <a:lnTo>
                    <a:pt x="148" y="230"/>
                  </a:lnTo>
                  <a:lnTo>
                    <a:pt x="162" y="244"/>
                  </a:lnTo>
                  <a:lnTo>
                    <a:pt x="162" y="257"/>
                  </a:lnTo>
                  <a:lnTo>
                    <a:pt x="162" y="270"/>
                  </a:lnTo>
                  <a:lnTo>
                    <a:pt x="176" y="270"/>
                  </a:lnTo>
                  <a:lnTo>
                    <a:pt x="176" y="284"/>
                  </a:lnTo>
                  <a:lnTo>
                    <a:pt x="176" y="298"/>
                  </a:lnTo>
                  <a:lnTo>
                    <a:pt x="189" y="311"/>
                  </a:lnTo>
                  <a:lnTo>
                    <a:pt x="189" y="325"/>
                  </a:lnTo>
                  <a:lnTo>
                    <a:pt x="202" y="339"/>
                  </a:lnTo>
                  <a:lnTo>
                    <a:pt x="202" y="352"/>
                  </a:lnTo>
                  <a:lnTo>
                    <a:pt x="202" y="366"/>
                  </a:lnTo>
                  <a:lnTo>
                    <a:pt x="216" y="366"/>
                  </a:lnTo>
                  <a:lnTo>
                    <a:pt x="230" y="393"/>
                  </a:lnTo>
                  <a:lnTo>
                    <a:pt x="243" y="406"/>
                  </a:lnTo>
                  <a:lnTo>
                    <a:pt x="271" y="433"/>
                  </a:lnTo>
                  <a:lnTo>
                    <a:pt x="284" y="433"/>
                  </a:lnTo>
                  <a:lnTo>
                    <a:pt x="297" y="460"/>
                  </a:lnTo>
                  <a:lnTo>
                    <a:pt x="310" y="473"/>
                  </a:lnTo>
                  <a:lnTo>
                    <a:pt x="324" y="487"/>
                  </a:lnTo>
                  <a:lnTo>
                    <a:pt x="338" y="501"/>
                  </a:lnTo>
                  <a:lnTo>
                    <a:pt x="351" y="514"/>
                  </a:lnTo>
                  <a:lnTo>
                    <a:pt x="364" y="514"/>
                  </a:lnTo>
                  <a:lnTo>
                    <a:pt x="378" y="514"/>
                  </a:lnTo>
                  <a:lnTo>
                    <a:pt x="392" y="528"/>
                  </a:lnTo>
                  <a:lnTo>
                    <a:pt x="419" y="542"/>
                  </a:lnTo>
                  <a:lnTo>
                    <a:pt x="433" y="555"/>
                  </a:lnTo>
                  <a:lnTo>
                    <a:pt x="446" y="555"/>
                  </a:lnTo>
                  <a:lnTo>
                    <a:pt x="446" y="568"/>
                  </a:lnTo>
                  <a:lnTo>
                    <a:pt x="473" y="582"/>
                  </a:lnTo>
                  <a:lnTo>
                    <a:pt x="581" y="609"/>
                  </a:lnTo>
                  <a:lnTo>
                    <a:pt x="663" y="637"/>
                  </a:lnTo>
                  <a:lnTo>
                    <a:pt x="676" y="637"/>
                  </a:lnTo>
                  <a:lnTo>
                    <a:pt x="690" y="650"/>
                  </a:lnTo>
                  <a:lnTo>
                    <a:pt x="690" y="663"/>
                  </a:lnTo>
                  <a:lnTo>
                    <a:pt x="703" y="676"/>
                  </a:lnTo>
                  <a:lnTo>
                    <a:pt x="703" y="690"/>
                  </a:lnTo>
                  <a:lnTo>
                    <a:pt x="717" y="690"/>
                  </a:lnTo>
                  <a:lnTo>
                    <a:pt x="717" y="704"/>
                  </a:lnTo>
                  <a:lnTo>
                    <a:pt x="730" y="717"/>
                  </a:lnTo>
                  <a:lnTo>
                    <a:pt x="730" y="744"/>
                  </a:lnTo>
                  <a:lnTo>
                    <a:pt x="744" y="758"/>
                  </a:lnTo>
                  <a:lnTo>
                    <a:pt x="744" y="771"/>
                  </a:lnTo>
                  <a:lnTo>
                    <a:pt x="757" y="771"/>
                  </a:lnTo>
                  <a:lnTo>
                    <a:pt x="757" y="785"/>
                  </a:lnTo>
                  <a:lnTo>
                    <a:pt x="771" y="785"/>
                  </a:lnTo>
                  <a:lnTo>
                    <a:pt x="784" y="799"/>
                  </a:lnTo>
                  <a:lnTo>
                    <a:pt x="798" y="812"/>
                  </a:lnTo>
                  <a:lnTo>
                    <a:pt x="812" y="825"/>
                  </a:lnTo>
                  <a:lnTo>
                    <a:pt x="825" y="853"/>
                  </a:lnTo>
                  <a:lnTo>
                    <a:pt x="838" y="853"/>
                  </a:lnTo>
                  <a:lnTo>
                    <a:pt x="852" y="866"/>
                  </a:lnTo>
                  <a:lnTo>
                    <a:pt x="866" y="880"/>
                  </a:lnTo>
                  <a:lnTo>
                    <a:pt x="866" y="893"/>
                  </a:lnTo>
                  <a:lnTo>
                    <a:pt x="879" y="893"/>
                  </a:lnTo>
                  <a:lnTo>
                    <a:pt x="879" y="907"/>
                  </a:lnTo>
                  <a:lnTo>
                    <a:pt x="893" y="920"/>
                  </a:lnTo>
                  <a:lnTo>
                    <a:pt x="893" y="934"/>
                  </a:lnTo>
                  <a:lnTo>
                    <a:pt x="906" y="947"/>
                  </a:lnTo>
                  <a:lnTo>
                    <a:pt x="906" y="961"/>
                  </a:lnTo>
                  <a:lnTo>
                    <a:pt x="920" y="961"/>
                  </a:lnTo>
                  <a:lnTo>
                    <a:pt x="920" y="974"/>
                  </a:lnTo>
                  <a:lnTo>
                    <a:pt x="933" y="974"/>
                  </a:lnTo>
                  <a:lnTo>
                    <a:pt x="933" y="988"/>
                  </a:lnTo>
                </a:path>
              </a:pathLst>
            </a:custGeom>
            <a:noFill/>
            <a:ln w="1854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90000"/>
                <a:buFont typeface="Monotype Sorts" pitchFamily="2" charset="2"/>
                <a:buNone/>
              </a:pPr>
              <a:endParaRPr lang="en-GB" sz="2100">
                <a:solidFill>
                  <a:srgbClr val="000000"/>
                </a:solidFill>
                <a:sym typeface="Gill Sans" charset="0"/>
              </a:endParaRPr>
            </a:p>
          </p:txBody>
        </p:sp>
      </p:grpSp>
      <p:grpSp>
        <p:nvGrpSpPr>
          <p:cNvPr id="35" name="Group 1062"/>
          <p:cNvGrpSpPr>
            <a:grpSpLocks/>
          </p:cNvGrpSpPr>
          <p:nvPr/>
        </p:nvGrpSpPr>
        <p:grpSpPr bwMode="auto">
          <a:xfrm>
            <a:off x="5177264" y="821542"/>
            <a:ext cx="1389784" cy="1145801"/>
            <a:chOff x="4373" y="1858"/>
            <a:chExt cx="1425" cy="1292"/>
          </a:xfrm>
        </p:grpSpPr>
        <p:sp>
          <p:nvSpPr>
            <p:cNvPr id="36" name="Line 1057"/>
            <p:cNvSpPr>
              <a:spLocks noChangeShapeType="1"/>
            </p:cNvSpPr>
            <p:nvPr/>
          </p:nvSpPr>
          <p:spPr bwMode="auto">
            <a:xfrm>
              <a:off x="4874" y="1863"/>
              <a:ext cx="473" cy="0"/>
            </a:xfrm>
            <a:prstGeom prst="line">
              <a:avLst/>
            </a:prstGeom>
            <a:noFill/>
            <a:ln w="18548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1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37" name="Line 1058"/>
            <p:cNvSpPr>
              <a:spLocks noChangeShapeType="1"/>
            </p:cNvSpPr>
            <p:nvPr/>
          </p:nvSpPr>
          <p:spPr bwMode="auto">
            <a:xfrm flipH="1">
              <a:off x="4645" y="1863"/>
              <a:ext cx="221" cy="1286"/>
            </a:xfrm>
            <a:prstGeom prst="line">
              <a:avLst/>
            </a:prstGeom>
            <a:noFill/>
            <a:ln w="18548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1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38" name="Line 1059"/>
            <p:cNvSpPr>
              <a:spLocks noChangeShapeType="1"/>
            </p:cNvSpPr>
            <p:nvPr/>
          </p:nvSpPr>
          <p:spPr bwMode="auto">
            <a:xfrm flipH="1" flipV="1">
              <a:off x="5336" y="1858"/>
              <a:ext cx="179" cy="1292"/>
            </a:xfrm>
            <a:prstGeom prst="line">
              <a:avLst/>
            </a:prstGeom>
            <a:noFill/>
            <a:ln w="18548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1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39" name="Line 1060"/>
            <p:cNvSpPr>
              <a:spLocks noChangeShapeType="1"/>
            </p:cNvSpPr>
            <p:nvPr/>
          </p:nvSpPr>
          <p:spPr bwMode="auto">
            <a:xfrm>
              <a:off x="4373" y="3122"/>
              <a:ext cx="1425" cy="0"/>
            </a:xfrm>
            <a:prstGeom prst="line">
              <a:avLst/>
            </a:prstGeom>
            <a:noFill/>
            <a:ln w="1854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1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40" name="Freeform 1061"/>
            <p:cNvSpPr>
              <a:spLocks/>
            </p:cNvSpPr>
            <p:nvPr/>
          </p:nvSpPr>
          <p:spPr bwMode="auto">
            <a:xfrm>
              <a:off x="4390" y="2676"/>
              <a:ext cx="1395" cy="447"/>
            </a:xfrm>
            <a:custGeom>
              <a:avLst/>
              <a:gdLst>
                <a:gd name="T0" fmla="*/ 0 w 1395"/>
                <a:gd name="T1" fmla="*/ 446 h 447"/>
                <a:gd name="T2" fmla="*/ 0 w 1395"/>
                <a:gd name="T3" fmla="*/ 432 h 447"/>
                <a:gd name="T4" fmla="*/ 0 w 1395"/>
                <a:gd name="T5" fmla="*/ 405 h 447"/>
                <a:gd name="T6" fmla="*/ 14 w 1395"/>
                <a:gd name="T7" fmla="*/ 365 h 447"/>
                <a:gd name="T8" fmla="*/ 41 w 1395"/>
                <a:gd name="T9" fmla="*/ 351 h 447"/>
                <a:gd name="T10" fmla="*/ 54 w 1395"/>
                <a:gd name="T11" fmla="*/ 338 h 447"/>
                <a:gd name="T12" fmla="*/ 82 w 1395"/>
                <a:gd name="T13" fmla="*/ 311 h 447"/>
                <a:gd name="T14" fmla="*/ 109 w 1395"/>
                <a:gd name="T15" fmla="*/ 297 h 447"/>
                <a:gd name="T16" fmla="*/ 136 w 1395"/>
                <a:gd name="T17" fmla="*/ 283 h 447"/>
                <a:gd name="T18" fmla="*/ 163 w 1395"/>
                <a:gd name="T19" fmla="*/ 270 h 447"/>
                <a:gd name="T20" fmla="*/ 190 w 1395"/>
                <a:gd name="T21" fmla="*/ 257 h 447"/>
                <a:gd name="T22" fmla="*/ 217 w 1395"/>
                <a:gd name="T23" fmla="*/ 257 h 447"/>
                <a:gd name="T24" fmla="*/ 231 w 1395"/>
                <a:gd name="T25" fmla="*/ 243 h 447"/>
                <a:gd name="T26" fmla="*/ 257 w 1395"/>
                <a:gd name="T27" fmla="*/ 243 h 447"/>
                <a:gd name="T28" fmla="*/ 311 w 1395"/>
                <a:gd name="T29" fmla="*/ 216 h 447"/>
                <a:gd name="T30" fmla="*/ 339 w 1395"/>
                <a:gd name="T31" fmla="*/ 202 h 447"/>
                <a:gd name="T32" fmla="*/ 447 w 1395"/>
                <a:gd name="T33" fmla="*/ 162 h 447"/>
                <a:gd name="T34" fmla="*/ 474 w 1395"/>
                <a:gd name="T35" fmla="*/ 148 h 447"/>
                <a:gd name="T36" fmla="*/ 488 w 1395"/>
                <a:gd name="T37" fmla="*/ 134 h 447"/>
                <a:gd name="T38" fmla="*/ 514 w 1395"/>
                <a:gd name="T39" fmla="*/ 108 h 447"/>
                <a:gd name="T40" fmla="*/ 542 w 1395"/>
                <a:gd name="T41" fmla="*/ 81 h 447"/>
                <a:gd name="T42" fmla="*/ 583 w 1395"/>
                <a:gd name="T43" fmla="*/ 54 h 447"/>
                <a:gd name="T44" fmla="*/ 596 w 1395"/>
                <a:gd name="T45" fmla="*/ 40 h 447"/>
                <a:gd name="T46" fmla="*/ 623 w 1395"/>
                <a:gd name="T47" fmla="*/ 26 h 447"/>
                <a:gd name="T48" fmla="*/ 650 w 1395"/>
                <a:gd name="T49" fmla="*/ 13 h 447"/>
                <a:gd name="T50" fmla="*/ 677 w 1395"/>
                <a:gd name="T51" fmla="*/ 0 h 447"/>
                <a:gd name="T52" fmla="*/ 704 w 1395"/>
                <a:gd name="T53" fmla="*/ 0 h 447"/>
                <a:gd name="T54" fmla="*/ 731 w 1395"/>
                <a:gd name="T55" fmla="*/ 0 h 447"/>
                <a:gd name="T56" fmla="*/ 772 w 1395"/>
                <a:gd name="T57" fmla="*/ 13 h 447"/>
                <a:gd name="T58" fmla="*/ 826 w 1395"/>
                <a:gd name="T59" fmla="*/ 26 h 447"/>
                <a:gd name="T60" fmla="*/ 867 w 1395"/>
                <a:gd name="T61" fmla="*/ 40 h 447"/>
                <a:gd name="T62" fmla="*/ 880 w 1395"/>
                <a:gd name="T63" fmla="*/ 54 h 447"/>
                <a:gd name="T64" fmla="*/ 894 w 1395"/>
                <a:gd name="T65" fmla="*/ 67 h 447"/>
                <a:gd name="T66" fmla="*/ 921 w 1395"/>
                <a:gd name="T67" fmla="*/ 95 h 447"/>
                <a:gd name="T68" fmla="*/ 975 w 1395"/>
                <a:gd name="T69" fmla="*/ 108 h 447"/>
                <a:gd name="T70" fmla="*/ 1029 w 1395"/>
                <a:gd name="T71" fmla="*/ 148 h 447"/>
                <a:gd name="T72" fmla="*/ 1056 w 1395"/>
                <a:gd name="T73" fmla="*/ 162 h 447"/>
                <a:gd name="T74" fmla="*/ 1083 w 1395"/>
                <a:gd name="T75" fmla="*/ 189 h 447"/>
                <a:gd name="T76" fmla="*/ 1137 w 1395"/>
                <a:gd name="T77" fmla="*/ 216 h 447"/>
                <a:gd name="T78" fmla="*/ 1164 w 1395"/>
                <a:gd name="T79" fmla="*/ 243 h 447"/>
                <a:gd name="T80" fmla="*/ 1178 w 1395"/>
                <a:gd name="T81" fmla="*/ 270 h 447"/>
                <a:gd name="T82" fmla="*/ 1204 w 1395"/>
                <a:gd name="T83" fmla="*/ 283 h 447"/>
                <a:gd name="T84" fmla="*/ 1219 w 1395"/>
                <a:gd name="T85" fmla="*/ 297 h 447"/>
                <a:gd name="T86" fmla="*/ 1245 w 1395"/>
                <a:gd name="T87" fmla="*/ 311 h 447"/>
                <a:gd name="T88" fmla="*/ 1273 w 1395"/>
                <a:gd name="T89" fmla="*/ 324 h 447"/>
                <a:gd name="T90" fmla="*/ 1286 w 1395"/>
                <a:gd name="T91" fmla="*/ 338 h 447"/>
                <a:gd name="T92" fmla="*/ 1300 w 1395"/>
                <a:gd name="T93" fmla="*/ 351 h 447"/>
                <a:gd name="T94" fmla="*/ 1327 w 1395"/>
                <a:gd name="T95" fmla="*/ 378 h 447"/>
                <a:gd name="T96" fmla="*/ 1340 w 1395"/>
                <a:gd name="T97" fmla="*/ 392 h 447"/>
                <a:gd name="T98" fmla="*/ 1381 w 1395"/>
                <a:gd name="T99" fmla="*/ 405 h 447"/>
                <a:gd name="T100" fmla="*/ 1394 w 1395"/>
                <a:gd name="T101" fmla="*/ 432 h 4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5"/>
                <a:gd name="T154" fmla="*/ 0 h 447"/>
                <a:gd name="T155" fmla="*/ 1395 w 1395"/>
                <a:gd name="T156" fmla="*/ 447 h 4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5" h="447">
                  <a:moveTo>
                    <a:pt x="0" y="446"/>
                  </a:moveTo>
                  <a:lnTo>
                    <a:pt x="0" y="446"/>
                  </a:lnTo>
                  <a:lnTo>
                    <a:pt x="0" y="432"/>
                  </a:lnTo>
                  <a:lnTo>
                    <a:pt x="0" y="419"/>
                  </a:lnTo>
                  <a:lnTo>
                    <a:pt x="0" y="405"/>
                  </a:lnTo>
                  <a:lnTo>
                    <a:pt x="14" y="378"/>
                  </a:lnTo>
                  <a:lnTo>
                    <a:pt x="14" y="365"/>
                  </a:lnTo>
                  <a:lnTo>
                    <a:pt x="28" y="365"/>
                  </a:lnTo>
                  <a:lnTo>
                    <a:pt x="41" y="351"/>
                  </a:lnTo>
                  <a:lnTo>
                    <a:pt x="41" y="338"/>
                  </a:lnTo>
                  <a:lnTo>
                    <a:pt x="54" y="338"/>
                  </a:lnTo>
                  <a:lnTo>
                    <a:pt x="68" y="324"/>
                  </a:lnTo>
                  <a:lnTo>
                    <a:pt x="82" y="311"/>
                  </a:lnTo>
                  <a:lnTo>
                    <a:pt x="95" y="311"/>
                  </a:lnTo>
                  <a:lnTo>
                    <a:pt x="109" y="297"/>
                  </a:lnTo>
                  <a:lnTo>
                    <a:pt x="122" y="283"/>
                  </a:lnTo>
                  <a:lnTo>
                    <a:pt x="136" y="283"/>
                  </a:lnTo>
                  <a:lnTo>
                    <a:pt x="149" y="270"/>
                  </a:lnTo>
                  <a:lnTo>
                    <a:pt x="163" y="270"/>
                  </a:lnTo>
                  <a:lnTo>
                    <a:pt x="177" y="257"/>
                  </a:lnTo>
                  <a:lnTo>
                    <a:pt x="190" y="257"/>
                  </a:lnTo>
                  <a:lnTo>
                    <a:pt x="203" y="257"/>
                  </a:lnTo>
                  <a:lnTo>
                    <a:pt x="217" y="257"/>
                  </a:lnTo>
                  <a:lnTo>
                    <a:pt x="231" y="257"/>
                  </a:lnTo>
                  <a:lnTo>
                    <a:pt x="231" y="243"/>
                  </a:lnTo>
                  <a:lnTo>
                    <a:pt x="244" y="243"/>
                  </a:lnTo>
                  <a:lnTo>
                    <a:pt x="257" y="243"/>
                  </a:lnTo>
                  <a:lnTo>
                    <a:pt x="285" y="229"/>
                  </a:lnTo>
                  <a:lnTo>
                    <a:pt x="311" y="216"/>
                  </a:lnTo>
                  <a:lnTo>
                    <a:pt x="325" y="202"/>
                  </a:lnTo>
                  <a:lnTo>
                    <a:pt x="339" y="202"/>
                  </a:lnTo>
                  <a:lnTo>
                    <a:pt x="420" y="175"/>
                  </a:lnTo>
                  <a:lnTo>
                    <a:pt x="447" y="162"/>
                  </a:lnTo>
                  <a:lnTo>
                    <a:pt x="460" y="162"/>
                  </a:lnTo>
                  <a:lnTo>
                    <a:pt x="474" y="148"/>
                  </a:lnTo>
                  <a:lnTo>
                    <a:pt x="488" y="148"/>
                  </a:lnTo>
                  <a:lnTo>
                    <a:pt x="488" y="134"/>
                  </a:lnTo>
                  <a:lnTo>
                    <a:pt x="501" y="121"/>
                  </a:lnTo>
                  <a:lnTo>
                    <a:pt x="514" y="108"/>
                  </a:lnTo>
                  <a:lnTo>
                    <a:pt x="528" y="95"/>
                  </a:lnTo>
                  <a:lnTo>
                    <a:pt x="542" y="81"/>
                  </a:lnTo>
                  <a:lnTo>
                    <a:pt x="569" y="67"/>
                  </a:lnTo>
                  <a:lnTo>
                    <a:pt x="583" y="54"/>
                  </a:lnTo>
                  <a:lnTo>
                    <a:pt x="583" y="40"/>
                  </a:lnTo>
                  <a:lnTo>
                    <a:pt x="596" y="40"/>
                  </a:lnTo>
                  <a:lnTo>
                    <a:pt x="609" y="26"/>
                  </a:lnTo>
                  <a:lnTo>
                    <a:pt x="623" y="26"/>
                  </a:lnTo>
                  <a:lnTo>
                    <a:pt x="637" y="13"/>
                  </a:lnTo>
                  <a:lnTo>
                    <a:pt x="650" y="13"/>
                  </a:lnTo>
                  <a:lnTo>
                    <a:pt x="663" y="13"/>
                  </a:lnTo>
                  <a:lnTo>
                    <a:pt x="677" y="0"/>
                  </a:lnTo>
                  <a:lnTo>
                    <a:pt x="691" y="0"/>
                  </a:lnTo>
                  <a:lnTo>
                    <a:pt x="704" y="0"/>
                  </a:lnTo>
                  <a:lnTo>
                    <a:pt x="718" y="0"/>
                  </a:lnTo>
                  <a:lnTo>
                    <a:pt x="731" y="0"/>
                  </a:lnTo>
                  <a:lnTo>
                    <a:pt x="745" y="0"/>
                  </a:lnTo>
                  <a:lnTo>
                    <a:pt x="772" y="13"/>
                  </a:lnTo>
                  <a:lnTo>
                    <a:pt x="799" y="13"/>
                  </a:lnTo>
                  <a:lnTo>
                    <a:pt x="826" y="26"/>
                  </a:lnTo>
                  <a:lnTo>
                    <a:pt x="853" y="40"/>
                  </a:lnTo>
                  <a:lnTo>
                    <a:pt x="867" y="40"/>
                  </a:lnTo>
                  <a:lnTo>
                    <a:pt x="867" y="54"/>
                  </a:lnTo>
                  <a:lnTo>
                    <a:pt x="880" y="54"/>
                  </a:lnTo>
                  <a:lnTo>
                    <a:pt x="880" y="67"/>
                  </a:lnTo>
                  <a:lnTo>
                    <a:pt x="894" y="67"/>
                  </a:lnTo>
                  <a:lnTo>
                    <a:pt x="907" y="81"/>
                  </a:lnTo>
                  <a:lnTo>
                    <a:pt x="921" y="95"/>
                  </a:lnTo>
                  <a:lnTo>
                    <a:pt x="947" y="95"/>
                  </a:lnTo>
                  <a:lnTo>
                    <a:pt x="975" y="108"/>
                  </a:lnTo>
                  <a:lnTo>
                    <a:pt x="1002" y="121"/>
                  </a:lnTo>
                  <a:lnTo>
                    <a:pt x="1029" y="148"/>
                  </a:lnTo>
                  <a:lnTo>
                    <a:pt x="1056" y="148"/>
                  </a:lnTo>
                  <a:lnTo>
                    <a:pt x="1056" y="162"/>
                  </a:lnTo>
                  <a:lnTo>
                    <a:pt x="1070" y="175"/>
                  </a:lnTo>
                  <a:lnTo>
                    <a:pt x="1083" y="189"/>
                  </a:lnTo>
                  <a:lnTo>
                    <a:pt x="1110" y="202"/>
                  </a:lnTo>
                  <a:lnTo>
                    <a:pt x="1137" y="216"/>
                  </a:lnTo>
                  <a:lnTo>
                    <a:pt x="1137" y="229"/>
                  </a:lnTo>
                  <a:lnTo>
                    <a:pt x="1164" y="243"/>
                  </a:lnTo>
                  <a:lnTo>
                    <a:pt x="1178" y="257"/>
                  </a:lnTo>
                  <a:lnTo>
                    <a:pt x="1178" y="270"/>
                  </a:lnTo>
                  <a:lnTo>
                    <a:pt x="1191" y="270"/>
                  </a:lnTo>
                  <a:lnTo>
                    <a:pt x="1204" y="283"/>
                  </a:lnTo>
                  <a:lnTo>
                    <a:pt x="1219" y="283"/>
                  </a:lnTo>
                  <a:lnTo>
                    <a:pt x="1219" y="297"/>
                  </a:lnTo>
                  <a:lnTo>
                    <a:pt x="1232" y="311"/>
                  </a:lnTo>
                  <a:lnTo>
                    <a:pt x="1245" y="311"/>
                  </a:lnTo>
                  <a:lnTo>
                    <a:pt x="1259" y="324"/>
                  </a:lnTo>
                  <a:lnTo>
                    <a:pt x="1273" y="324"/>
                  </a:lnTo>
                  <a:lnTo>
                    <a:pt x="1273" y="338"/>
                  </a:lnTo>
                  <a:lnTo>
                    <a:pt x="1286" y="338"/>
                  </a:lnTo>
                  <a:lnTo>
                    <a:pt x="1286" y="351"/>
                  </a:lnTo>
                  <a:lnTo>
                    <a:pt x="1300" y="351"/>
                  </a:lnTo>
                  <a:lnTo>
                    <a:pt x="1300" y="365"/>
                  </a:lnTo>
                  <a:lnTo>
                    <a:pt x="1327" y="378"/>
                  </a:lnTo>
                  <a:lnTo>
                    <a:pt x="1327" y="392"/>
                  </a:lnTo>
                  <a:lnTo>
                    <a:pt x="1340" y="392"/>
                  </a:lnTo>
                  <a:lnTo>
                    <a:pt x="1353" y="392"/>
                  </a:lnTo>
                  <a:lnTo>
                    <a:pt x="1381" y="405"/>
                  </a:lnTo>
                  <a:lnTo>
                    <a:pt x="1394" y="419"/>
                  </a:lnTo>
                  <a:lnTo>
                    <a:pt x="1394" y="432"/>
                  </a:lnTo>
                </a:path>
              </a:pathLst>
            </a:custGeom>
            <a:noFill/>
            <a:ln w="1854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90000"/>
                <a:buFont typeface="Monotype Sorts" pitchFamily="2" charset="2"/>
                <a:buNone/>
              </a:pPr>
              <a:endParaRPr lang="en-GB" sz="2100">
                <a:solidFill>
                  <a:srgbClr val="000000"/>
                </a:solidFill>
                <a:sym typeface="Gill Sans" charset="0"/>
              </a:endParaRPr>
            </a:p>
          </p:txBody>
        </p:sp>
      </p:grpSp>
      <p:pic>
        <p:nvPicPr>
          <p:cNvPr id="41" name="Picture 4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32" y="3073736"/>
            <a:ext cx="1548835" cy="139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38067" y="0"/>
            <a:ext cx="1902849" cy="63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 descr="Image result for flow table tes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44" y="3263466"/>
            <a:ext cx="1485270" cy="102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Image result for concrete mix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16" y="1400435"/>
            <a:ext cx="1840984" cy="210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Image result for wet concre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465" y="1876828"/>
            <a:ext cx="1344083" cy="194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Image result for compressive strength of concrete cub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531" y="-1977"/>
            <a:ext cx="1635008" cy="15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2"/>
          <p:cNvSpPr>
            <a:spLocks/>
          </p:cNvSpPr>
          <p:nvPr/>
        </p:nvSpPr>
        <p:spPr bwMode="auto">
          <a:xfrm flipH="1">
            <a:off x="-36513" y="4653137"/>
            <a:ext cx="9210347" cy="22322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573228" y="4996221"/>
            <a:ext cx="2455809" cy="1861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Address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Fosroc Chemicals (India) Pvt Ltd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Sapthagiri Palace, No 38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12</a:t>
            </a:r>
            <a:r>
              <a:rPr lang="en-US" sz="1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Cross CBI Road, </a:t>
            </a:r>
          </a:p>
          <a:p>
            <a:pPr marL="0" indent="0">
              <a:buNone/>
            </a:pP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Ganganagar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North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Bangalore 560 032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Karnataka State, India</a:t>
            </a: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3203848" y="5037004"/>
            <a:ext cx="2421160" cy="1374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Phone &amp; Fax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Phone : +91 80 4252 1900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Fax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+91 80 23551510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Email: enquiryindia@fosroc.com</a:t>
            </a: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6012160" y="5016908"/>
            <a:ext cx="2296101" cy="295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Social Media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312060"/>
            <a:ext cx="304256" cy="3048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312060"/>
            <a:ext cx="304256" cy="3048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312060"/>
            <a:ext cx="304256" cy="304800"/>
          </a:xfrm>
          <a:prstGeom prst="rect">
            <a:avLst/>
          </a:prstGeom>
        </p:spPr>
      </p:pic>
      <p:pic>
        <p:nvPicPr>
          <p:cNvPr id="54" name="Picture 2" descr="Related ima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08" y="3413012"/>
            <a:ext cx="1944216" cy="12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Image result for types of fine aggregat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15" y="3320526"/>
            <a:ext cx="1175662" cy="12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Image result for blast furnac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11" y="3320526"/>
            <a:ext cx="1105289" cy="132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#########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4" b="6174"/>
          <a:stretch/>
        </p:blipFill>
        <p:spPr bwMode="auto">
          <a:xfrm>
            <a:off x="2499149" y="3807860"/>
            <a:ext cx="1409398" cy="83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831884" y="4667672"/>
            <a:ext cx="30589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Thank you</a:t>
            </a:r>
            <a:endParaRPr lang="en-AU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00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7144420" cy="63420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Introduction  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3428"/>
            <a:ext cx="1296144" cy="95050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7" y="1124744"/>
            <a:ext cx="885710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129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336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908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80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052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supplementary cementitious material (SCM)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 been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extensively used in the development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high-performance concrete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(HPC), which include fly ash, silica fumes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rice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husk ashes and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ground granulated blast furnace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slag (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GGBS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Why high volume replacement of SCM?</a:t>
            </a:r>
          </a:p>
          <a:p>
            <a:pPr lvl="1" algn="just"/>
            <a:r>
              <a:rPr lang="en-US" sz="1800" b="1" dirty="0">
                <a:solidFill>
                  <a:srgbClr val="000000"/>
                </a:solidFill>
                <a:latin typeface="AdvPTimes"/>
              </a:rPr>
              <a:t>Sustainable development</a:t>
            </a:r>
            <a:r>
              <a:rPr lang="en-US" sz="1800" dirty="0">
                <a:solidFill>
                  <a:srgbClr val="000000"/>
                </a:solidFill>
                <a:latin typeface="AdvPTimes"/>
              </a:rPr>
              <a:t>’’ - ‘‘The development that meets the needs of the present without compromising the ability of future generations to meet their own needs</a:t>
            </a:r>
            <a:r>
              <a:rPr lang="en-US" sz="1800" dirty="0" smtClean="0">
                <a:solidFill>
                  <a:srgbClr val="000000"/>
                </a:solidFill>
                <a:latin typeface="AdvPTimes"/>
              </a:rPr>
              <a:t>’’.</a:t>
            </a:r>
          </a:p>
          <a:p>
            <a:pPr lvl="1" algn="just"/>
            <a:r>
              <a:rPr lang="en-US" sz="1800" dirty="0" smtClean="0">
                <a:solidFill>
                  <a:srgbClr val="000000"/>
                </a:solidFill>
                <a:latin typeface="AdvPTimes"/>
              </a:rPr>
              <a:t>As you know concrete is the second </a:t>
            </a:r>
            <a:r>
              <a:rPr lang="en-US" sz="1800" dirty="0">
                <a:solidFill>
                  <a:srgbClr val="000000"/>
                </a:solidFill>
                <a:latin typeface="AdvPTimes"/>
              </a:rPr>
              <a:t>largest used material after water and it stands at 2 tonnes per capita per </a:t>
            </a:r>
            <a:r>
              <a:rPr lang="en-US" sz="1800" dirty="0" smtClean="0">
                <a:solidFill>
                  <a:srgbClr val="000000"/>
                </a:solidFill>
                <a:latin typeface="AdvPTimes"/>
              </a:rPr>
              <a:t>year and  it would </a:t>
            </a:r>
            <a:r>
              <a:rPr lang="en-US" sz="1800" dirty="0">
                <a:solidFill>
                  <a:srgbClr val="000000"/>
                </a:solidFill>
                <a:latin typeface="AdvPTimes"/>
              </a:rPr>
              <a:t>continue to increase with </a:t>
            </a:r>
            <a:r>
              <a:rPr lang="en-US" sz="1800" dirty="0" smtClean="0">
                <a:solidFill>
                  <a:srgbClr val="000000"/>
                </a:solidFill>
                <a:latin typeface="AdvPTimes"/>
              </a:rPr>
              <a:t>time, need  alternative SCM like  for </a:t>
            </a:r>
            <a:r>
              <a:rPr lang="en-US" sz="1800" b="1" dirty="0" smtClean="0">
                <a:solidFill>
                  <a:srgbClr val="000000"/>
                </a:solidFill>
                <a:latin typeface="AdvPTimes"/>
              </a:rPr>
              <a:t>sustainable concrete. </a:t>
            </a:r>
            <a:endParaRPr lang="en-GB" sz="1800" dirty="0">
              <a:solidFill>
                <a:srgbClr val="000000"/>
              </a:solidFill>
              <a:latin typeface="AdvPTimes"/>
            </a:endParaRPr>
          </a:p>
          <a:p>
            <a:pPr lvl="1" algn="just"/>
            <a:r>
              <a:rPr lang="en-US" sz="1800" dirty="0" smtClean="0">
                <a:solidFill>
                  <a:srgbClr val="000000"/>
                </a:solidFill>
                <a:latin typeface="AdvPTimes"/>
              </a:rPr>
              <a:t>Reduce the emission of </a:t>
            </a:r>
            <a:r>
              <a:rPr lang="en-US" sz="1800" dirty="0">
                <a:latin typeface="AdvPTimes"/>
              </a:rPr>
              <a:t>CO</a:t>
            </a:r>
            <a:r>
              <a:rPr lang="en-US" sz="1800" baseline="-25000" dirty="0">
                <a:latin typeface="AdvPTimes"/>
              </a:rPr>
              <a:t>2</a:t>
            </a:r>
            <a:r>
              <a:rPr lang="en-US" sz="1800" dirty="0">
                <a:latin typeface="AdvPTimes"/>
              </a:rPr>
              <a:t> </a:t>
            </a:r>
            <a:r>
              <a:rPr lang="en-US" sz="1800" dirty="0" smtClean="0">
                <a:latin typeface="AdvPTimes"/>
              </a:rPr>
              <a:t> </a:t>
            </a:r>
            <a:r>
              <a:rPr lang="en-US" sz="1800" dirty="0" smtClean="0">
                <a:latin typeface="AdvPTimes"/>
                <a:ea typeface="+mn-ea"/>
                <a:cs typeface="+mn-cs"/>
              </a:rPr>
              <a:t>in atmosphere during manufacturing of cement.</a:t>
            </a:r>
            <a:r>
              <a:rPr lang="en-US" sz="1800" dirty="0">
                <a:solidFill>
                  <a:srgbClr val="000000"/>
                </a:solidFill>
                <a:latin typeface="AdvPTimes"/>
              </a:rPr>
              <a:t> There is a general understanding that one tonne of cement production leads to almost one tonne of CO</a:t>
            </a:r>
            <a:r>
              <a:rPr lang="en-US" sz="1800" baseline="-25000" dirty="0">
                <a:solidFill>
                  <a:srgbClr val="000000"/>
                </a:solidFill>
                <a:latin typeface="AdvPTimes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dvPTimes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dvPTimes"/>
              </a:rPr>
              <a:t>emission</a:t>
            </a:r>
            <a:r>
              <a:rPr lang="en-US" sz="1800" b="1" dirty="0" smtClean="0">
                <a:solidFill>
                  <a:srgbClr val="000000"/>
                </a:solidFill>
                <a:latin typeface="AdvPTimes"/>
              </a:rPr>
              <a:t>. By using 70% GGBFS it shall be reduced to117 kg/m</a:t>
            </a:r>
            <a:r>
              <a:rPr lang="en-US" sz="1800" b="1" baseline="30000" dirty="0" smtClean="0">
                <a:solidFill>
                  <a:srgbClr val="000000"/>
                </a:solidFill>
                <a:latin typeface="AdvPTimes"/>
              </a:rPr>
              <a:t>3</a:t>
            </a:r>
          </a:p>
          <a:p>
            <a:pPr lvl="1" algn="just"/>
            <a:r>
              <a:rPr lang="en-US" sz="1800" dirty="0">
                <a:latin typeface="AdvPTimes"/>
              </a:rPr>
              <a:t>To improvement of the properties of concrete both  in fresh and hardened form, </a:t>
            </a:r>
          </a:p>
          <a:p>
            <a:pPr marL="446087" lvl="1" indent="0" algn="just">
              <a:buNone/>
            </a:pPr>
            <a:endParaRPr lang="en-US" sz="1800" dirty="0" smtClean="0">
              <a:solidFill>
                <a:srgbClr val="000000"/>
              </a:solidFill>
              <a:latin typeface="AdvPTimes"/>
            </a:endParaRPr>
          </a:p>
          <a:p>
            <a:pPr lvl="1" algn="just"/>
            <a:endParaRPr lang="en-US" sz="1800" dirty="0">
              <a:latin typeface="AdvPTimes"/>
              <a:ea typeface="+mn-ea"/>
              <a:cs typeface="+mn-cs"/>
            </a:endParaRPr>
          </a:p>
          <a:p>
            <a:pPr lvl="1" algn="just"/>
            <a:endParaRPr lang="en-US" dirty="0" smtClean="0">
              <a:latin typeface="AdvPTimes"/>
            </a:endParaRPr>
          </a:p>
          <a:p>
            <a:pPr lvl="1" algn="just"/>
            <a:endParaRPr lang="en-US" sz="1800" dirty="0" smtClean="0">
              <a:latin typeface="AdvPTimes"/>
            </a:endParaRPr>
          </a:p>
          <a:p>
            <a:pPr lvl="1" algn="just"/>
            <a:endParaRPr lang="en-US" sz="1800" dirty="0">
              <a:latin typeface="AdvPTimes"/>
            </a:endParaRPr>
          </a:p>
          <a:p>
            <a:pPr algn="just"/>
            <a:r>
              <a:rPr lang="en-US" sz="1800" dirty="0" smtClean="0">
                <a:latin typeface="AdvPTimes"/>
              </a:rPr>
              <a:t>Apart </a:t>
            </a:r>
            <a:r>
              <a:rPr lang="en-US" sz="1800" dirty="0">
                <a:latin typeface="AdvPTimes"/>
              </a:rPr>
              <a:t>from improvement of the properties </a:t>
            </a:r>
            <a:r>
              <a:rPr lang="en-US" sz="1800" dirty="0" smtClean="0">
                <a:latin typeface="AdvPTimes"/>
              </a:rPr>
              <a:t>of concrete </a:t>
            </a:r>
            <a:r>
              <a:rPr lang="en-US" sz="1800" dirty="0">
                <a:latin typeface="AdvPTimes"/>
              </a:rPr>
              <a:t>in fresh and hardened form, the use of SCM </a:t>
            </a:r>
            <a:r>
              <a:rPr lang="en-US" sz="1800" dirty="0" smtClean="0">
                <a:latin typeface="AdvPTimes"/>
              </a:rPr>
              <a:t>has also </a:t>
            </a:r>
            <a:r>
              <a:rPr lang="en-US" sz="1800" dirty="0">
                <a:latin typeface="AdvPTimes"/>
              </a:rPr>
              <a:t>reduced the consumption of cement in concrete</a:t>
            </a:r>
            <a:r>
              <a:rPr lang="en-US" sz="1800" dirty="0" smtClean="0">
                <a:latin typeface="AdvPTimes"/>
              </a:rPr>
              <a:t>, thereby </a:t>
            </a:r>
            <a:r>
              <a:rPr lang="en-US" sz="1800" dirty="0">
                <a:latin typeface="AdvPTimes"/>
              </a:rPr>
              <a:t>reducing the emissions of CO</a:t>
            </a:r>
            <a:r>
              <a:rPr lang="en-US" sz="800" dirty="0">
                <a:latin typeface="AdvPTimes"/>
              </a:rPr>
              <a:t>2 </a:t>
            </a:r>
            <a:r>
              <a:rPr lang="en-US" sz="1800" dirty="0">
                <a:latin typeface="AdvPTimes"/>
              </a:rPr>
              <a:t>in the </a:t>
            </a:r>
            <a:r>
              <a:rPr lang="en-US" sz="1800" dirty="0" smtClean="0">
                <a:latin typeface="AdvPTimes"/>
              </a:rPr>
              <a:t>atmosphere during </a:t>
            </a:r>
            <a:r>
              <a:rPr lang="en-US" sz="1800" dirty="0">
                <a:latin typeface="AdvPTimes"/>
              </a:rPr>
              <a:t>manufacturing of cement</a:t>
            </a:r>
            <a:r>
              <a:rPr lang="en-US" sz="1800" dirty="0" smtClean="0">
                <a:latin typeface="AdvPTimes"/>
              </a:rPr>
              <a:t>.</a:t>
            </a:r>
          </a:p>
          <a:p>
            <a:r>
              <a:rPr lang="en-US" sz="1800" dirty="0" smtClean="0">
                <a:latin typeface="AdvPTimes"/>
              </a:rPr>
              <a:t> There </a:t>
            </a:r>
            <a:r>
              <a:rPr lang="en-US" sz="1800" dirty="0">
                <a:latin typeface="AdvPTimes"/>
              </a:rPr>
              <a:t>is growing pressure over </a:t>
            </a:r>
            <a:r>
              <a:rPr lang="en-US" sz="1800" dirty="0" smtClean="0">
                <a:latin typeface="AdvPTimes"/>
              </a:rPr>
              <a:t>the construction </a:t>
            </a:r>
            <a:r>
              <a:rPr lang="en-US" sz="1800" dirty="0">
                <a:latin typeface="AdvPTimes"/>
              </a:rPr>
              <a:t>industry and concrete technologists to </a:t>
            </a:r>
            <a:r>
              <a:rPr lang="en-US" sz="1800" dirty="0" smtClean="0">
                <a:latin typeface="AdvPTimes"/>
              </a:rPr>
              <a:t>reduce the </a:t>
            </a:r>
            <a:r>
              <a:rPr lang="en-US" sz="1800" dirty="0">
                <a:latin typeface="AdvPTimes"/>
              </a:rPr>
              <a:t>consumption of cement by incorporating SCM </a:t>
            </a:r>
            <a:r>
              <a:rPr lang="en-US" sz="1800" dirty="0" smtClean="0">
                <a:latin typeface="AdvPTimes"/>
              </a:rPr>
              <a:t>and chemical </a:t>
            </a:r>
            <a:r>
              <a:rPr lang="en-US" sz="1800" dirty="0">
                <a:latin typeface="AdvPTimes"/>
              </a:rPr>
              <a:t>admixtures in concrete. Such kind of </a:t>
            </a:r>
            <a:r>
              <a:rPr lang="en-US" sz="1800" dirty="0"/>
              <a:t>concrete </a:t>
            </a:r>
            <a:r>
              <a:rPr lang="en-US" sz="1800" dirty="0" smtClean="0"/>
              <a:t>are also </a:t>
            </a:r>
            <a:r>
              <a:rPr lang="en-US" sz="1800" dirty="0"/>
              <a:t>regarded as ‘‘sustainable concrete</a:t>
            </a:r>
            <a:r>
              <a:rPr lang="en-US" sz="1800" dirty="0" smtClean="0"/>
              <a:t>’</a:t>
            </a:r>
          </a:p>
          <a:p>
            <a:r>
              <a:rPr lang="en-US" sz="1800" dirty="0" smtClean="0"/>
              <a:t>GGBS such SCM  </a:t>
            </a:r>
            <a:r>
              <a:rPr lang="en-US" sz="1800" dirty="0"/>
              <a:t>is a by-product obtained during the </a:t>
            </a:r>
            <a:r>
              <a:rPr lang="en-US" sz="1800" dirty="0" smtClean="0"/>
              <a:t>manufacture of </a:t>
            </a:r>
            <a:r>
              <a:rPr lang="en-US" sz="1800" dirty="0"/>
              <a:t>iron in the blast furnace. It is economically available </a:t>
            </a:r>
            <a:r>
              <a:rPr lang="en-US" sz="1800" dirty="0" smtClean="0"/>
              <a:t>in large quantities  and suitable </a:t>
            </a:r>
            <a:r>
              <a:rPr lang="en-US" sz="1800" dirty="0"/>
              <a:t>for use in ready-mix concrete, in the </a:t>
            </a:r>
            <a:r>
              <a:rPr lang="en-US" sz="1800" dirty="0" smtClean="0"/>
              <a:t>production of </a:t>
            </a:r>
            <a:r>
              <a:rPr lang="en-US" sz="1800" dirty="0"/>
              <a:t>large quantities of site-batched concrete and in </a:t>
            </a:r>
            <a:r>
              <a:rPr lang="en-US" sz="1800" dirty="0" smtClean="0"/>
              <a:t>precast product </a:t>
            </a:r>
            <a:r>
              <a:rPr lang="en-US" sz="1800" dirty="0"/>
              <a:t>manufacturing. </a:t>
            </a:r>
            <a:endParaRPr lang="en-GB" sz="1800" dirty="0">
              <a:solidFill>
                <a:srgbClr val="000000"/>
              </a:solidFill>
              <a:latin typeface="AdvPTimes"/>
            </a:endParaRPr>
          </a:p>
        </p:txBody>
      </p:sp>
    </p:spTree>
    <p:extLst>
      <p:ext uri="{BB962C8B-B14F-4D97-AF65-F5344CB8AC3E}">
        <p14:creationId xmlns:p14="http://schemas.microsoft.com/office/powerpoint/2010/main" val="4179023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7144420" cy="63420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GGBFS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3428"/>
            <a:ext cx="1296144" cy="95050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7" y="1196752"/>
            <a:ext cx="885710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129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336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908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80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052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000" b="1" dirty="0" smtClean="0">
                <a:latin typeface="AdvPTimes"/>
              </a:rPr>
              <a:t>Ground </a:t>
            </a:r>
            <a:r>
              <a:rPr lang="en-US" sz="2000" b="1" dirty="0">
                <a:latin typeface="AdvPTimes"/>
              </a:rPr>
              <a:t>G</a:t>
            </a:r>
            <a:r>
              <a:rPr lang="en-US" sz="2000" b="1" dirty="0" smtClean="0">
                <a:latin typeface="AdvPTimes"/>
              </a:rPr>
              <a:t>ranulated Blast furnace Slag</a:t>
            </a:r>
            <a:r>
              <a:rPr lang="en-US" sz="2000" dirty="0" smtClean="0">
                <a:latin typeface="AdvPTimes"/>
              </a:rPr>
              <a:t>(</a:t>
            </a:r>
            <a:r>
              <a:rPr lang="en-US" sz="2000" b="1" dirty="0" smtClean="0">
                <a:latin typeface="AdvPTimes"/>
              </a:rPr>
              <a:t>GGBFS) </a:t>
            </a:r>
          </a:p>
          <a:p>
            <a:pPr lvl="1" algn="just"/>
            <a:r>
              <a:rPr lang="en-US" sz="1800" dirty="0" smtClean="0"/>
              <a:t>GGBS </a:t>
            </a:r>
            <a:r>
              <a:rPr lang="en-US" sz="1800" dirty="0"/>
              <a:t>is a by-product obtained during the </a:t>
            </a:r>
            <a:r>
              <a:rPr lang="en-US" sz="1800" dirty="0" smtClean="0"/>
              <a:t>manufacture of </a:t>
            </a:r>
            <a:r>
              <a:rPr lang="en-US" sz="1800" dirty="0"/>
              <a:t>iron in the blast furnace. It is economically available </a:t>
            </a:r>
            <a:r>
              <a:rPr lang="en-US" sz="1800" dirty="0" smtClean="0"/>
              <a:t>in large quantities  and suitable </a:t>
            </a:r>
            <a:r>
              <a:rPr lang="en-US" sz="1800" dirty="0"/>
              <a:t>for use in ready-mix concrete, in the </a:t>
            </a:r>
            <a:r>
              <a:rPr lang="en-US" sz="1800" dirty="0" smtClean="0"/>
              <a:t>production of </a:t>
            </a:r>
            <a:r>
              <a:rPr lang="en-US" sz="1800" dirty="0"/>
              <a:t>large quantities of site-batched concrete and in </a:t>
            </a:r>
            <a:r>
              <a:rPr lang="en-US" sz="1800" dirty="0" smtClean="0"/>
              <a:t>precast product </a:t>
            </a:r>
            <a:r>
              <a:rPr lang="en-US" sz="1800" dirty="0"/>
              <a:t>manufacturing</a:t>
            </a:r>
            <a:r>
              <a:rPr lang="en-US" sz="1800" dirty="0" smtClean="0"/>
              <a:t>.</a:t>
            </a:r>
          </a:p>
          <a:p>
            <a:pPr algn="just"/>
            <a:r>
              <a:rPr lang="en-US" sz="2000" b="1" dirty="0" smtClean="0">
                <a:latin typeface="AdvPTimes"/>
              </a:rPr>
              <a:t>Why  (GGBFS</a:t>
            </a:r>
            <a:r>
              <a:rPr lang="en-US" sz="2000" b="1" dirty="0">
                <a:latin typeface="AdvPTimes"/>
              </a:rPr>
              <a:t>) </a:t>
            </a:r>
            <a:r>
              <a:rPr lang="en-US" sz="2000" b="1" dirty="0" smtClean="0">
                <a:latin typeface="AdvPTimes"/>
              </a:rPr>
              <a:t>?</a:t>
            </a:r>
            <a:endParaRPr lang="en-US" sz="2000" b="1" dirty="0">
              <a:latin typeface="AdvPTimes"/>
            </a:endParaRPr>
          </a:p>
          <a:p>
            <a:pPr lvl="1" algn="just"/>
            <a:endParaRPr lang="en-US" sz="1800" dirty="0" smtClean="0"/>
          </a:p>
          <a:p>
            <a:pPr lvl="1" algn="just"/>
            <a:r>
              <a:rPr lang="en-US" sz="1800" dirty="0" smtClean="0"/>
              <a:t>Very high replacement  compared  to other SCM’s 30% -80%</a:t>
            </a:r>
          </a:p>
          <a:p>
            <a:pPr lvl="1" algn="just"/>
            <a:r>
              <a:rPr lang="en-US" sz="1800" dirty="0" smtClean="0"/>
              <a:t>Available in large quantities.</a:t>
            </a:r>
          </a:p>
          <a:p>
            <a:pPr lvl="1" algn="just"/>
            <a:r>
              <a:rPr lang="en-US" sz="1800" dirty="0" smtClean="0"/>
              <a:t>Processed ( factory produced )  expected to  be consistent in quality</a:t>
            </a:r>
          </a:p>
          <a:p>
            <a:pPr lvl="1" algn="just"/>
            <a:r>
              <a:rPr lang="en-US" sz="1800" dirty="0"/>
              <a:t>E</a:t>
            </a:r>
            <a:r>
              <a:rPr lang="en-US" sz="1800" dirty="0" smtClean="0"/>
              <a:t>nhances  the durability</a:t>
            </a:r>
          </a:p>
          <a:p>
            <a:pPr lvl="1" algn="just"/>
            <a:r>
              <a:rPr lang="en-US" sz="1800" dirty="0"/>
              <a:t>Reduces temperature rise in concrete</a:t>
            </a:r>
          </a:p>
          <a:p>
            <a:pPr lvl="1" algn="just"/>
            <a:r>
              <a:rPr lang="en-US" sz="1800" dirty="0" smtClean="0"/>
              <a:t>Reduces permeability </a:t>
            </a:r>
          </a:p>
          <a:p>
            <a:pPr lvl="1" algn="just"/>
            <a:r>
              <a:rPr lang="en-US" sz="1800" dirty="0" smtClean="0">
                <a:ea typeface="ヒラギノ角ゴ ProN W3" charset="0"/>
                <a:cs typeface="ヒラギノ角ゴ ProN W3" charset="0"/>
              </a:rPr>
              <a:t>Reduces 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alkali-silica </a:t>
            </a:r>
            <a:r>
              <a:rPr lang="en-US" sz="1800" dirty="0" smtClean="0">
                <a:ea typeface="ヒラギノ角ゴ ProN W3" charset="0"/>
                <a:cs typeface="ヒラギノ角ゴ ProN W3" charset="0"/>
              </a:rPr>
              <a:t>reactivity</a:t>
            </a:r>
          </a:p>
          <a:p>
            <a:pPr lvl="1" algn="just"/>
            <a:r>
              <a:rPr lang="en-US" sz="1800" dirty="0"/>
              <a:t>Increases chloride and sulphate </a:t>
            </a:r>
            <a:r>
              <a:rPr lang="en-US" sz="1800" dirty="0" smtClean="0"/>
              <a:t>resistance.</a:t>
            </a:r>
            <a:endParaRPr lang="en-US" sz="1800" dirty="0"/>
          </a:p>
          <a:p>
            <a:pPr lvl="1" algn="just"/>
            <a:endParaRPr lang="en-US" sz="1800" dirty="0" smtClean="0"/>
          </a:p>
          <a:p>
            <a:pPr lvl="1" algn="just"/>
            <a:endParaRPr lang="en-US" sz="1800" dirty="0" smtClean="0"/>
          </a:p>
          <a:p>
            <a:pPr lvl="1" algn="just"/>
            <a:r>
              <a:rPr lang="en-US" sz="1800" dirty="0" smtClean="0"/>
              <a:t> </a:t>
            </a:r>
          </a:p>
          <a:p>
            <a:pPr lvl="1" algn="just"/>
            <a:r>
              <a:rPr lang="en-US" sz="1800" dirty="0" smtClean="0"/>
              <a:t>By-product </a:t>
            </a:r>
            <a:r>
              <a:rPr lang="en-US" sz="1800" dirty="0"/>
              <a:t>obtained during the manufacture of iron in the blast furnace. It is economically available in large quantities  and suitable for use in ready-mix concrete, in the production of large quantities of site-batched concrete and in precast product manufacturing.</a:t>
            </a:r>
          </a:p>
          <a:p>
            <a:pPr lvl="1" algn="just"/>
            <a:endParaRPr lang="en-US" sz="1800" dirty="0" smtClean="0"/>
          </a:p>
          <a:p>
            <a:pPr marL="446087" lvl="1" indent="0" algn="just">
              <a:buNone/>
            </a:pPr>
            <a:r>
              <a:rPr lang="en-US" sz="1800" dirty="0" smtClean="0"/>
              <a:t> </a:t>
            </a:r>
            <a:endParaRPr lang="en-GB" sz="1800" dirty="0">
              <a:solidFill>
                <a:srgbClr val="000000"/>
              </a:solidFill>
              <a:latin typeface="AdvPTimes"/>
            </a:endParaRPr>
          </a:p>
        </p:txBody>
      </p:sp>
    </p:spTree>
    <p:extLst>
      <p:ext uri="{BB962C8B-B14F-4D97-AF65-F5344CB8AC3E}">
        <p14:creationId xmlns:p14="http://schemas.microsoft.com/office/powerpoint/2010/main" val="4102911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7144420" cy="63420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3428"/>
            <a:ext cx="1440160" cy="95050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7" y="1196752"/>
            <a:ext cx="885710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129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336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908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80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052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000" b="1" dirty="0" smtClean="0">
                <a:latin typeface="AdvPTimes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 development of GGBFS</a:t>
            </a:r>
          </a:p>
          <a:p>
            <a:pPr lvl="1" algn="just"/>
            <a:endParaRPr lang="en-US" sz="1800" dirty="0" smtClean="0"/>
          </a:p>
          <a:p>
            <a:pPr marL="446087" lvl="1" indent="0" algn="just">
              <a:buNone/>
            </a:pPr>
            <a:endParaRPr lang="en-GB" sz="1800" dirty="0">
              <a:solidFill>
                <a:srgbClr val="000000"/>
              </a:solidFill>
              <a:latin typeface="AdvPTime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458148"/>
              </p:ext>
            </p:extLst>
          </p:nvPr>
        </p:nvGraphicFramePr>
        <p:xfrm>
          <a:off x="831850" y="1749078"/>
          <a:ext cx="7272338" cy="384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CorelDRAW!" r:id="rId5" imgW="5311750" imgH="2889504" progId="">
                  <p:embed/>
                </p:oleObj>
              </mc:Choice>
              <mc:Fallback>
                <p:oleObj name="CorelDRAW!" r:id="rId5" imgW="5311750" imgH="2889504" progId="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749078"/>
                        <a:ext cx="7272338" cy="38401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2"/>
          <p:cNvSpPr txBox="1">
            <a:spLocks/>
          </p:cNvSpPr>
          <p:nvPr/>
        </p:nvSpPr>
        <p:spPr bwMode="auto">
          <a:xfrm>
            <a:off x="665517" y="413249"/>
            <a:ext cx="7144420" cy="63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7145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429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1435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685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GB" kern="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GGBFS</a:t>
            </a:r>
            <a:endParaRPr lang="en-GB" kern="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23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6381404" cy="63420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GGBFS</a:t>
            </a:r>
            <a:r>
              <a:rPr lang="en-GB" sz="2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428"/>
            <a:ext cx="1512168" cy="95050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898" y="1179657"/>
            <a:ext cx="83998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129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336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908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80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052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000" dirty="0" smtClean="0"/>
              <a:t> </a:t>
            </a:r>
            <a:endParaRPr lang="en-GB" sz="1500" dirty="0"/>
          </a:p>
          <a:p>
            <a:pPr marL="903287" lvl="2" indent="0" algn="just">
              <a:buNone/>
            </a:pPr>
            <a:endParaRPr lang="en-US" altLang="ko-KR" sz="1500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65517" y="3284984"/>
            <a:ext cx="7002827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65516" y="4653136"/>
            <a:ext cx="7002827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97915" y="5942781"/>
            <a:ext cx="7002827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2598" y="2929311"/>
            <a:ext cx="7199244" cy="301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628" tIns="41315" rIns="82628" bIns="41315">
            <a:spAutoFit/>
          </a:bodyPr>
          <a:lstStyle/>
          <a:p>
            <a:pPr algn="l" eaLnBrk="0" hangingPunct="0">
              <a:lnSpc>
                <a:spcPct val="145000"/>
              </a:lnSpc>
            </a:pPr>
            <a:r>
              <a:rPr lang="en-US" sz="1600" dirty="0">
                <a:latin typeface="Zurich Ex BT" pitchFamily="34" charset="0"/>
              </a:rPr>
              <a:t>Properties		OPC	GGBFS		PFA	CSF</a:t>
            </a:r>
          </a:p>
          <a:p>
            <a:pPr algn="l" eaLnBrk="0" hangingPunct="0">
              <a:lnSpc>
                <a:spcPct val="130000"/>
              </a:lnSpc>
            </a:pPr>
            <a:r>
              <a:rPr lang="en-US" sz="1600" dirty="0">
                <a:latin typeface="Zurich Ex BT" pitchFamily="34" charset="0"/>
              </a:rPr>
              <a:t>SiO</a:t>
            </a:r>
            <a:r>
              <a:rPr lang="en-US" sz="1600" baseline="-25000" dirty="0">
                <a:latin typeface="Zurich Ex BT" pitchFamily="34" charset="0"/>
              </a:rPr>
              <a:t>2</a:t>
            </a:r>
            <a:r>
              <a:rPr lang="en-US" sz="1600" dirty="0">
                <a:latin typeface="Zurich Ex BT" pitchFamily="34" charset="0"/>
              </a:rPr>
              <a:t>	%		20	   37		60	95</a:t>
            </a:r>
          </a:p>
          <a:p>
            <a:pPr algn="l" eaLnBrk="0" hangingPunct="0">
              <a:lnSpc>
                <a:spcPct val="130000"/>
              </a:lnSpc>
            </a:pPr>
            <a:r>
              <a:rPr lang="en-US" sz="1600" dirty="0">
                <a:latin typeface="Zurich Ex BT" pitchFamily="34" charset="0"/>
              </a:rPr>
              <a:t>CaO	%		63	   41		1	1</a:t>
            </a:r>
          </a:p>
          <a:p>
            <a:pPr algn="l" eaLnBrk="0" hangingPunct="0">
              <a:lnSpc>
                <a:spcPct val="130000"/>
              </a:lnSpc>
            </a:pPr>
            <a:r>
              <a:rPr lang="en-US" sz="1600" dirty="0">
                <a:latin typeface="Zurich Ex BT" pitchFamily="34" charset="0"/>
              </a:rPr>
              <a:t>Al</a:t>
            </a:r>
            <a:r>
              <a:rPr lang="en-US" sz="1600" baseline="-25000" dirty="0">
                <a:latin typeface="Zurich Ex BT" pitchFamily="34" charset="0"/>
              </a:rPr>
              <a:t>2</a:t>
            </a:r>
            <a:r>
              <a:rPr lang="en-US" sz="1600" dirty="0">
                <a:latin typeface="Zurich Ex BT" pitchFamily="34" charset="0"/>
              </a:rPr>
              <a:t>O</a:t>
            </a:r>
            <a:r>
              <a:rPr lang="en-US" sz="1600" baseline="-25000" dirty="0">
                <a:latin typeface="Zurich Ex BT" pitchFamily="34" charset="0"/>
              </a:rPr>
              <a:t>3</a:t>
            </a:r>
            <a:r>
              <a:rPr lang="en-US" sz="1600" dirty="0">
                <a:latin typeface="Zurich Ex BT" pitchFamily="34" charset="0"/>
              </a:rPr>
              <a:t>	%		6	   12		28	2</a:t>
            </a:r>
          </a:p>
          <a:p>
            <a:pPr algn="l" eaLnBrk="0" hangingPunct="0">
              <a:lnSpc>
                <a:spcPct val="130000"/>
              </a:lnSpc>
            </a:pPr>
            <a:r>
              <a:rPr lang="en-US" sz="1600" dirty="0">
                <a:latin typeface="Zurich Ex BT" pitchFamily="34" charset="0"/>
              </a:rPr>
              <a:t>Fe</a:t>
            </a:r>
            <a:r>
              <a:rPr lang="en-US" sz="1600" baseline="-25000" dirty="0">
                <a:latin typeface="Zurich Ex BT" pitchFamily="34" charset="0"/>
              </a:rPr>
              <a:t>2</a:t>
            </a:r>
            <a:r>
              <a:rPr lang="en-US" sz="1600" dirty="0">
                <a:latin typeface="Zurich Ex BT" pitchFamily="34" charset="0"/>
              </a:rPr>
              <a:t>O</a:t>
            </a:r>
            <a:r>
              <a:rPr lang="en-US" sz="1600" baseline="-25000" dirty="0">
                <a:latin typeface="Zurich Ex BT" pitchFamily="34" charset="0"/>
              </a:rPr>
              <a:t>3</a:t>
            </a:r>
            <a:r>
              <a:rPr lang="en-US" sz="1600" dirty="0">
                <a:latin typeface="Zurich Ex BT" pitchFamily="34" charset="0"/>
              </a:rPr>
              <a:t>	%		3	     2		8	2</a:t>
            </a:r>
          </a:p>
          <a:p>
            <a:pPr algn="l" eaLnBrk="0" hangingPunct="0">
              <a:lnSpc>
                <a:spcPct val="175000"/>
              </a:lnSpc>
            </a:pPr>
            <a:r>
              <a:rPr lang="en-US" sz="1600" dirty="0">
                <a:latin typeface="Zurich Ex BT" pitchFamily="34" charset="0"/>
              </a:rPr>
              <a:t>Specific surface	m</a:t>
            </a:r>
            <a:r>
              <a:rPr lang="en-US" sz="1600" baseline="30000" dirty="0">
                <a:latin typeface="Zurich Ex BT" pitchFamily="34" charset="0"/>
              </a:rPr>
              <a:t>2</a:t>
            </a:r>
            <a:r>
              <a:rPr lang="en-US" sz="1600" dirty="0">
                <a:latin typeface="Zurich Ex BT" pitchFamily="34" charset="0"/>
              </a:rPr>
              <a:t>/kg	</a:t>
            </a:r>
            <a:r>
              <a:rPr lang="en-US" sz="1600" dirty="0" smtClean="0">
                <a:latin typeface="Zurich Ex BT" pitchFamily="34" charset="0"/>
              </a:rPr>
              <a:t>290</a:t>
            </a:r>
            <a:r>
              <a:rPr lang="en-US" sz="1600" dirty="0">
                <a:latin typeface="Zurich Ex BT" pitchFamily="34" charset="0"/>
              </a:rPr>
              <a:t>	</a:t>
            </a:r>
            <a:r>
              <a:rPr lang="en-US" sz="1600" dirty="0" smtClean="0">
                <a:latin typeface="Zurich Ex BT" pitchFamily="34" charset="0"/>
              </a:rPr>
              <a:t>380</a:t>
            </a:r>
            <a:r>
              <a:rPr lang="en-US" sz="1600" dirty="0">
                <a:latin typeface="Zurich Ex BT" pitchFamily="34" charset="0"/>
              </a:rPr>
              <a:t>		400	18000</a:t>
            </a:r>
          </a:p>
          <a:p>
            <a:pPr algn="l" eaLnBrk="0" hangingPunct="0">
              <a:lnSpc>
                <a:spcPct val="175000"/>
              </a:lnSpc>
            </a:pPr>
            <a:r>
              <a:rPr lang="en-US" sz="1600" dirty="0">
                <a:latin typeface="Zurich Ex BT" pitchFamily="34" charset="0"/>
              </a:rPr>
              <a:t>Bulk density	kg/m</a:t>
            </a:r>
            <a:r>
              <a:rPr lang="en-US" sz="1600" baseline="30000" dirty="0">
                <a:latin typeface="Zurich Ex BT" pitchFamily="34" charset="0"/>
              </a:rPr>
              <a:t>3</a:t>
            </a:r>
            <a:r>
              <a:rPr lang="en-US" sz="1600" dirty="0">
                <a:latin typeface="Zurich Ex BT" pitchFamily="34" charset="0"/>
              </a:rPr>
              <a:t>	1400	</a:t>
            </a:r>
            <a:r>
              <a:rPr lang="en-US" sz="1600" dirty="0" smtClean="0">
                <a:latin typeface="Zurich Ex BT" pitchFamily="34" charset="0"/>
              </a:rPr>
              <a:t>1200</a:t>
            </a:r>
            <a:r>
              <a:rPr lang="en-US" sz="1600" dirty="0">
                <a:latin typeface="Zurich Ex BT" pitchFamily="34" charset="0"/>
              </a:rPr>
              <a:t>		950	250</a:t>
            </a:r>
          </a:p>
          <a:p>
            <a:pPr algn="l" eaLnBrk="0" hangingPunct="0">
              <a:lnSpc>
                <a:spcPct val="175000"/>
              </a:lnSpc>
            </a:pPr>
            <a:r>
              <a:rPr lang="en-US" sz="1600" dirty="0">
                <a:latin typeface="Zurich Ex BT" pitchFamily="34" charset="0"/>
              </a:rPr>
              <a:t>Specific gravity		3.15	</a:t>
            </a:r>
            <a:r>
              <a:rPr lang="en-US" sz="1600" dirty="0" smtClean="0">
                <a:latin typeface="Zurich Ex BT" pitchFamily="34" charset="0"/>
              </a:rPr>
              <a:t>2.9</a:t>
            </a:r>
            <a:r>
              <a:rPr lang="en-US" sz="1600" dirty="0">
                <a:latin typeface="Zurich Ex BT" pitchFamily="34" charset="0"/>
              </a:rPr>
              <a:t>		</a:t>
            </a:r>
            <a:r>
              <a:rPr lang="en-US" sz="1600" dirty="0" smtClean="0">
                <a:latin typeface="Zurich Ex BT" pitchFamily="34" charset="0"/>
              </a:rPr>
              <a:t>2.3</a:t>
            </a:r>
            <a:r>
              <a:rPr lang="en-US" sz="1600" dirty="0">
                <a:latin typeface="Zurich Ex BT" pitchFamily="34" charset="0"/>
              </a:rPr>
              <a:t>	</a:t>
            </a:r>
            <a:r>
              <a:rPr lang="en-US" sz="1600" dirty="0" smtClean="0">
                <a:latin typeface="Zurich Ex BT" pitchFamily="34" charset="0"/>
              </a:rPr>
              <a:t>2.2</a:t>
            </a:r>
            <a:endParaRPr lang="en-US" sz="1600" dirty="0">
              <a:latin typeface="Zurich Ex BT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62000" y="1318092"/>
            <a:ext cx="6237442" cy="125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628" tIns="41315" rIns="82628" bIns="41315">
            <a:spAutoFit/>
          </a:bodyPr>
          <a:lstStyle/>
          <a:p>
            <a:pPr algn="l" eaLnBrk="0" hangingPunct="0">
              <a:lnSpc>
                <a:spcPct val="115000"/>
              </a:lnSpc>
              <a:tabLst>
                <a:tab pos="2000170" algn="l"/>
                <a:tab pos="2872039" algn="l"/>
                <a:tab pos="4102913" algn="l"/>
                <a:tab pos="5333787" algn="l"/>
                <a:tab pos="6513374" algn="l"/>
              </a:tabLst>
            </a:pPr>
            <a:r>
              <a:rPr lang="en-US" sz="1600" dirty="0">
                <a:latin typeface="Zurich Ex BT" pitchFamily="34" charset="0"/>
              </a:rPr>
              <a:t>OPC                    	Ordinary Portland Cement (fully hydraulic)</a:t>
            </a:r>
          </a:p>
          <a:p>
            <a:pPr algn="l" eaLnBrk="0" hangingPunct="0">
              <a:lnSpc>
                <a:spcPct val="115000"/>
              </a:lnSpc>
              <a:tabLst>
                <a:tab pos="2000170" algn="l"/>
                <a:tab pos="2872039" algn="l"/>
                <a:tab pos="4102913" algn="l"/>
                <a:tab pos="5333787" algn="l"/>
                <a:tab pos="6513374" algn="l"/>
              </a:tabLst>
            </a:pPr>
            <a:r>
              <a:rPr lang="en-US" sz="1600" dirty="0">
                <a:latin typeface="Zurich Ex BT" pitchFamily="34" charset="0"/>
              </a:rPr>
              <a:t>GGBFS	Ground Granulated Blast Furnace Slag</a:t>
            </a:r>
          </a:p>
          <a:p>
            <a:pPr algn="l" eaLnBrk="0" hangingPunct="0">
              <a:lnSpc>
                <a:spcPct val="115000"/>
              </a:lnSpc>
              <a:tabLst>
                <a:tab pos="2000170" algn="l"/>
                <a:tab pos="2872039" algn="l"/>
                <a:tab pos="4102913" algn="l"/>
                <a:tab pos="5333787" algn="l"/>
                <a:tab pos="6513374" algn="l"/>
              </a:tabLst>
            </a:pPr>
            <a:r>
              <a:rPr lang="en-US" sz="1600" dirty="0">
                <a:latin typeface="Zurich Ex BT" pitchFamily="34" charset="0"/>
              </a:rPr>
              <a:t>PFA	Pulverized Fuel Ash (fly ash)</a:t>
            </a:r>
          </a:p>
          <a:p>
            <a:pPr algn="l" eaLnBrk="0" hangingPunct="0">
              <a:lnSpc>
                <a:spcPct val="115000"/>
              </a:lnSpc>
              <a:tabLst>
                <a:tab pos="2000170" algn="l"/>
                <a:tab pos="2872039" algn="l"/>
                <a:tab pos="4102913" algn="l"/>
                <a:tab pos="5333787" algn="l"/>
                <a:tab pos="6513374" algn="l"/>
              </a:tabLst>
            </a:pPr>
            <a:r>
              <a:rPr lang="en-US" sz="1600" dirty="0">
                <a:latin typeface="Zurich Ex BT" pitchFamily="34" charset="0"/>
              </a:rPr>
              <a:t>CSF	Condensed Silica Fume </a:t>
            </a:r>
            <a:r>
              <a:rPr lang="en-US" sz="1600" dirty="0" smtClean="0">
                <a:latin typeface="Zurich Ex BT" pitchFamily="34" charset="0"/>
              </a:rPr>
              <a:t>(micro silica)</a:t>
            </a:r>
            <a:endParaRPr lang="en-US" sz="1600" dirty="0">
              <a:latin typeface="Zurich Ex B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73428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10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7144420" cy="63420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GGBFS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3428"/>
            <a:ext cx="1296144" cy="95050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7" y="1196752"/>
            <a:ext cx="885710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129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336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908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80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052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Ground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ranulated Blast furnace Slag(GGBFS)  - Limitations </a:t>
            </a:r>
            <a:r>
              <a:rPr lang="en-US" sz="2000" b="1" dirty="0" smtClean="0">
                <a:latin typeface="AdvPTimes"/>
              </a:rPr>
              <a:t>.</a:t>
            </a:r>
          </a:p>
          <a:p>
            <a:pPr lvl="1"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 high volume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GGBS in concrete tends to slow down the early age strength, which limits its use in the fast-track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and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post-tensioned concrete which are subjected to high early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loads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Precast Industry which requires early strength.</a:t>
            </a:r>
          </a:p>
          <a:p>
            <a:pPr marL="446087" lvl="1" indent="0" algn="just">
              <a:lnSpc>
                <a:spcPct val="135000"/>
              </a:lnSpc>
              <a:buNone/>
              <a:tabLst>
                <a:tab pos="2718180" algn="l"/>
                <a:tab pos="4513204" algn="l"/>
              </a:tabLst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How to  reduce these  limitations (GGBFS)?</a:t>
            </a:r>
            <a:endParaRPr lang="en-US" sz="2000" b="1" dirty="0" smtClean="0">
              <a:latin typeface="AdvPTimes"/>
            </a:endParaRPr>
          </a:p>
          <a:p>
            <a:pPr lvl="1"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 increase the surface of area of GGBFS by grinding finer which helps in gaining the early strength.</a:t>
            </a:r>
          </a:p>
          <a:p>
            <a:pPr lvl="1"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 Reducing the water cementitious ratio</a:t>
            </a:r>
          </a:p>
          <a:p>
            <a:pPr lvl="1"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 using Chemical admixture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7" lvl="1" indent="0" algn="just">
              <a:buNone/>
            </a:pPr>
            <a:endParaRPr lang="en-US" sz="1800" dirty="0" smtClean="0"/>
          </a:p>
          <a:p>
            <a:pPr marL="446087" lvl="1" indent="0" algn="just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1800" dirty="0" smtClean="0"/>
          </a:p>
          <a:p>
            <a:pPr marL="446087" lvl="1" indent="0" algn="just">
              <a:buNone/>
            </a:pPr>
            <a:r>
              <a:rPr lang="en-US" sz="1800" dirty="0" smtClean="0"/>
              <a:t> </a:t>
            </a:r>
            <a:endParaRPr lang="en-GB" sz="1800" dirty="0">
              <a:solidFill>
                <a:srgbClr val="000000"/>
              </a:solidFill>
              <a:latin typeface="AdvPTimes"/>
            </a:endParaRPr>
          </a:p>
        </p:txBody>
      </p:sp>
    </p:spTree>
    <p:extLst>
      <p:ext uri="{BB962C8B-B14F-4D97-AF65-F5344CB8AC3E}">
        <p14:creationId xmlns:p14="http://schemas.microsoft.com/office/powerpoint/2010/main" val="1895870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7144420" cy="63420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Chemical admixture 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3428"/>
            <a:ext cx="1296144" cy="95050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7" y="1196752"/>
            <a:ext cx="885710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129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336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908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80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052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000" dirty="0"/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Chemical admixture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Properties of Concrete </a:t>
            </a:r>
          </a:p>
          <a:p>
            <a:pPr lvl="1" algn="just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Workability</a:t>
            </a:r>
          </a:p>
          <a:p>
            <a:pPr lvl="1"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   </a:t>
            </a:r>
          </a:p>
          <a:p>
            <a:pPr lvl="1"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Durability </a:t>
            </a:r>
          </a:p>
          <a:p>
            <a:pPr lvl="1" algn="just"/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altLang="ko-K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altLang="ko-K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974598"/>
              </p:ext>
            </p:extLst>
          </p:nvPr>
        </p:nvGraphicFramePr>
        <p:xfrm>
          <a:off x="4860032" y="2132856"/>
          <a:ext cx="356076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" name="CorelDRAW!" r:id="rId5" imgW="3560674" imgH="1056132" progId="">
                  <p:embed/>
                </p:oleObj>
              </mc:Choice>
              <mc:Fallback>
                <p:oleObj name="CorelDRAW!" r:id="rId5" imgW="3560674" imgH="105613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132856"/>
                        <a:ext cx="3560763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350735"/>
              </p:ext>
            </p:extLst>
          </p:nvPr>
        </p:nvGraphicFramePr>
        <p:xfrm>
          <a:off x="5292080" y="3560451"/>
          <a:ext cx="15367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0" name="Drawing" r:id="rId7" imgW="1537855" imgH="1114758" progId="">
                  <p:embed/>
                </p:oleObj>
              </mc:Choice>
              <mc:Fallback>
                <p:oleObj name="Drawing" r:id="rId7" imgW="1537855" imgH="1114758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560451"/>
                        <a:ext cx="1536700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8" name="Picture 10" descr="Image result for durable building in the worl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26" y="5229200"/>
            <a:ext cx="2371522" cy="11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78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6900" y="389732"/>
            <a:ext cx="7144420" cy="63420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Chemical admixture 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" y="73427"/>
            <a:ext cx="848834" cy="9505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428"/>
            <a:ext cx="1512168" cy="95050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7" y="1196752"/>
            <a:ext cx="885710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129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336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908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80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052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000" dirty="0"/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admixture</a:t>
            </a:r>
          </a:p>
          <a:p>
            <a:pPr lvl="1" algn="just"/>
            <a:r>
              <a:rPr lang="en-US" sz="1800" dirty="0" smtClean="0"/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Chemical admixtures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are the ingredients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concrete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other than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Portland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cement, water, and aggregate that are added to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mix immediately before or during mixing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modify and improve the properties of 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concrete.</a:t>
            </a:r>
          </a:p>
          <a:p>
            <a:pPr lvl="1" algn="just"/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/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Uses of chemical admixture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398463">
              <a:buSzPct val="4600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increase workability – Flow concrete </a:t>
            </a:r>
          </a:p>
          <a:p>
            <a:pPr lvl="1" algn="just" defTabSz="398463">
              <a:buSzPct val="4600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increase the workability retention over 3hrs </a:t>
            </a:r>
          </a:p>
          <a:p>
            <a:pPr lvl="1" algn="just" defTabSz="398463">
              <a:buSzPct val="4600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convert the conventional low grade concrete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the SCC.</a:t>
            </a:r>
          </a:p>
          <a:p>
            <a:pPr lvl="1" algn="just" defTabSz="398463">
              <a:buSzPct val="4600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achieve the early strength with out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steam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curing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398463">
              <a:buSzPct val="4600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Reduce the  stickiness ,ideal for pumping of concrete  in high rise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</a:p>
          <a:p>
            <a:pPr lvl="1" algn="just" defTabSz="398463">
              <a:buSzPct val="46000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accelerate or retard</a:t>
            </a:r>
          </a:p>
          <a:p>
            <a:pPr lvl="1" algn="just" defTabSz="398463">
              <a:buSzPct val="46000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the bleeding </a:t>
            </a:r>
          </a:p>
          <a:p>
            <a:pPr lvl="1" algn="just" defTabSz="398463">
              <a:buSzPct val="46000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the permeability and increase the durability.  </a:t>
            </a:r>
          </a:p>
          <a:p>
            <a:pPr marL="446087" lvl="1" indent="0" algn="just" defTabSz="398463">
              <a:buSzPct val="46000"/>
              <a:buNone/>
            </a:pPr>
            <a:endParaRPr lang="en-US" sz="1800" dirty="0"/>
          </a:p>
          <a:p>
            <a:pPr lvl="1" algn="just" defTabSz="398463">
              <a:buSzPct val="46000"/>
            </a:pPr>
            <a:endParaRPr lang="en-US" sz="1800" dirty="0"/>
          </a:p>
          <a:p>
            <a:pPr marL="446087" lvl="1" indent="0" algn="just">
              <a:buNone/>
            </a:pPr>
            <a:endParaRPr lang="en-US" sz="1800" dirty="0"/>
          </a:p>
          <a:p>
            <a:pPr lvl="1" algn="just"/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7" lvl="1" indent="0" algn="just">
              <a:buNone/>
            </a:pPr>
            <a:endParaRPr lang="en-US" sz="2000" dirty="0">
              <a:ea typeface="+mn-ea"/>
              <a:cs typeface="+mn-cs"/>
            </a:endParaRPr>
          </a:p>
          <a:p>
            <a:pPr lvl="1" algn="just"/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altLang="ko-K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altLang="ko-K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altLang="ko-K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66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Embassy Red (Light)">
      <a:dk1>
        <a:srgbClr val="000000"/>
      </a:dk1>
      <a:lt1>
        <a:srgbClr val="FFFFFF"/>
      </a:lt1>
      <a:dk2>
        <a:srgbClr val="323232"/>
      </a:dk2>
      <a:lt2>
        <a:srgbClr val="969696"/>
      </a:lt2>
      <a:accent1>
        <a:srgbClr val="850000"/>
      </a:accent1>
      <a:accent2>
        <a:srgbClr val="DA0000"/>
      </a:accent2>
      <a:accent3>
        <a:srgbClr val="FF3C3C"/>
      </a:accent3>
      <a:accent4>
        <a:srgbClr val="FF7D7D"/>
      </a:accent4>
      <a:accent5>
        <a:srgbClr val="4B4B4B"/>
      </a:accent5>
      <a:accent6>
        <a:srgbClr val="7F7F7F"/>
      </a:accent6>
      <a:hlink>
        <a:srgbClr val="B2B2B2"/>
      </a:hlink>
      <a:folHlink>
        <a:srgbClr val="F0F0F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81f607-cde5-4181-a19b-fa7a6b7bcd66">MVFSWQ4JZRKV-368-9</_dlc_DocId>
    <_dlc_DocIdUrl xmlns="1c81f607-cde5-4181-a19b-fa7a6b7bcd66">
      <Url>http://link/functions/Marketing/_layouts/DocIdRedir.aspx?ID=MVFSWQ4JZRKV-368-9</Url>
      <Description>MVFSWQ4JZRKV-368-9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C5A97310CC52458DB76028BF81D869" ma:contentTypeVersion="0" ma:contentTypeDescription="Create a new document." ma:contentTypeScope="" ma:versionID="abee26170eac10223d41375495e27640">
  <xsd:schema xmlns:xsd="http://www.w3.org/2001/XMLSchema" xmlns:xs="http://www.w3.org/2001/XMLSchema" xmlns:p="http://schemas.microsoft.com/office/2006/metadata/properties" xmlns:ns2="1c81f607-cde5-4181-a19b-fa7a6b7bcd66" targetNamespace="http://schemas.microsoft.com/office/2006/metadata/properties" ma:root="true" ma:fieldsID="a369e95e98b542238e21a5d563e15ed7" ns2:_="">
    <xsd:import namespace="1c81f607-cde5-4181-a19b-fa7a6b7bcd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1f607-cde5-4181-a19b-fa7a6b7bcd6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4C0AF4-C481-4B83-9B7F-092D8BBE846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A86F185-8261-4D76-B41D-642231DE7A15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1c81f607-cde5-4181-a19b-fa7a6b7bcd6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B218F3-68C4-4B6E-ACCF-14791AFE23F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13DD737-8AE1-4EF5-BB78-07E5D95A9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1f607-cde5-4181-a19b-fa7a6b7bcd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55333</TotalTime>
  <Pages>0</Pages>
  <Words>1449</Words>
  <Characters>0</Characters>
  <Application>Microsoft Office PowerPoint</Application>
  <PresentationFormat>On-screen Show (4:3)</PresentationFormat>
  <Lines>0</Lines>
  <Paragraphs>371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Title &amp; Subtitle</vt:lpstr>
      <vt:lpstr>CorelDRAW!</vt:lpstr>
      <vt:lpstr>Drawing</vt:lpstr>
      <vt:lpstr>Worksheet</vt:lpstr>
      <vt:lpstr>PowerPoint Presentation</vt:lpstr>
      <vt:lpstr>Content</vt:lpstr>
      <vt:lpstr>Introduction  </vt:lpstr>
      <vt:lpstr>GGBFS</vt:lpstr>
      <vt:lpstr>  </vt:lpstr>
      <vt:lpstr>GGBFS </vt:lpstr>
      <vt:lpstr>GGBFS</vt:lpstr>
      <vt:lpstr> Chemical admixture </vt:lpstr>
      <vt:lpstr> Chemical admixture </vt:lpstr>
      <vt:lpstr> Market Requirements– GGBFS replacement  concrete</vt:lpstr>
      <vt:lpstr>PowerPoint Presentation</vt:lpstr>
      <vt:lpstr>Demonstration high volume (70%) GGBFS mix  </vt:lpstr>
      <vt:lpstr>GGBFS </vt:lpstr>
      <vt:lpstr>Chemical Admixture </vt:lpstr>
      <vt:lpstr>PC based admixture</vt:lpstr>
      <vt:lpstr>Concrete mix proportion</vt:lpstr>
      <vt:lpstr>Combined Grading – Zone I</vt:lpstr>
      <vt:lpstr>Combined Grading – Zone II</vt:lpstr>
      <vt:lpstr>Combined Grading – Zone III</vt:lpstr>
      <vt:lpstr>Mix Proportions</vt:lpstr>
      <vt:lpstr>Trial Results </vt:lpstr>
      <vt:lpstr>Trial No. I  Zone I sand </vt:lpstr>
      <vt:lpstr>Trial No. II  Zone II sand </vt:lpstr>
      <vt:lpstr>Trial No. III  Zone III sand </vt:lpstr>
      <vt:lpstr>Live Demonstration  Trial 1 – Zone 2 Trial 2 – Zone 3 Trial 3 - Zone 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Fosroc Presentation Template</dc:title>
  <dc:creator>Vertex</dc:creator>
  <cp:lastModifiedBy>Vamadev Basappa</cp:lastModifiedBy>
  <cp:revision>4860</cp:revision>
  <cp:lastPrinted>2016-06-16T08:46:10Z</cp:lastPrinted>
  <dcterms:modified xsi:type="dcterms:W3CDTF">2018-09-20T07:18:43Z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0x010100BCC5A97310CC52458DB76028BF81D869</vt:lpwstr>
  </property>
  <property fmtid="{D5CDD505-2E9C-101B-9397-08002B2CF9AE}" pid="3" name="_dlc_DocIdItemGuid">
    <vt:lpwstr>319a748a-347b-44c6-bcf9-0c6b6f8f9380</vt:lpwstr>
  </property>
</Properties>
</file>