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098" r:id="rId4"/>
  </p:sldMasterIdLst>
  <p:notesMasterIdLst>
    <p:notesMasterId r:id="rId30"/>
  </p:notesMasterIdLst>
  <p:handoutMasterIdLst>
    <p:handoutMasterId r:id="rId31"/>
  </p:handoutMasterIdLst>
  <p:sldIdLst>
    <p:sldId id="291" r:id="rId5"/>
    <p:sldId id="543" r:id="rId6"/>
    <p:sldId id="544" r:id="rId7"/>
    <p:sldId id="555" r:id="rId8"/>
    <p:sldId id="556" r:id="rId9"/>
    <p:sldId id="545" r:id="rId10"/>
    <p:sldId id="546" r:id="rId11"/>
    <p:sldId id="547" r:id="rId12"/>
    <p:sldId id="548" r:id="rId13"/>
    <p:sldId id="549" r:id="rId14"/>
    <p:sldId id="550" r:id="rId15"/>
    <p:sldId id="551" r:id="rId16"/>
    <p:sldId id="552" r:id="rId17"/>
    <p:sldId id="554" r:id="rId18"/>
    <p:sldId id="527" r:id="rId19"/>
    <p:sldId id="528" r:id="rId20"/>
    <p:sldId id="529" r:id="rId21"/>
    <p:sldId id="530" r:id="rId22"/>
    <p:sldId id="531" r:id="rId23"/>
    <p:sldId id="532" r:id="rId24"/>
    <p:sldId id="521" r:id="rId25"/>
    <p:sldId id="522" r:id="rId26"/>
    <p:sldId id="524" r:id="rId27"/>
    <p:sldId id="536" r:id="rId28"/>
    <p:sldId id="517" r:id="rId29"/>
  </p:sldIdLst>
  <p:sldSz cx="9144000" cy="6858000" type="screen4x3"/>
  <p:notesSz cx="6662738" cy="9926638"/>
  <p:defaultTextStyle>
    <a:defPPr>
      <a:defRPr lang="en-US"/>
    </a:defPPr>
    <a:lvl1pPr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1pPr>
    <a:lvl2pPr marL="457200"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2pPr>
    <a:lvl3pPr marL="914400"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3pPr>
    <a:lvl4pPr marL="1371600"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4pPr>
    <a:lvl5pPr marL="1828800"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2"/>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2"/>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2"/>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2"/>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7402C"/>
    <a:srgbClr val="003E99"/>
    <a:srgbClr val="EDEDED"/>
    <a:srgbClr val="EE7D11"/>
    <a:srgbClr val="F76013"/>
    <a:srgbClr val="FEDA9E"/>
    <a:srgbClr val="FFCC00"/>
    <a:srgbClr val="D12827"/>
    <a:srgbClr val="4AA451"/>
    <a:srgbClr val="7E7D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78" autoAdjust="0"/>
    <p:restoredTop sz="99556" autoAdjust="0"/>
  </p:normalViewPr>
  <p:slideViewPr>
    <p:cSldViewPr showGuides="1">
      <p:cViewPr varScale="1">
        <p:scale>
          <a:sx n="74" d="100"/>
          <a:sy n="74" d="100"/>
        </p:scale>
        <p:origin x="-1590" y="-84"/>
      </p:cViewPr>
      <p:guideLst>
        <p:guide orient="horz" pos="935"/>
        <p:guide orient="horz" pos="4065"/>
        <p:guide orient="horz" pos="754"/>
        <p:guide orient="horz" pos="3884"/>
        <p:guide pos="5420"/>
        <p:guide pos="340"/>
        <p:guide pos="2789"/>
        <p:guide pos="29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27852"/>
    </p:cViewPr>
  </p:sorterViewPr>
  <p:notesViewPr>
    <p:cSldViewPr showGuides="1">
      <p:cViewPr varScale="1">
        <p:scale>
          <a:sx n="50" d="100"/>
          <a:sy n="50" d="100"/>
        </p:scale>
        <p:origin x="-1938" y="-84"/>
      </p:cViewPr>
      <p:guideLst>
        <p:guide orient="horz" pos="3127"/>
        <p:guide pos="209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74.jpe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26602155921435711"/>
          <c:y val="0.20878726505579798"/>
          <c:w val="0.52816603767465364"/>
          <c:h val="0.60620490007782524"/>
        </c:manualLayout>
      </c:layout>
      <c:pieChart>
        <c:varyColors val="1"/>
        <c:ser>
          <c:idx val="0"/>
          <c:order val="0"/>
          <c:tx>
            <c:strRef>
              <c:f>Sheet1!$B$1</c:f>
              <c:strCache>
                <c:ptCount val="1"/>
                <c:pt idx="0">
                  <c:v>Sales</c:v>
                </c:pt>
              </c:strCache>
            </c:strRef>
          </c:tx>
          <c:dLbls>
            <c:dLbl>
              <c:idx val="1"/>
              <c:layout/>
              <c:tx>
                <c:rich>
                  <a:bodyPr/>
                  <a:lstStyle/>
                  <a:p>
                    <a:r>
                      <a:rPr lang="en-US" sz="1400" b="1"/>
                      <a:t>Subscrip-tion
25%</a:t>
                    </a:r>
                    <a:endParaRPr lang="en-US"/>
                  </a:p>
                </c:rich>
              </c:tx>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CC5-430A-980E-893BA5E9E2BE}"/>
                </c:ext>
              </c:extLst>
            </c:dLbl>
            <c:txPr>
              <a:bodyPr/>
              <a:lstStyle/>
              <a:p>
                <a:pPr>
                  <a:defRPr sz="1400" b="1"/>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Sheet1!$A$2:$A$4</c:f>
              <c:strCache>
                <c:ptCount val="3"/>
                <c:pt idx="0">
                  <c:v>Hybrid</c:v>
                </c:pt>
                <c:pt idx="1">
                  <c:v>Subscription</c:v>
                </c:pt>
                <c:pt idx="2">
                  <c:v>Full OA</c:v>
                </c:pt>
              </c:strCache>
            </c:strRef>
          </c:cat>
          <c:val>
            <c:numRef>
              <c:f>Sheet1!$B$2:$B$4</c:f>
              <c:numCache>
                <c:formatCode>General</c:formatCode>
                <c:ptCount val="3"/>
                <c:pt idx="0">
                  <c:v>188</c:v>
                </c:pt>
                <c:pt idx="1">
                  <c:v>86</c:v>
                </c:pt>
                <c:pt idx="2">
                  <c:v>70</c:v>
                </c:pt>
              </c:numCache>
            </c:numRef>
          </c:val>
          <c:extLst xmlns:c16r2="http://schemas.microsoft.com/office/drawing/2015/06/chart">
            <c:ext xmlns:c16="http://schemas.microsoft.com/office/drawing/2014/chart" uri="{C3380CC4-5D6E-409C-BE32-E72D297353CC}">
              <c16:uniqueId val="{00000001-FCC5-430A-980E-893BA5E9E2BE}"/>
            </c:ext>
          </c:extLst>
        </c:ser>
        <c:dLbls>
          <c:dLblPos val="outEnd"/>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Springer Author Survey: Importance for Manuscript Submission</a:t>
            </a:r>
            <a:br>
              <a:rPr lang="en-US" sz="1600" dirty="0" smtClean="0"/>
            </a:br>
            <a:r>
              <a:rPr lang="en-US" sz="1600" dirty="0" smtClean="0"/>
              <a:t>Top 1 Box (very important; in percent) </a:t>
            </a:r>
            <a:endParaRPr lang="en-US" sz="1600" dirty="0"/>
          </a:p>
        </c:rich>
      </c:tx>
      <c:layout>
        <c:manualLayout>
          <c:xMode val="edge"/>
          <c:yMode val="edge"/>
          <c:x val="0.12428088929402011"/>
          <c:y val="2.4539877300613779E-2"/>
        </c:manualLayout>
      </c:layout>
      <c:overlay val="1"/>
    </c:title>
    <c:autoTitleDeleted val="0"/>
    <c:plotArea>
      <c:layout>
        <c:manualLayout>
          <c:layoutTarget val="inner"/>
          <c:xMode val="edge"/>
          <c:yMode val="edge"/>
          <c:x val="0.42092532303654545"/>
          <c:y val="0.18936991771734202"/>
          <c:w val="0.55598374722390487"/>
          <c:h val="0.77667960216630205"/>
        </c:manualLayout>
      </c:layout>
      <c:barChart>
        <c:barDir val="bar"/>
        <c:grouping val="clustered"/>
        <c:varyColors val="0"/>
        <c:ser>
          <c:idx val="0"/>
          <c:order val="0"/>
          <c:tx>
            <c:strRef>
              <c:f>Tabelle1!$B$1</c:f>
              <c:strCache>
                <c:ptCount val="1"/>
                <c:pt idx="0">
                  <c:v>Datenreihe 1</c:v>
                </c:pt>
              </c:strCache>
            </c:strRef>
          </c:tx>
          <c:spPr>
            <a:solidFill>
              <a:schemeClr val="accent2"/>
            </a:solidFill>
          </c:spPr>
          <c:invertIfNegative val="0"/>
          <c:dLbls>
            <c:txPr>
              <a:bodyPr/>
              <a:lstStyle/>
              <a:p>
                <a:pPr>
                  <a:defRPr lang="en-US" sz="1198" b="1"/>
                </a:pPr>
                <a:endParaRPr lang="en-US"/>
              </a:p>
            </c:txPr>
            <c:showLegendKey val="0"/>
            <c:showVal val="1"/>
            <c:showCatName val="0"/>
            <c:showSerName val="0"/>
            <c:showPercent val="0"/>
            <c:showBubbleSize val="0"/>
            <c:showLeaderLines val="0"/>
          </c:dLbls>
          <c:cat>
            <c:strRef>
              <c:f>Tabelle1!$A$2:$A$15</c:f>
              <c:strCache>
                <c:ptCount val="14"/>
                <c:pt idx="0">
                  <c:v>The journal's reputation</c:v>
                </c:pt>
                <c:pt idx="1">
                  <c:v>Quality of journal's papers</c:v>
                </c:pt>
                <c:pt idx="2">
                  <c:v>Quality of peer review</c:v>
                </c:pt>
                <c:pt idx="3">
                  <c:v>International scope</c:v>
                </c:pt>
                <c:pt idx="4">
                  <c:v>Speed of publication</c:v>
                </c:pt>
                <c:pt idx="5">
                  <c:v>Impact Factor</c:v>
                </c:pt>
                <c:pt idx="6">
                  <c:v>Electronic submission system</c:v>
                </c:pt>
                <c:pt idx="7">
                  <c:v>Coverage by major A&amp;I services</c:v>
                </c:pt>
                <c:pt idx="8">
                  <c:v>Readership</c:v>
                </c:pt>
                <c:pt idx="9">
                  <c:v>Advanced online publication</c:v>
                </c:pt>
                <c:pt idx="10">
                  <c:v>Editors / editorial board</c:v>
                </c:pt>
                <c:pt idx="11">
                  <c:v>Prior experience with this journal</c:v>
                </c:pt>
                <c:pt idx="12">
                  <c:v>Design / layout</c:v>
                </c:pt>
                <c:pt idx="13">
                  <c:v>Paid open-access publication</c:v>
                </c:pt>
              </c:strCache>
            </c:strRef>
          </c:cat>
          <c:val>
            <c:numRef>
              <c:f>Tabelle1!$B$2:$B$15</c:f>
              <c:numCache>
                <c:formatCode>0%</c:formatCode>
                <c:ptCount val="14"/>
                <c:pt idx="0">
                  <c:v>0.63</c:v>
                </c:pt>
                <c:pt idx="1">
                  <c:v>0.59</c:v>
                </c:pt>
                <c:pt idx="2">
                  <c:v>0.56999999999999995</c:v>
                </c:pt>
                <c:pt idx="3">
                  <c:v>0.54</c:v>
                </c:pt>
                <c:pt idx="4">
                  <c:v>0.5</c:v>
                </c:pt>
                <c:pt idx="5">
                  <c:v>0.5</c:v>
                </c:pt>
                <c:pt idx="6">
                  <c:v>0.5</c:v>
                </c:pt>
                <c:pt idx="7">
                  <c:v>0.48</c:v>
                </c:pt>
                <c:pt idx="8">
                  <c:v>0.42</c:v>
                </c:pt>
                <c:pt idx="9">
                  <c:v>0.39</c:v>
                </c:pt>
                <c:pt idx="10">
                  <c:v>0.35</c:v>
                </c:pt>
                <c:pt idx="11">
                  <c:v>0.32</c:v>
                </c:pt>
                <c:pt idx="12">
                  <c:v>0.17</c:v>
                </c:pt>
                <c:pt idx="13">
                  <c:v>0.1</c:v>
                </c:pt>
              </c:numCache>
            </c:numRef>
          </c:val>
        </c:ser>
        <c:dLbls>
          <c:showLegendKey val="0"/>
          <c:showVal val="0"/>
          <c:showCatName val="0"/>
          <c:showSerName val="0"/>
          <c:showPercent val="0"/>
          <c:showBubbleSize val="0"/>
        </c:dLbls>
        <c:gapWidth val="75"/>
        <c:axId val="90510848"/>
        <c:axId val="90512384"/>
      </c:barChart>
      <c:catAx>
        <c:axId val="90510848"/>
        <c:scaling>
          <c:orientation val="maxMin"/>
        </c:scaling>
        <c:delete val="0"/>
        <c:axPos val="l"/>
        <c:numFmt formatCode="0.0%" sourceLinked="0"/>
        <c:majorTickMark val="out"/>
        <c:minorTickMark val="none"/>
        <c:tickLblPos val="nextTo"/>
        <c:spPr>
          <a:ln>
            <a:noFill/>
          </a:ln>
        </c:spPr>
        <c:txPr>
          <a:bodyPr/>
          <a:lstStyle/>
          <a:p>
            <a:pPr>
              <a:defRPr lang="en-US" sz="1400" b="1"/>
            </a:pPr>
            <a:endParaRPr lang="en-US"/>
          </a:p>
        </c:txPr>
        <c:crossAx val="90512384"/>
        <c:crosses val="autoZero"/>
        <c:auto val="1"/>
        <c:lblAlgn val="ctr"/>
        <c:lblOffset val="100"/>
        <c:noMultiLvlLbl val="0"/>
      </c:catAx>
      <c:valAx>
        <c:axId val="90512384"/>
        <c:scaling>
          <c:orientation val="minMax"/>
        </c:scaling>
        <c:delete val="1"/>
        <c:axPos val="t"/>
        <c:numFmt formatCode="0%" sourceLinked="1"/>
        <c:majorTickMark val="out"/>
        <c:minorTickMark val="none"/>
        <c:tickLblPos val="none"/>
        <c:crossAx val="90510848"/>
        <c:crosses val="autoZero"/>
        <c:crossBetween val="between"/>
      </c:valAx>
    </c:plotArea>
    <c:plotVisOnly val="1"/>
    <c:dispBlanksAs val="gap"/>
    <c:showDLblsOverMax val="0"/>
  </c:chart>
  <c:spPr>
    <a:blipFill dpi="0" rotWithShape="1">
      <a:blip xmlns:r="http://schemas.openxmlformats.org/officeDocument/2006/relationships" r:embed="rId1">
        <a:alphaModFix amt="50000"/>
      </a:blip>
      <a:srcRect/>
      <a:stretch>
        <a:fillRect/>
      </a:stretch>
    </a:blipFill>
  </c:spPr>
  <c:txPr>
    <a:bodyPr/>
    <a:lstStyle/>
    <a:p>
      <a:pPr>
        <a:defRPr sz="1798"/>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800"/>
            </a:pPr>
            <a:r>
              <a:rPr lang="en-US" sz="1800"/>
              <a:t>Number of articles in fully OA journals in 2016</a:t>
            </a:r>
          </a:p>
        </c:rich>
      </c:tx>
      <c:layout/>
      <c:overlay val="0"/>
    </c:title>
    <c:autoTitleDeleted val="0"/>
    <c:plotArea>
      <c:layout/>
      <c:barChart>
        <c:barDir val="bar"/>
        <c:grouping val="clustered"/>
        <c:varyColors val="0"/>
        <c:ser>
          <c:idx val="0"/>
          <c:order val="0"/>
          <c:tx>
            <c:strRef>
              <c:f>Sheet1!$B$1</c:f>
              <c:strCache>
                <c:ptCount val="1"/>
                <c:pt idx="0">
                  <c:v>Series 1</c:v>
                </c:pt>
              </c:strCache>
            </c:strRef>
          </c:tx>
          <c:invertIfNegative val="0"/>
          <c:cat>
            <c:strRef>
              <c:f>Sheet1!$A$2:$A$11</c:f>
              <c:strCache>
                <c:ptCount val="10"/>
                <c:pt idx="0">
                  <c:v>Taylor &amp; Francis</c:v>
                </c:pt>
                <c:pt idx="1">
                  <c:v>OUP</c:v>
                </c:pt>
                <c:pt idx="2">
                  <c:v>Copernicus</c:v>
                </c:pt>
                <c:pt idx="3">
                  <c:v>Wiley</c:v>
                </c:pt>
                <c:pt idx="4">
                  <c:v>Elsevier</c:v>
                </c:pt>
                <c:pt idx="5">
                  <c:v>Frontiers</c:v>
                </c:pt>
                <c:pt idx="6">
                  <c:v>Hindawi</c:v>
                </c:pt>
                <c:pt idx="7">
                  <c:v>MDPI</c:v>
                </c:pt>
                <c:pt idx="8">
                  <c:v>PLOS</c:v>
                </c:pt>
                <c:pt idx="9">
                  <c:v>Springer Nature</c:v>
                </c:pt>
              </c:strCache>
            </c:strRef>
          </c:cat>
          <c:val>
            <c:numRef>
              <c:f>Sheet1!$B$2:$B$11</c:f>
              <c:numCache>
                <c:formatCode>General</c:formatCode>
                <c:ptCount val="10"/>
                <c:pt idx="0">
                  <c:v>4283</c:v>
                </c:pt>
                <c:pt idx="1">
                  <c:v>4604</c:v>
                </c:pt>
                <c:pt idx="2">
                  <c:v>8879</c:v>
                </c:pt>
                <c:pt idx="3">
                  <c:v>9294</c:v>
                </c:pt>
                <c:pt idx="4">
                  <c:v>14398</c:v>
                </c:pt>
                <c:pt idx="5">
                  <c:v>14848</c:v>
                </c:pt>
                <c:pt idx="6">
                  <c:v>20602</c:v>
                </c:pt>
                <c:pt idx="7">
                  <c:v>23568</c:v>
                </c:pt>
                <c:pt idx="8">
                  <c:v>25472</c:v>
                </c:pt>
                <c:pt idx="9">
                  <c:v>69352</c:v>
                </c:pt>
              </c:numCache>
            </c:numRef>
          </c:val>
          <c:extLst xmlns:c16r2="http://schemas.microsoft.com/office/drawing/2015/06/chart">
            <c:ext xmlns:c16="http://schemas.microsoft.com/office/drawing/2014/chart" uri="{C3380CC4-5D6E-409C-BE32-E72D297353CC}">
              <c16:uniqueId val="{00000000-E927-4CE8-994E-54A2EE2230CF}"/>
            </c:ext>
          </c:extLst>
        </c:ser>
        <c:dLbls>
          <c:showLegendKey val="0"/>
          <c:showVal val="0"/>
          <c:showCatName val="0"/>
          <c:showSerName val="0"/>
          <c:showPercent val="0"/>
          <c:showBubbleSize val="0"/>
        </c:dLbls>
        <c:gapWidth val="100"/>
        <c:axId val="337767808"/>
        <c:axId val="196871296"/>
      </c:barChart>
      <c:catAx>
        <c:axId val="337767808"/>
        <c:scaling>
          <c:orientation val="minMax"/>
        </c:scaling>
        <c:delete val="0"/>
        <c:axPos val="l"/>
        <c:numFmt formatCode="General" sourceLinked="0"/>
        <c:majorTickMark val="out"/>
        <c:minorTickMark val="none"/>
        <c:tickLblPos val="nextTo"/>
        <c:txPr>
          <a:bodyPr/>
          <a:lstStyle/>
          <a:p>
            <a:pPr>
              <a:defRPr sz="1600"/>
            </a:pPr>
            <a:endParaRPr lang="en-US"/>
          </a:p>
        </c:txPr>
        <c:crossAx val="196871296"/>
        <c:crosses val="autoZero"/>
        <c:auto val="1"/>
        <c:lblAlgn val="ctr"/>
        <c:lblOffset val="100"/>
        <c:noMultiLvlLbl val="0"/>
      </c:catAx>
      <c:valAx>
        <c:axId val="196871296"/>
        <c:scaling>
          <c:orientation val="minMax"/>
        </c:scaling>
        <c:delete val="0"/>
        <c:axPos val="b"/>
        <c:majorGridlines/>
        <c:numFmt formatCode="#,##0" sourceLinked="0"/>
        <c:majorTickMark val="out"/>
        <c:minorTickMark val="none"/>
        <c:tickLblPos val="nextTo"/>
        <c:txPr>
          <a:bodyPr/>
          <a:lstStyle/>
          <a:p>
            <a:pPr>
              <a:defRPr sz="1600"/>
            </a:pPr>
            <a:endParaRPr lang="en-US"/>
          </a:p>
        </c:txPr>
        <c:crossAx val="3377678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29077136300468"/>
          <c:y val="6.6801154758704517E-2"/>
          <c:w val="0.68571998825768155"/>
          <c:h val="0.89339777229747896"/>
        </c:manualLayout>
      </c:layout>
      <c:barChart>
        <c:barDir val="bar"/>
        <c:grouping val="clustered"/>
        <c:varyColors val="0"/>
        <c:ser>
          <c:idx val="0"/>
          <c:order val="0"/>
          <c:tx>
            <c:strRef>
              <c:f>Sheet1!$A$2</c:f>
              <c:strCache>
                <c:ptCount val="1"/>
              </c:strCache>
            </c:strRef>
          </c:tx>
          <c:spPr>
            <a:solidFill>
              <a:srgbClr val="EE7D11"/>
            </a:solidFill>
            <a:ln w="25508">
              <a:noFill/>
            </a:ln>
          </c:spPr>
          <c:invertIfNegative val="0"/>
          <c:dLbls>
            <c:numFmt formatCode="#,##0" sourceLinked="0"/>
            <c:spPr>
              <a:noFill/>
              <a:ln>
                <a:noFill/>
              </a:ln>
              <a:effectLst/>
            </c:spPr>
            <c:txPr>
              <a:bodyPr/>
              <a:lstStyle/>
              <a:p>
                <a:pPr>
                  <a:defRPr sz="1100" b="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OUP</c:v>
                </c:pt>
                <c:pt idx="1">
                  <c:v>Wiley-Blackwell</c:v>
                </c:pt>
                <c:pt idx="2">
                  <c:v>CUP</c:v>
                </c:pt>
                <c:pt idx="3">
                  <c:v>Elsevier</c:v>
                </c:pt>
                <c:pt idx="4">
                  <c:v>Taylor &amp; Francis</c:v>
                </c:pt>
                <c:pt idx="5">
                  <c:v>Springer Nature</c:v>
                </c:pt>
              </c:strCache>
            </c:strRef>
          </c:cat>
          <c:val>
            <c:numRef>
              <c:f>Sheet1!$B$2:$G$2</c:f>
              <c:numCache>
                <c:formatCode>General</c:formatCode>
                <c:ptCount val="6"/>
                <c:pt idx="0">
                  <c:v>14013</c:v>
                </c:pt>
                <c:pt idx="1">
                  <c:v>20087</c:v>
                </c:pt>
                <c:pt idx="2">
                  <c:v>33644</c:v>
                </c:pt>
                <c:pt idx="3">
                  <c:v>36944</c:v>
                </c:pt>
                <c:pt idx="4">
                  <c:v>79857</c:v>
                </c:pt>
                <c:pt idx="5">
                  <c:v>151895</c:v>
                </c:pt>
              </c:numCache>
            </c:numRef>
          </c:val>
          <c:extLst xmlns:c16r2="http://schemas.microsoft.com/office/drawing/2015/06/chart">
            <c:ext xmlns:c16="http://schemas.microsoft.com/office/drawing/2014/chart" uri="{C3380CC4-5D6E-409C-BE32-E72D297353CC}">
              <c16:uniqueId val="{00000000-B261-4EBE-9C08-DC9A97E78D7F}"/>
            </c:ext>
          </c:extLst>
        </c:ser>
        <c:dLbls>
          <c:showLegendKey val="0"/>
          <c:showVal val="1"/>
          <c:showCatName val="0"/>
          <c:showSerName val="0"/>
          <c:showPercent val="0"/>
          <c:showBubbleSize val="0"/>
        </c:dLbls>
        <c:gapWidth val="100"/>
        <c:axId val="196924544"/>
        <c:axId val="196926080"/>
      </c:barChart>
      <c:catAx>
        <c:axId val="196924544"/>
        <c:scaling>
          <c:orientation val="minMax"/>
        </c:scaling>
        <c:delete val="0"/>
        <c:axPos val="l"/>
        <c:numFmt formatCode="General" sourceLinked="1"/>
        <c:majorTickMark val="none"/>
        <c:minorTickMark val="none"/>
        <c:tickLblPos val="nextTo"/>
        <c:spPr>
          <a:ln w="9565">
            <a:noFill/>
          </a:ln>
        </c:spPr>
        <c:txPr>
          <a:bodyPr rot="0" vert="horz"/>
          <a:lstStyle/>
          <a:p>
            <a:pPr>
              <a:defRPr lang="en-US" sz="1400" b="0" i="0" u="none" strike="noStrike" baseline="0">
                <a:solidFill>
                  <a:schemeClr val="tx1"/>
                </a:solidFill>
                <a:latin typeface="Arial"/>
                <a:ea typeface="Arial"/>
                <a:cs typeface="Arial"/>
              </a:defRPr>
            </a:pPr>
            <a:endParaRPr lang="en-US"/>
          </a:p>
        </c:txPr>
        <c:crossAx val="196926080"/>
        <c:crosses val="autoZero"/>
        <c:auto val="1"/>
        <c:lblAlgn val="ctr"/>
        <c:lblOffset val="100"/>
        <c:tickLblSkip val="1"/>
        <c:tickMarkSkip val="1"/>
        <c:noMultiLvlLbl val="0"/>
      </c:catAx>
      <c:valAx>
        <c:axId val="196926080"/>
        <c:scaling>
          <c:orientation val="minMax"/>
        </c:scaling>
        <c:delete val="1"/>
        <c:axPos val="b"/>
        <c:numFmt formatCode="General" sourceLinked="1"/>
        <c:majorTickMark val="out"/>
        <c:minorTickMark val="none"/>
        <c:tickLblPos val="none"/>
        <c:crossAx val="196924544"/>
        <c:crosses val="autoZero"/>
        <c:crossBetween val="between"/>
      </c:valAx>
      <c:spPr>
        <a:noFill/>
        <a:ln w="25508">
          <a:noFill/>
        </a:ln>
      </c:spPr>
    </c:plotArea>
    <c:plotVisOnly val="1"/>
    <c:dispBlanksAs val="gap"/>
    <c:showDLblsOverMax val="0"/>
  </c:chart>
  <c:spPr>
    <a:noFill/>
    <a:ln>
      <a:noFill/>
    </a:ln>
  </c:spPr>
  <c:txPr>
    <a:bodyPr/>
    <a:lstStyle/>
    <a:p>
      <a:pPr>
        <a:defRPr sz="1757"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03294910325971"/>
          <c:y val="6.6155114790673708E-2"/>
          <c:w val="0.69967205654046949"/>
          <c:h val="0.89404387010020814"/>
        </c:manualLayout>
      </c:layout>
      <c:barChart>
        <c:barDir val="bar"/>
        <c:grouping val="clustered"/>
        <c:varyColors val="0"/>
        <c:ser>
          <c:idx val="0"/>
          <c:order val="0"/>
          <c:tx>
            <c:strRef>
              <c:f>Sheet1!$A$2</c:f>
              <c:strCache>
                <c:ptCount val="1"/>
              </c:strCache>
            </c:strRef>
          </c:tx>
          <c:spPr>
            <a:solidFill>
              <a:srgbClr val="EE7D11"/>
            </a:solidFill>
            <a:ln w="25508">
              <a:noFill/>
            </a:ln>
          </c:spPr>
          <c:invertIfNegative val="0"/>
          <c:dLbls>
            <c:numFmt formatCode="#,##0" sourceLinked="0"/>
            <c:spPr>
              <a:noFill/>
              <a:ln>
                <a:noFill/>
              </a:ln>
              <a:effectLst/>
            </c:spPr>
            <c:txPr>
              <a:bodyPr/>
              <a:lstStyle/>
              <a:p>
                <a:pPr>
                  <a:defRPr sz="1100" b="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Wiley-Blackwell</c:v>
                </c:pt>
                <c:pt idx="1">
                  <c:v>OUP</c:v>
                </c:pt>
                <c:pt idx="2">
                  <c:v>CUP</c:v>
                </c:pt>
                <c:pt idx="3">
                  <c:v>Elsevier</c:v>
                </c:pt>
                <c:pt idx="4">
                  <c:v>Taylor &amp; Francis</c:v>
                </c:pt>
                <c:pt idx="5">
                  <c:v>Springer Nature</c:v>
                </c:pt>
              </c:strCache>
            </c:strRef>
          </c:cat>
          <c:val>
            <c:numRef>
              <c:f>Sheet1!$B$2:$G$2</c:f>
              <c:numCache>
                <c:formatCode>General</c:formatCode>
                <c:ptCount val="6"/>
                <c:pt idx="0">
                  <c:v>1129</c:v>
                </c:pt>
                <c:pt idx="1">
                  <c:v>1160</c:v>
                </c:pt>
                <c:pt idx="2">
                  <c:v>1243</c:v>
                </c:pt>
                <c:pt idx="3">
                  <c:v>1304</c:v>
                </c:pt>
                <c:pt idx="4">
                  <c:v>6006</c:v>
                </c:pt>
                <c:pt idx="5">
                  <c:v>9542</c:v>
                </c:pt>
              </c:numCache>
            </c:numRef>
          </c:val>
          <c:extLst xmlns:c16r2="http://schemas.microsoft.com/office/drawing/2015/06/chart">
            <c:ext xmlns:c16="http://schemas.microsoft.com/office/drawing/2014/chart" uri="{C3380CC4-5D6E-409C-BE32-E72D297353CC}">
              <c16:uniqueId val="{00000000-B245-41C7-AAF9-77D4A42BDC63}"/>
            </c:ext>
          </c:extLst>
        </c:ser>
        <c:dLbls>
          <c:showLegendKey val="0"/>
          <c:showVal val="1"/>
          <c:showCatName val="0"/>
          <c:showSerName val="0"/>
          <c:showPercent val="0"/>
          <c:showBubbleSize val="0"/>
        </c:dLbls>
        <c:gapWidth val="100"/>
        <c:axId val="198519424"/>
        <c:axId val="198533504"/>
      </c:barChart>
      <c:catAx>
        <c:axId val="198519424"/>
        <c:scaling>
          <c:orientation val="minMax"/>
        </c:scaling>
        <c:delete val="0"/>
        <c:axPos val="l"/>
        <c:numFmt formatCode="General" sourceLinked="1"/>
        <c:majorTickMark val="none"/>
        <c:minorTickMark val="none"/>
        <c:tickLblPos val="nextTo"/>
        <c:spPr>
          <a:ln w="9565">
            <a:noFill/>
          </a:ln>
        </c:spPr>
        <c:txPr>
          <a:bodyPr rot="0" vert="horz"/>
          <a:lstStyle/>
          <a:p>
            <a:pPr>
              <a:defRPr lang="en-US" sz="1400" b="0" i="0" u="none" strike="noStrike" baseline="0">
                <a:solidFill>
                  <a:schemeClr val="tx1"/>
                </a:solidFill>
                <a:latin typeface="Arial"/>
                <a:ea typeface="Arial"/>
                <a:cs typeface="Arial"/>
              </a:defRPr>
            </a:pPr>
            <a:endParaRPr lang="en-US"/>
          </a:p>
        </c:txPr>
        <c:crossAx val="198533504"/>
        <c:crosses val="autoZero"/>
        <c:auto val="1"/>
        <c:lblAlgn val="ctr"/>
        <c:lblOffset val="100"/>
        <c:tickLblSkip val="1"/>
        <c:tickMarkSkip val="1"/>
        <c:noMultiLvlLbl val="0"/>
      </c:catAx>
      <c:valAx>
        <c:axId val="198533504"/>
        <c:scaling>
          <c:orientation val="minMax"/>
        </c:scaling>
        <c:delete val="1"/>
        <c:axPos val="b"/>
        <c:numFmt formatCode="General" sourceLinked="1"/>
        <c:majorTickMark val="out"/>
        <c:minorTickMark val="none"/>
        <c:tickLblPos val="none"/>
        <c:crossAx val="198519424"/>
        <c:crosses val="autoZero"/>
        <c:crossBetween val="between"/>
      </c:valAx>
      <c:spPr>
        <a:noFill/>
        <a:ln w="25508">
          <a:noFill/>
        </a:ln>
      </c:spPr>
    </c:plotArea>
    <c:plotVisOnly val="1"/>
    <c:dispBlanksAs val="gap"/>
    <c:showDLblsOverMax val="0"/>
  </c:chart>
  <c:spPr>
    <a:noFill/>
    <a:ln>
      <a:noFill/>
    </a:ln>
  </c:spPr>
  <c:txPr>
    <a:bodyPr/>
    <a:lstStyle/>
    <a:p>
      <a:pPr>
        <a:defRPr sz="1757"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28055275833247E-2"/>
          <c:y val="2.3231279471155105E-2"/>
          <c:w val="0.88599395799716096"/>
          <c:h val="0.86750884025921626"/>
        </c:manualLayout>
      </c:layout>
      <c:lineChart>
        <c:grouping val="standard"/>
        <c:varyColors val="0"/>
        <c:ser>
          <c:idx val="0"/>
          <c:order val="0"/>
          <c:tx>
            <c:strRef>
              <c:f>Sheet1!$A$2</c:f>
              <c:strCache>
                <c:ptCount val="1"/>
              </c:strCache>
            </c:strRef>
          </c:tx>
          <c:spPr>
            <a:ln w="25410">
              <a:solidFill>
                <a:schemeClr val="tx1"/>
              </a:solidFill>
              <a:prstDash val="solid"/>
            </a:ln>
          </c:spPr>
          <c:marker>
            <c:symbol val="circle"/>
            <c:size val="7"/>
            <c:spPr>
              <a:solidFill>
                <a:schemeClr val="tx2"/>
              </a:solidFill>
              <a:ln>
                <a:solidFill>
                  <a:schemeClr val="tx1"/>
                </a:solidFill>
              </a:ln>
            </c:spPr>
          </c:marker>
          <c:cat>
            <c:numRef>
              <c:f>Sheet1!$B$1:$O$1</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Sheet1!$B$2:$O$2</c:f>
              <c:numCache>
                <c:formatCode>General</c:formatCode>
                <c:ptCount val="14"/>
                <c:pt idx="0">
                  <c:v>270000</c:v>
                </c:pt>
                <c:pt idx="1">
                  <c:v>400000</c:v>
                </c:pt>
                <c:pt idx="2">
                  <c:v>2400000</c:v>
                </c:pt>
                <c:pt idx="3">
                  <c:v>3000000</c:v>
                </c:pt>
                <c:pt idx="4">
                  <c:v>3500000</c:v>
                </c:pt>
                <c:pt idx="5">
                  <c:v>4000000</c:v>
                </c:pt>
                <c:pt idx="6">
                  <c:v>4500000</c:v>
                </c:pt>
                <c:pt idx="7">
                  <c:v>5000000</c:v>
                </c:pt>
                <c:pt idx="8">
                  <c:v>5500000</c:v>
                </c:pt>
                <c:pt idx="9">
                  <c:v>6000000</c:v>
                </c:pt>
                <c:pt idx="10">
                  <c:v>8500000</c:v>
                </c:pt>
                <c:pt idx="11">
                  <c:v>9000000</c:v>
                </c:pt>
              </c:numCache>
            </c:numRef>
          </c:val>
          <c:smooth val="0"/>
        </c:ser>
        <c:ser>
          <c:idx val="1"/>
          <c:order val="1"/>
          <c:tx>
            <c:strRef>
              <c:f>Sheet1!$A$3</c:f>
              <c:strCache>
                <c:ptCount val="1"/>
              </c:strCache>
            </c:strRef>
          </c:tx>
          <c:spPr>
            <a:ln w="25410">
              <a:solidFill>
                <a:schemeClr val="accent2"/>
              </a:solidFill>
              <a:prstDash val="lgDash"/>
            </a:ln>
          </c:spPr>
          <c:marker>
            <c:symbol val="circle"/>
            <c:size val="7"/>
            <c:spPr>
              <a:solidFill>
                <a:schemeClr val="accent2"/>
              </a:solidFill>
              <a:ln>
                <a:solidFill>
                  <a:schemeClr val="tx1"/>
                </a:solidFill>
              </a:ln>
            </c:spPr>
          </c:marker>
          <c:dPt>
            <c:idx val="5"/>
            <c:marker>
              <c:spPr>
                <a:solidFill>
                  <a:schemeClr val="tx2"/>
                </a:solidFill>
                <a:ln>
                  <a:solidFill>
                    <a:schemeClr val="tx1"/>
                  </a:solidFill>
                </a:ln>
              </c:spPr>
            </c:marker>
            <c:bubble3D val="0"/>
          </c:dPt>
          <c:cat>
            <c:numRef>
              <c:f>Sheet1!$B$1:$O$1</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Sheet1!$B$3:$O$3</c:f>
              <c:numCache>
                <c:formatCode>General</c:formatCode>
                <c:ptCount val="14"/>
                <c:pt idx="11">
                  <c:v>9000000</c:v>
                </c:pt>
                <c:pt idx="12">
                  <c:v>9500000</c:v>
                </c:pt>
                <c:pt idx="13">
                  <c:v>10000000</c:v>
                </c:pt>
              </c:numCache>
            </c:numRef>
          </c:val>
          <c:smooth val="0"/>
        </c:ser>
        <c:dLbls>
          <c:showLegendKey val="0"/>
          <c:showVal val="0"/>
          <c:showCatName val="0"/>
          <c:showSerName val="0"/>
          <c:showPercent val="0"/>
          <c:showBubbleSize val="0"/>
        </c:dLbls>
        <c:marker val="1"/>
        <c:smooth val="0"/>
        <c:axId val="51285376"/>
        <c:axId val="51311744"/>
      </c:lineChart>
      <c:catAx>
        <c:axId val="51285376"/>
        <c:scaling>
          <c:orientation val="minMax"/>
        </c:scaling>
        <c:delete val="0"/>
        <c:axPos val="b"/>
        <c:numFmt formatCode="General" sourceLinked="1"/>
        <c:majorTickMark val="out"/>
        <c:minorTickMark val="none"/>
        <c:tickLblPos val="nextTo"/>
        <c:spPr>
          <a:ln w="12705">
            <a:solidFill>
              <a:schemeClr val="tx1"/>
            </a:solidFill>
            <a:prstDash val="solid"/>
          </a:ln>
        </c:spPr>
        <c:txPr>
          <a:bodyPr rot="0" vert="horz"/>
          <a:lstStyle/>
          <a:p>
            <a:pPr>
              <a:defRPr sz="1401" b="1" i="0" u="none" strike="noStrike" baseline="0">
                <a:solidFill>
                  <a:schemeClr val="tx1"/>
                </a:solidFill>
                <a:latin typeface="Arial"/>
                <a:ea typeface="Arial"/>
                <a:cs typeface="Arial"/>
              </a:defRPr>
            </a:pPr>
            <a:endParaRPr lang="en-US"/>
          </a:p>
        </c:txPr>
        <c:crossAx val="51311744"/>
        <c:crosses val="autoZero"/>
        <c:auto val="1"/>
        <c:lblAlgn val="ctr"/>
        <c:lblOffset val="100"/>
        <c:tickLblSkip val="1"/>
        <c:tickMarkSkip val="1"/>
        <c:noMultiLvlLbl val="0"/>
      </c:catAx>
      <c:valAx>
        <c:axId val="51311744"/>
        <c:scaling>
          <c:orientation val="minMax"/>
        </c:scaling>
        <c:delete val="0"/>
        <c:axPos val="l"/>
        <c:majorGridlines>
          <c:spPr>
            <a:ln w="12705">
              <a:solidFill>
                <a:schemeClr val="tx1"/>
              </a:solidFill>
              <a:prstDash val="solid"/>
            </a:ln>
          </c:spPr>
        </c:majorGridlines>
        <c:numFmt formatCode="#,##0" sourceLinked="0"/>
        <c:majorTickMark val="out"/>
        <c:minorTickMark val="none"/>
        <c:tickLblPos val="nextTo"/>
        <c:spPr>
          <a:ln w="12705">
            <a:solidFill>
              <a:schemeClr val="tx1"/>
            </a:solidFill>
            <a:prstDash val="solid"/>
          </a:ln>
        </c:spPr>
        <c:txPr>
          <a:bodyPr rot="0" vert="horz"/>
          <a:lstStyle/>
          <a:p>
            <a:pPr>
              <a:defRPr sz="1000" b="0" i="0" u="none" strike="noStrike" baseline="0">
                <a:solidFill>
                  <a:schemeClr val="tx1"/>
                </a:solidFill>
                <a:latin typeface="Arial"/>
                <a:ea typeface="Arial"/>
                <a:cs typeface="Arial"/>
              </a:defRPr>
            </a:pPr>
            <a:endParaRPr lang="en-US"/>
          </a:p>
        </c:txPr>
        <c:crossAx val="51285376"/>
        <c:crosses val="autoZero"/>
        <c:crossBetween val="between"/>
        <c:majorUnit val="1000000"/>
      </c:valAx>
      <c:spPr>
        <a:solidFill>
          <a:schemeClr val="bg2"/>
        </a:solidFill>
        <a:ln w="25410">
          <a:noFill/>
        </a:ln>
      </c:spPr>
    </c:plotArea>
    <c:plotVisOnly val="1"/>
    <c:dispBlanksAs val="gap"/>
    <c:showDLblsOverMax val="0"/>
  </c:chart>
  <c:spPr>
    <a:noFill/>
    <a:ln>
      <a:noFill/>
    </a:ln>
  </c:spPr>
  <c:txPr>
    <a:bodyPr/>
    <a:lstStyle/>
    <a:p>
      <a:pPr>
        <a:defRPr sz="1976"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0" noProof="0" dirty="0" smtClean="0"/>
              <a:t>Intention to publish again</a:t>
            </a:r>
            <a:endParaRPr lang="en-US" sz="1200" b="0" noProof="0" dirty="0"/>
          </a:p>
        </c:rich>
      </c:tx>
      <c:layout/>
      <c:overlay val="0"/>
    </c:title>
    <c:autoTitleDeleted val="0"/>
    <c:plotArea>
      <c:layout>
        <c:manualLayout>
          <c:layoutTarget val="inner"/>
          <c:xMode val="edge"/>
          <c:yMode val="edge"/>
          <c:x val="0.38861053859174932"/>
          <c:y val="0.18586669382414348"/>
          <c:w val="0.55696364024057965"/>
          <c:h val="0.74321680307126359"/>
        </c:manualLayout>
      </c:layout>
      <c:barChart>
        <c:barDir val="bar"/>
        <c:grouping val="clustered"/>
        <c:varyColors val="0"/>
        <c:ser>
          <c:idx val="0"/>
          <c:order val="0"/>
          <c:tx>
            <c:strRef>
              <c:f>Blatt1!$B$1</c:f>
              <c:strCache>
                <c:ptCount val="1"/>
                <c:pt idx="0">
                  <c:v>Spalte1</c:v>
                </c:pt>
              </c:strCache>
            </c:strRef>
          </c:tx>
          <c:spPr>
            <a:solidFill>
              <a:schemeClr val="accent6"/>
            </a:solidFill>
          </c:spPr>
          <c:invertIfNegative val="0"/>
          <c:dLbls>
            <c:numFmt formatCode="0%" sourceLinked="0"/>
            <c:txPr>
              <a:bodyPr/>
              <a:lstStyle/>
              <a:p>
                <a:pPr>
                  <a:defRPr lang="de-DE" sz="1100">
                    <a:solidFill>
                      <a:schemeClr val="tx1"/>
                    </a:solidFill>
                  </a:defRPr>
                </a:pPr>
                <a:endParaRPr lang="en-US"/>
              </a:p>
            </c:txPr>
            <c:showLegendKey val="0"/>
            <c:showVal val="1"/>
            <c:showCatName val="0"/>
            <c:showSerName val="0"/>
            <c:showPercent val="0"/>
            <c:showBubbleSize val="0"/>
            <c:showLeaderLines val="0"/>
          </c:dLbls>
          <c:cat>
            <c:strRef>
              <c:f>Blatt1!$A$2:$A$6</c:f>
              <c:strCache>
                <c:ptCount val="5"/>
                <c:pt idx="0">
                  <c:v>Defenitely</c:v>
                </c:pt>
                <c:pt idx="1">
                  <c:v>Probably</c:v>
                </c:pt>
                <c:pt idx="2">
                  <c:v>Might or might not</c:v>
                </c:pt>
                <c:pt idx="3">
                  <c:v>probably not</c:v>
                </c:pt>
                <c:pt idx="4">
                  <c:v>Definitely not</c:v>
                </c:pt>
              </c:strCache>
            </c:strRef>
          </c:cat>
          <c:val>
            <c:numRef>
              <c:f>Blatt1!$B$2:$B$6</c:f>
              <c:numCache>
                <c:formatCode>0%</c:formatCode>
                <c:ptCount val="5"/>
                <c:pt idx="0">
                  <c:v>0.74000000000000032</c:v>
                </c:pt>
                <c:pt idx="1">
                  <c:v>0.21000000000000008</c:v>
                </c:pt>
                <c:pt idx="2">
                  <c:v>4.0000000000000022E-2</c:v>
                </c:pt>
                <c:pt idx="3">
                  <c:v>1.0000000000000005E-2</c:v>
                </c:pt>
                <c:pt idx="4">
                  <c:v>0</c:v>
                </c:pt>
              </c:numCache>
            </c:numRef>
          </c:val>
        </c:ser>
        <c:dLbls>
          <c:showLegendKey val="0"/>
          <c:showVal val="0"/>
          <c:showCatName val="0"/>
          <c:showSerName val="0"/>
          <c:showPercent val="0"/>
          <c:showBubbleSize val="0"/>
        </c:dLbls>
        <c:gapWidth val="100"/>
        <c:axId val="90176128"/>
        <c:axId val="90190208"/>
      </c:barChart>
      <c:catAx>
        <c:axId val="90176128"/>
        <c:scaling>
          <c:orientation val="maxMin"/>
        </c:scaling>
        <c:delete val="0"/>
        <c:axPos val="l"/>
        <c:majorTickMark val="out"/>
        <c:minorTickMark val="none"/>
        <c:tickLblPos val="nextTo"/>
        <c:txPr>
          <a:bodyPr rot="0"/>
          <a:lstStyle/>
          <a:p>
            <a:pPr>
              <a:defRPr lang="de-DE" sz="1000"/>
            </a:pPr>
            <a:endParaRPr lang="en-US"/>
          </a:p>
        </c:txPr>
        <c:crossAx val="90190208"/>
        <c:crosses val="autoZero"/>
        <c:auto val="1"/>
        <c:lblAlgn val="ctr"/>
        <c:lblOffset val="100"/>
        <c:noMultiLvlLbl val="0"/>
      </c:catAx>
      <c:valAx>
        <c:axId val="90190208"/>
        <c:scaling>
          <c:orientation val="minMax"/>
        </c:scaling>
        <c:delete val="1"/>
        <c:axPos val="t"/>
        <c:numFmt formatCode="0%" sourceLinked="1"/>
        <c:majorTickMark val="out"/>
        <c:minorTickMark val="none"/>
        <c:tickLblPos val="none"/>
        <c:crossAx val="90176128"/>
        <c:crosses val="autoZero"/>
        <c:crossBetween val="between"/>
      </c:valAx>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0" dirty="0" smtClean="0"/>
              <a:t>Overall satisfaction with publishing experience</a:t>
            </a:r>
            <a:endParaRPr lang="en-US" sz="1200" b="0" dirty="0"/>
          </a:p>
        </c:rich>
      </c:tx>
      <c:layout/>
      <c:overlay val="0"/>
    </c:title>
    <c:autoTitleDeleted val="0"/>
    <c:plotArea>
      <c:layout>
        <c:manualLayout>
          <c:layoutTarget val="inner"/>
          <c:xMode val="edge"/>
          <c:yMode val="edge"/>
          <c:x val="0.36901069940302816"/>
          <c:y val="0.18586669382414342"/>
          <c:w val="0.57656347942929997"/>
          <c:h val="0.74321680307126359"/>
        </c:manualLayout>
      </c:layout>
      <c:barChart>
        <c:barDir val="bar"/>
        <c:grouping val="clustered"/>
        <c:varyColors val="0"/>
        <c:ser>
          <c:idx val="0"/>
          <c:order val="0"/>
          <c:tx>
            <c:strRef>
              <c:f>Blatt1!$B$1</c:f>
              <c:strCache>
                <c:ptCount val="1"/>
                <c:pt idx="0">
                  <c:v>Spalte1</c:v>
                </c:pt>
              </c:strCache>
            </c:strRef>
          </c:tx>
          <c:spPr>
            <a:solidFill>
              <a:schemeClr val="accent6"/>
            </a:solidFill>
          </c:spPr>
          <c:invertIfNegative val="0"/>
          <c:dLbls>
            <c:numFmt formatCode="0%" sourceLinked="0"/>
            <c:txPr>
              <a:bodyPr/>
              <a:lstStyle/>
              <a:p>
                <a:pPr>
                  <a:defRPr lang="de-DE" sz="1100">
                    <a:solidFill>
                      <a:schemeClr val="tx1"/>
                    </a:solidFill>
                  </a:defRPr>
                </a:pPr>
                <a:endParaRPr lang="en-US"/>
              </a:p>
            </c:txPr>
            <c:showLegendKey val="0"/>
            <c:showVal val="1"/>
            <c:showCatName val="0"/>
            <c:showSerName val="0"/>
            <c:showPercent val="0"/>
            <c:showBubbleSize val="0"/>
            <c:showLeaderLines val="0"/>
          </c:dLbls>
          <c:cat>
            <c:strRef>
              <c:f>Blatt1!$A$2:$A$6</c:f>
              <c:strCache>
                <c:ptCount val="5"/>
                <c:pt idx="0">
                  <c:v>1 = Very satisfied</c:v>
                </c:pt>
                <c:pt idx="1">
                  <c:v>2</c:v>
                </c:pt>
                <c:pt idx="2">
                  <c:v>3</c:v>
                </c:pt>
                <c:pt idx="3">
                  <c:v>4</c:v>
                </c:pt>
                <c:pt idx="4">
                  <c:v>5 = Not at all satisfied</c:v>
                </c:pt>
              </c:strCache>
            </c:strRef>
          </c:cat>
          <c:val>
            <c:numRef>
              <c:f>Blatt1!$B$2:$B$6</c:f>
              <c:numCache>
                <c:formatCode>0%</c:formatCode>
                <c:ptCount val="5"/>
                <c:pt idx="0">
                  <c:v>0.5819170632222973</c:v>
                </c:pt>
                <c:pt idx="1">
                  <c:v>0.26104690686607751</c:v>
                </c:pt>
                <c:pt idx="2">
                  <c:v>8.3616587355540506E-2</c:v>
                </c:pt>
                <c:pt idx="3">
                  <c:v>4.6906866077498298E-2</c:v>
                </c:pt>
                <c:pt idx="4">
                  <c:v>2.1074099252209395E-2</c:v>
                </c:pt>
              </c:numCache>
            </c:numRef>
          </c:val>
        </c:ser>
        <c:dLbls>
          <c:showLegendKey val="0"/>
          <c:showVal val="0"/>
          <c:showCatName val="0"/>
          <c:showSerName val="0"/>
          <c:showPercent val="0"/>
          <c:showBubbleSize val="0"/>
        </c:dLbls>
        <c:gapWidth val="100"/>
        <c:axId val="90259840"/>
        <c:axId val="90261376"/>
      </c:barChart>
      <c:catAx>
        <c:axId val="90259840"/>
        <c:scaling>
          <c:orientation val="maxMin"/>
        </c:scaling>
        <c:delete val="0"/>
        <c:axPos val="l"/>
        <c:majorTickMark val="out"/>
        <c:minorTickMark val="none"/>
        <c:tickLblPos val="nextTo"/>
        <c:txPr>
          <a:bodyPr rot="0"/>
          <a:lstStyle/>
          <a:p>
            <a:pPr>
              <a:defRPr lang="de-DE" sz="1000"/>
            </a:pPr>
            <a:endParaRPr lang="en-US"/>
          </a:p>
        </c:txPr>
        <c:crossAx val="90261376"/>
        <c:crosses val="autoZero"/>
        <c:auto val="1"/>
        <c:lblAlgn val="ctr"/>
        <c:lblOffset val="100"/>
        <c:noMultiLvlLbl val="0"/>
      </c:catAx>
      <c:valAx>
        <c:axId val="90261376"/>
        <c:scaling>
          <c:orientation val="minMax"/>
        </c:scaling>
        <c:delete val="1"/>
        <c:axPos val="t"/>
        <c:numFmt formatCode="0%" sourceLinked="1"/>
        <c:majorTickMark val="out"/>
        <c:minorTickMark val="none"/>
        <c:tickLblPos val="none"/>
        <c:crossAx val="90259840"/>
        <c:crosses val="autoZero"/>
        <c:crossBetween val="between"/>
      </c:valAx>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0" dirty="0" smtClean="0"/>
              <a:t>Overall satisfaction with publishing experience</a:t>
            </a:r>
            <a:endParaRPr lang="en-US" sz="1200" b="0" dirty="0"/>
          </a:p>
        </c:rich>
      </c:tx>
      <c:layout/>
      <c:overlay val="0"/>
    </c:title>
    <c:autoTitleDeleted val="0"/>
    <c:plotArea>
      <c:layout>
        <c:manualLayout>
          <c:layoutTarget val="inner"/>
          <c:xMode val="edge"/>
          <c:yMode val="edge"/>
          <c:x val="0.36901069940302827"/>
          <c:y val="0.18586669382414348"/>
          <c:w val="0.57656347942929997"/>
          <c:h val="0.74321680307126359"/>
        </c:manualLayout>
      </c:layout>
      <c:barChart>
        <c:barDir val="bar"/>
        <c:grouping val="clustered"/>
        <c:varyColors val="0"/>
        <c:ser>
          <c:idx val="0"/>
          <c:order val="0"/>
          <c:tx>
            <c:strRef>
              <c:f>Blatt1!$B$1</c:f>
              <c:strCache>
                <c:ptCount val="1"/>
                <c:pt idx="0">
                  <c:v>Spalte1</c:v>
                </c:pt>
              </c:strCache>
            </c:strRef>
          </c:tx>
          <c:spPr>
            <a:solidFill>
              <a:schemeClr val="accent6"/>
            </a:solidFill>
          </c:spPr>
          <c:invertIfNegative val="0"/>
          <c:dLbls>
            <c:numFmt formatCode="0%" sourceLinked="0"/>
            <c:txPr>
              <a:bodyPr/>
              <a:lstStyle/>
              <a:p>
                <a:pPr>
                  <a:defRPr lang="de-DE" sz="1100">
                    <a:solidFill>
                      <a:schemeClr val="tx1"/>
                    </a:solidFill>
                  </a:defRPr>
                </a:pPr>
                <a:endParaRPr lang="en-US"/>
              </a:p>
            </c:txPr>
            <c:showLegendKey val="0"/>
            <c:showVal val="1"/>
            <c:showCatName val="0"/>
            <c:showSerName val="0"/>
            <c:showPercent val="0"/>
            <c:showBubbleSize val="0"/>
            <c:showLeaderLines val="0"/>
          </c:dLbls>
          <c:cat>
            <c:strRef>
              <c:f>Blatt1!$A$2:$A$6</c:f>
              <c:strCache>
                <c:ptCount val="5"/>
                <c:pt idx="0">
                  <c:v>1 = Very satisfied</c:v>
                </c:pt>
                <c:pt idx="1">
                  <c:v>2</c:v>
                </c:pt>
                <c:pt idx="2">
                  <c:v>3</c:v>
                </c:pt>
                <c:pt idx="3">
                  <c:v>4</c:v>
                </c:pt>
                <c:pt idx="4">
                  <c:v>5 = Not at all satisfied</c:v>
                </c:pt>
              </c:strCache>
            </c:strRef>
          </c:cat>
          <c:val>
            <c:numRef>
              <c:f>Blatt1!$B$2:$B$6</c:f>
              <c:numCache>
                <c:formatCode>0%</c:formatCode>
                <c:ptCount val="5"/>
                <c:pt idx="0">
                  <c:v>0.63000000000000034</c:v>
                </c:pt>
                <c:pt idx="1">
                  <c:v>0.26104690686607751</c:v>
                </c:pt>
                <c:pt idx="2">
                  <c:v>7.0000000000000021E-2</c:v>
                </c:pt>
                <c:pt idx="3">
                  <c:v>3.0000000000000002E-2</c:v>
                </c:pt>
                <c:pt idx="4">
                  <c:v>1.0000000000000005E-2</c:v>
                </c:pt>
              </c:numCache>
            </c:numRef>
          </c:val>
        </c:ser>
        <c:dLbls>
          <c:showLegendKey val="0"/>
          <c:showVal val="0"/>
          <c:showCatName val="0"/>
          <c:showSerName val="0"/>
          <c:showPercent val="0"/>
          <c:showBubbleSize val="0"/>
        </c:dLbls>
        <c:gapWidth val="100"/>
        <c:axId val="90310528"/>
        <c:axId val="90312064"/>
      </c:barChart>
      <c:catAx>
        <c:axId val="90310528"/>
        <c:scaling>
          <c:orientation val="maxMin"/>
        </c:scaling>
        <c:delete val="0"/>
        <c:axPos val="l"/>
        <c:majorTickMark val="out"/>
        <c:minorTickMark val="none"/>
        <c:tickLblPos val="nextTo"/>
        <c:txPr>
          <a:bodyPr rot="0"/>
          <a:lstStyle/>
          <a:p>
            <a:pPr>
              <a:defRPr lang="de-DE" sz="1000"/>
            </a:pPr>
            <a:endParaRPr lang="en-US"/>
          </a:p>
        </c:txPr>
        <c:crossAx val="90312064"/>
        <c:crosses val="autoZero"/>
        <c:auto val="1"/>
        <c:lblAlgn val="ctr"/>
        <c:lblOffset val="100"/>
        <c:noMultiLvlLbl val="0"/>
      </c:catAx>
      <c:valAx>
        <c:axId val="90312064"/>
        <c:scaling>
          <c:orientation val="minMax"/>
        </c:scaling>
        <c:delete val="1"/>
        <c:axPos val="t"/>
        <c:numFmt formatCode="0%" sourceLinked="1"/>
        <c:majorTickMark val="out"/>
        <c:minorTickMark val="none"/>
        <c:tickLblPos val="none"/>
        <c:crossAx val="90310528"/>
        <c:crosses val="autoZero"/>
        <c:crossBetween val="between"/>
      </c:valAx>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0" noProof="0" dirty="0" smtClean="0"/>
              <a:t>Intention to publish again</a:t>
            </a:r>
            <a:endParaRPr lang="en-US" sz="1200" b="0" noProof="0" dirty="0"/>
          </a:p>
        </c:rich>
      </c:tx>
      <c:layout/>
      <c:overlay val="0"/>
    </c:title>
    <c:autoTitleDeleted val="0"/>
    <c:plotArea>
      <c:layout>
        <c:manualLayout>
          <c:layoutTarget val="inner"/>
          <c:xMode val="edge"/>
          <c:yMode val="edge"/>
          <c:x val="0.38861053859174932"/>
          <c:y val="0.18586669382414353"/>
          <c:w val="0.55696364024057965"/>
          <c:h val="0.74321680307126359"/>
        </c:manualLayout>
      </c:layout>
      <c:barChart>
        <c:barDir val="bar"/>
        <c:grouping val="clustered"/>
        <c:varyColors val="0"/>
        <c:ser>
          <c:idx val="0"/>
          <c:order val="0"/>
          <c:tx>
            <c:strRef>
              <c:f>Blatt1!$B$1</c:f>
              <c:strCache>
                <c:ptCount val="1"/>
                <c:pt idx="0">
                  <c:v>Spalte1</c:v>
                </c:pt>
              </c:strCache>
            </c:strRef>
          </c:tx>
          <c:spPr>
            <a:solidFill>
              <a:schemeClr val="accent6"/>
            </a:solidFill>
          </c:spPr>
          <c:invertIfNegative val="0"/>
          <c:dLbls>
            <c:numFmt formatCode="0%" sourceLinked="0"/>
            <c:txPr>
              <a:bodyPr/>
              <a:lstStyle/>
              <a:p>
                <a:pPr>
                  <a:defRPr lang="de-DE" sz="1100">
                    <a:solidFill>
                      <a:schemeClr val="tx1"/>
                    </a:solidFill>
                  </a:defRPr>
                </a:pPr>
                <a:endParaRPr lang="en-US"/>
              </a:p>
            </c:txPr>
            <c:showLegendKey val="0"/>
            <c:showVal val="1"/>
            <c:showCatName val="0"/>
            <c:showSerName val="0"/>
            <c:showPercent val="0"/>
            <c:showBubbleSize val="0"/>
            <c:showLeaderLines val="0"/>
          </c:dLbls>
          <c:cat>
            <c:strRef>
              <c:f>Blatt1!$A$2:$A$6</c:f>
              <c:strCache>
                <c:ptCount val="5"/>
                <c:pt idx="0">
                  <c:v>Defenitely</c:v>
                </c:pt>
                <c:pt idx="1">
                  <c:v>Probably</c:v>
                </c:pt>
                <c:pt idx="2">
                  <c:v>Might or might not</c:v>
                </c:pt>
                <c:pt idx="3">
                  <c:v>probably not</c:v>
                </c:pt>
                <c:pt idx="4">
                  <c:v>Definitely not</c:v>
                </c:pt>
              </c:strCache>
            </c:strRef>
          </c:cat>
          <c:val>
            <c:numRef>
              <c:f>Blatt1!$B$2:$B$6</c:f>
              <c:numCache>
                <c:formatCode>0%</c:formatCode>
                <c:ptCount val="5"/>
                <c:pt idx="0">
                  <c:v>0.66000000000000036</c:v>
                </c:pt>
                <c:pt idx="1">
                  <c:v>0.22</c:v>
                </c:pt>
                <c:pt idx="2">
                  <c:v>7.0000000000000021E-2</c:v>
                </c:pt>
                <c:pt idx="3">
                  <c:v>3.0000000000000002E-2</c:v>
                </c:pt>
                <c:pt idx="4">
                  <c:v>1.0000000000000005E-2</c:v>
                </c:pt>
              </c:numCache>
            </c:numRef>
          </c:val>
        </c:ser>
        <c:dLbls>
          <c:showLegendKey val="0"/>
          <c:showVal val="0"/>
          <c:showCatName val="0"/>
          <c:showSerName val="0"/>
          <c:showPercent val="0"/>
          <c:showBubbleSize val="0"/>
        </c:dLbls>
        <c:gapWidth val="100"/>
        <c:axId val="90324352"/>
        <c:axId val="90412160"/>
      </c:barChart>
      <c:catAx>
        <c:axId val="90324352"/>
        <c:scaling>
          <c:orientation val="maxMin"/>
        </c:scaling>
        <c:delete val="0"/>
        <c:axPos val="l"/>
        <c:majorTickMark val="out"/>
        <c:minorTickMark val="none"/>
        <c:tickLblPos val="nextTo"/>
        <c:txPr>
          <a:bodyPr rot="0"/>
          <a:lstStyle/>
          <a:p>
            <a:pPr>
              <a:defRPr lang="de-DE" sz="1000"/>
            </a:pPr>
            <a:endParaRPr lang="en-US"/>
          </a:p>
        </c:txPr>
        <c:crossAx val="90412160"/>
        <c:crosses val="autoZero"/>
        <c:auto val="1"/>
        <c:lblAlgn val="ctr"/>
        <c:lblOffset val="100"/>
        <c:noMultiLvlLbl val="0"/>
      </c:catAx>
      <c:valAx>
        <c:axId val="90412160"/>
        <c:scaling>
          <c:orientation val="minMax"/>
        </c:scaling>
        <c:delete val="1"/>
        <c:axPos val="t"/>
        <c:numFmt formatCode="0%" sourceLinked="1"/>
        <c:majorTickMark val="out"/>
        <c:minorTickMark val="none"/>
        <c:tickLblPos val="none"/>
        <c:crossAx val="90324352"/>
        <c:crosses val="autoZero"/>
        <c:crossBetween val="between"/>
      </c:valAx>
    </c:plotArea>
    <c:plotVisOnly val="1"/>
    <c:dispBlanksAs val="gap"/>
    <c:showDLblsOverMax val="0"/>
  </c:chart>
  <c:spPr>
    <a:ln>
      <a:noFill/>
    </a:ln>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5A3165-F8C8-4DD8-AEB7-53962BF702F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818B00B4-8569-4CD6-A826-EF64B006787D}">
      <dgm:prSet phldrT="[Text]"/>
      <dgm:spPr>
        <a:solidFill>
          <a:schemeClr val="bg1"/>
        </a:solidFill>
        <a:ln>
          <a:solidFill>
            <a:schemeClr val="tx1"/>
          </a:solidFill>
        </a:ln>
      </dgm:spPr>
      <dgm:t>
        <a:bodyPr/>
        <a:lstStyle/>
        <a:p>
          <a:r>
            <a:rPr lang="en-US" b="1" dirty="0">
              <a:solidFill>
                <a:srgbClr val="002C5E"/>
              </a:solidFill>
            </a:rPr>
            <a:t>Springer</a:t>
          </a:r>
          <a:r>
            <a:rPr lang="en-US" b="1" dirty="0"/>
            <a:t> </a:t>
          </a:r>
          <a:r>
            <a:rPr lang="en-US" b="1" dirty="0">
              <a:solidFill>
                <a:srgbClr val="DB1C34"/>
              </a:solidFill>
            </a:rPr>
            <a:t>Nature</a:t>
          </a:r>
        </a:p>
      </dgm:t>
    </dgm:pt>
    <dgm:pt modelId="{B298CBDF-E4C9-439B-85E5-F98A76DE999A}" type="parTrans" cxnId="{CDC11193-44A0-47B5-A14E-9230AF9B3964}">
      <dgm:prSet/>
      <dgm:spPr/>
      <dgm:t>
        <a:bodyPr/>
        <a:lstStyle/>
        <a:p>
          <a:endParaRPr lang="en-US"/>
        </a:p>
      </dgm:t>
    </dgm:pt>
    <dgm:pt modelId="{916A38E4-8FDC-4604-8410-7D8BFA6EADE3}" type="sibTrans" cxnId="{CDC11193-44A0-47B5-A14E-9230AF9B3964}">
      <dgm:prSet/>
      <dgm:spPr/>
      <dgm:t>
        <a:bodyPr/>
        <a:lstStyle/>
        <a:p>
          <a:endParaRPr lang="en-US"/>
        </a:p>
      </dgm:t>
    </dgm:pt>
    <dgm:pt modelId="{9A782A27-45A2-41F2-AEB2-8822496E27B0}">
      <dgm:prSet phldrT="[Text]" custT="1"/>
      <dgm:spPr>
        <a:solidFill>
          <a:srgbClr val="FF0000"/>
        </a:solidFill>
      </dgm:spPr>
      <dgm:t>
        <a:bodyPr/>
        <a:lstStyle/>
        <a:p>
          <a:r>
            <a:rPr lang="en-US" sz="1200" dirty="0"/>
            <a:t>Articles</a:t>
          </a:r>
        </a:p>
      </dgm:t>
    </dgm:pt>
    <dgm:pt modelId="{5A701EE0-37E9-4773-9E84-F96EE2A4F531}" type="parTrans" cxnId="{54816E70-01C9-41FB-BFDA-2A9CDBE7032D}">
      <dgm:prSet/>
      <dgm:spPr/>
      <dgm:t>
        <a:bodyPr/>
        <a:lstStyle/>
        <a:p>
          <a:endParaRPr lang="en-US"/>
        </a:p>
      </dgm:t>
    </dgm:pt>
    <dgm:pt modelId="{B8F55957-5253-4143-B133-FFA75412C98A}" type="sibTrans" cxnId="{54816E70-01C9-41FB-BFDA-2A9CDBE7032D}">
      <dgm:prSet/>
      <dgm:spPr/>
      <dgm:t>
        <a:bodyPr/>
        <a:lstStyle/>
        <a:p>
          <a:endParaRPr lang="en-US"/>
        </a:p>
      </dgm:t>
    </dgm:pt>
    <dgm:pt modelId="{8FC50317-1A8D-4D72-A0E0-A142A31770A6}">
      <dgm:prSet phldrT="[Text]" custT="1"/>
      <dgm:spPr>
        <a:solidFill>
          <a:srgbClr val="FE8B18"/>
        </a:solidFill>
      </dgm:spPr>
      <dgm:t>
        <a:bodyPr/>
        <a:lstStyle/>
        <a:p>
          <a:r>
            <a:rPr lang="en-US" sz="1200" dirty="0">
              <a:solidFill>
                <a:schemeClr val="bg1"/>
              </a:solidFill>
            </a:rPr>
            <a:t>Reviews</a:t>
          </a:r>
        </a:p>
      </dgm:t>
    </dgm:pt>
    <dgm:pt modelId="{F7895021-6614-4C47-A9E8-9809FAB771FA}" type="parTrans" cxnId="{1CEAD924-E96F-4902-A85B-B9FB654F0923}">
      <dgm:prSet/>
      <dgm:spPr/>
      <dgm:t>
        <a:bodyPr/>
        <a:lstStyle/>
        <a:p>
          <a:endParaRPr lang="en-US"/>
        </a:p>
      </dgm:t>
    </dgm:pt>
    <dgm:pt modelId="{01B01078-761A-4B24-8ABD-C3CDBDE42AD7}" type="sibTrans" cxnId="{1CEAD924-E96F-4902-A85B-B9FB654F0923}">
      <dgm:prSet/>
      <dgm:spPr/>
      <dgm:t>
        <a:bodyPr/>
        <a:lstStyle/>
        <a:p>
          <a:endParaRPr lang="en-US"/>
        </a:p>
      </dgm:t>
    </dgm:pt>
    <dgm:pt modelId="{298586B6-653A-497C-9C7B-E992BC05F196}">
      <dgm:prSet phldrT="[Text]" custT="1"/>
      <dgm:spPr>
        <a:solidFill>
          <a:srgbClr val="FFFF00"/>
        </a:solidFill>
      </dgm:spPr>
      <dgm:t>
        <a:bodyPr/>
        <a:lstStyle/>
        <a:p>
          <a:r>
            <a:rPr lang="en-US" sz="1200" dirty="0">
              <a:solidFill>
                <a:schemeClr val="tx1">
                  <a:lumMod val="75000"/>
                </a:schemeClr>
              </a:solidFill>
            </a:rPr>
            <a:t>Briefs &amp; Pivots</a:t>
          </a:r>
        </a:p>
      </dgm:t>
    </dgm:pt>
    <dgm:pt modelId="{6F6EBE22-CAC4-49F0-B019-84145519756A}" type="parTrans" cxnId="{7C76DE7C-004B-4485-83CC-178844BFAB95}">
      <dgm:prSet/>
      <dgm:spPr/>
      <dgm:t>
        <a:bodyPr/>
        <a:lstStyle/>
        <a:p>
          <a:endParaRPr lang="en-US"/>
        </a:p>
      </dgm:t>
    </dgm:pt>
    <dgm:pt modelId="{4517CDD9-10C2-4AF2-B019-860D0E131CAA}" type="sibTrans" cxnId="{7C76DE7C-004B-4485-83CC-178844BFAB95}">
      <dgm:prSet/>
      <dgm:spPr/>
      <dgm:t>
        <a:bodyPr/>
        <a:lstStyle/>
        <a:p>
          <a:endParaRPr lang="en-US"/>
        </a:p>
      </dgm:t>
    </dgm:pt>
    <dgm:pt modelId="{CD945EC6-44CF-43E2-BFC8-1C9F06DCDB5B}">
      <dgm:prSet phldrT="[Text]" custT="1"/>
      <dgm:spPr>
        <a:solidFill>
          <a:srgbClr val="FC0ADF"/>
        </a:solidFill>
      </dgm:spPr>
      <dgm:t>
        <a:bodyPr/>
        <a:lstStyle/>
        <a:p>
          <a:r>
            <a:rPr lang="en-US" sz="1200" dirty="0"/>
            <a:t>Databases</a:t>
          </a:r>
        </a:p>
      </dgm:t>
    </dgm:pt>
    <dgm:pt modelId="{4665E759-161E-4D55-B254-02B365E30704}" type="parTrans" cxnId="{775032EC-E56B-4FB6-AA61-83A6FFCA364F}">
      <dgm:prSet/>
      <dgm:spPr/>
      <dgm:t>
        <a:bodyPr/>
        <a:lstStyle/>
        <a:p>
          <a:endParaRPr lang="en-US"/>
        </a:p>
      </dgm:t>
    </dgm:pt>
    <dgm:pt modelId="{970C9EA6-BFBA-4560-B314-D516A72109C5}" type="sibTrans" cxnId="{775032EC-E56B-4FB6-AA61-83A6FFCA364F}">
      <dgm:prSet/>
      <dgm:spPr/>
      <dgm:t>
        <a:bodyPr/>
        <a:lstStyle/>
        <a:p>
          <a:endParaRPr lang="en-US"/>
        </a:p>
      </dgm:t>
    </dgm:pt>
    <dgm:pt modelId="{5115E704-C391-465D-9F6F-865CDD506295}">
      <dgm:prSet phldrT="[Text]" custT="1"/>
      <dgm:spPr>
        <a:solidFill>
          <a:srgbClr val="4AFB03"/>
        </a:solidFill>
      </dgm:spPr>
      <dgm:t>
        <a:bodyPr/>
        <a:lstStyle/>
        <a:p>
          <a:r>
            <a:rPr lang="en-US" sz="1200" dirty="0">
              <a:solidFill>
                <a:schemeClr val="tx1">
                  <a:lumMod val="75000"/>
                </a:schemeClr>
              </a:solidFill>
            </a:rPr>
            <a:t>Theses</a:t>
          </a:r>
        </a:p>
      </dgm:t>
    </dgm:pt>
    <dgm:pt modelId="{9622123A-4350-4C6A-B788-494DF62885F9}" type="parTrans" cxnId="{D103084A-070E-4782-B32A-4A97C36712DB}">
      <dgm:prSet/>
      <dgm:spPr/>
      <dgm:t>
        <a:bodyPr/>
        <a:lstStyle/>
        <a:p>
          <a:endParaRPr lang="en-US"/>
        </a:p>
      </dgm:t>
    </dgm:pt>
    <dgm:pt modelId="{9E696506-9B3C-4D34-9883-4413C7053324}" type="sibTrans" cxnId="{D103084A-070E-4782-B32A-4A97C36712DB}">
      <dgm:prSet/>
      <dgm:spPr/>
      <dgm:t>
        <a:bodyPr/>
        <a:lstStyle/>
        <a:p>
          <a:endParaRPr lang="en-US"/>
        </a:p>
      </dgm:t>
    </dgm:pt>
    <dgm:pt modelId="{1C79E660-F146-4C56-91E4-B2DE3A1F1171}">
      <dgm:prSet phldrT="[Text]" custT="1"/>
      <dgm:spPr>
        <a:solidFill>
          <a:srgbClr val="00B050"/>
        </a:solidFill>
      </dgm:spPr>
      <dgm:t>
        <a:bodyPr/>
        <a:lstStyle/>
        <a:p>
          <a:r>
            <a:rPr lang="en-US" sz="800" dirty="0">
              <a:solidFill>
                <a:schemeClr val="bg1"/>
              </a:solidFill>
            </a:rPr>
            <a:t>Proceedings &amp; Lecture Notes</a:t>
          </a:r>
        </a:p>
      </dgm:t>
    </dgm:pt>
    <dgm:pt modelId="{0C32389F-FD64-474C-A367-6A3878C172CB}" type="parTrans" cxnId="{5E945A2E-D2F5-4C89-B697-D63BED47C94A}">
      <dgm:prSet/>
      <dgm:spPr/>
      <dgm:t>
        <a:bodyPr/>
        <a:lstStyle/>
        <a:p>
          <a:endParaRPr lang="en-US"/>
        </a:p>
      </dgm:t>
    </dgm:pt>
    <dgm:pt modelId="{EDA5DAB2-DE3E-467D-B068-FED5A6BFFEEA}" type="sibTrans" cxnId="{5E945A2E-D2F5-4C89-B697-D63BED47C94A}">
      <dgm:prSet/>
      <dgm:spPr/>
      <dgm:t>
        <a:bodyPr/>
        <a:lstStyle/>
        <a:p>
          <a:endParaRPr lang="en-US"/>
        </a:p>
      </dgm:t>
    </dgm:pt>
    <dgm:pt modelId="{DF79F8BD-B4FF-44D0-BA9B-12A310E3E3EA}">
      <dgm:prSet phldrT="[Text]" custT="1"/>
      <dgm:spPr>
        <a:solidFill>
          <a:srgbClr val="09D4FD"/>
        </a:solidFill>
      </dgm:spPr>
      <dgm:t>
        <a:bodyPr/>
        <a:lstStyle/>
        <a:p>
          <a:r>
            <a:rPr lang="en-US" sz="1200" dirty="0">
              <a:solidFill>
                <a:schemeClr val="tx1">
                  <a:lumMod val="75000"/>
                </a:schemeClr>
              </a:solidFill>
            </a:rPr>
            <a:t>Books</a:t>
          </a:r>
        </a:p>
      </dgm:t>
    </dgm:pt>
    <dgm:pt modelId="{F334EB31-DFE8-41DD-AE7F-AE9BBBC5B79C}" type="parTrans" cxnId="{2E7B68A1-AA23-4C95-917C-0026124861D3}">
      <dgm:prSet/>
      <dgm:spPr/>
      <dgm:t>
        <a:bodyPr/>
        <a:lstStyle/>
        <a:p>
          <a:endParaRPr lang="en-US"/>
        </a:p>
      </dgm:t>
    </dgm:pt>
    <dgm:pt modelId="{39C8B6B7-1B9E-4613-BBD2-923CF2075DB4}" type="sibTrans" cxnId="{2E7B68A1-AA23-4C95-917C-0026124861D3}">
      <dgm:prSet/>
      <dgm:spPr/>
      <dgm:t>
        <a:bodyPr/>
        <a:lstStyle/>
        <a:p>
          <a:endParaRPr lang="en-US"/>
        </a:p>
      </dgm:t>
    </dgm:pt>
    <dgm:pt modelId="{FDDB76DA-6AC7-4D5E-B675-C0BE0F7DE287}">
      <dgm:prSet phldrT="[Text]" custT="1"/>
      <dgm:spPr>
        <a:solidFill>
          <a:srgbClr val="0070C0"/>
        </a:solidFill>
      </dgm:spPr>
      <dgm:t>
        <a:bodyPr/>
        <a:lstStyle/>
        <a:p>
          <a:r>
            <a:rPr lang="en-US" sz="1100" dirty="0"/>
            <a:t>Handbooks</a:t>
          </a:r>
        </a:p>
      </dgm:t>
    </dgm:pt>
    <dgm:pt modelId="{151C2341-3D0F-440D-9EA2-01705ACA8D27}" type="parTrans" cxnId="{30C528BC-93A7-4673-B8A7-8DCFB0C44BA4}">
      <dgm:prSet/>
      <dgm:spPr/>
      <dgm:t>
        <a:bodyPr/>
        <a:lstStyle/>
        <a:p>
          <a:endParaRPr lang="en-US"/>
        </a:p>
      </dgm:t>
    </dgm:pt>
    <dgm:pt modelId="{F4A9F6F7-02B7-454E-9D5C-7F25E7E6C9A4}" type="sibTrans" cxnId="{30C528BC-93A7-4673-B8A7-8DCFB0C44BA4}">
      <dgm:prSet/>
      <dgm:spPr/>
      <dgm:t>
        <a:bodyPr/>
        <a:lstStyle/>
        <a:p>
          <a:endParaRPr lang="en-US"/>
        </a:p>
      </dgm:t>
    </dgm:pt>
    <dgm:pt modelId="{A36E4564-3137-4E5D-B8DE-C06218079C1C}">
      <dgm:prSet phldrT="[Text]" custT="1"/>
      <dgm:spPr>
        <a:solidFill>
          <a:srgbClr val="720AFC"/>
        </a:solidFill>
      </dgm:spPr>
      <dgm:t>
        <a:bodyPr/>
        <a:lstStyle/>
        <a:p>
          <a:r>
            <a:rPr lang="en-US" sz="1200" dirty="0"/>
            <a:t>Major Reference Works</a:t>
          </a:r>
        </a:p>
      </dgm:t>
    </dgm:pt>
    <dgm:pt modelId="{6BB854B9-8DC8-43A3-BFBC-D698B52BF752}" type="parTrans" cxnId="{9AE01583-9257-461C-A469-CECBA853A6FD}">
      <dgm:prSet/>
      <dgm:spPr/>
      <dgm:t>
        <a:bodyPr/>
        <a:lstStyle/>
        <a:p>
          <a:endParaRPr lang="en-US"/>
        </a:p>
      </dgm:t>
    </dgm:pt>
    <dgm:pt modelId="{5350FD8C-4D86-4BCA-BC45-BE61952AEDFE}" type="sibTrans" cxnId="{9AE01583-9257-461C-A469-CECBA853A6FD}">
      <dgm:prSet/>
      <dgm:spPr/>
      <dgm:t>
        <a:bodyPr/>
        <a:lstStyle/>
        <a:p>
          <a:endParaRPr lang="en-US"/>
        </a:p>
      </dgm:t>
    </dgm:pt>
    <dgm:pt modelId="{756671D8-D172-4F2E-92E4-0CE3277B6FBC}" type="pres">
      <dgm:prSet presAssocID="{685A3165-F8C8-4DD8-AEB7-53962BF702FF}" presName="Name0" presStyleCnt="0">
        <dgm:presLayoutVars>
          <dgm:chMax val="1"/>
          <dgm:dir/>
          <dgm:animLvl val="ctr"/>
          <dgm:resizeHandles val="exact"/>
        </dgm:presLayoutVars>
      </dgm:prSet>
      <dgm:spPr/>
      <dgm:t>
        <a:bodyPr/>
        <a:lstStyle/>
        <a:p>
          <a:endParaRPr lang="en-US"/>
        </a:p>
      </dgm:t>
    </dgm:pt>
    <dgm:pt modelId="{27E97D51-D304-403A-8CFC-EB85286DCDA0}" type="pres">
      <dgm:prSet presAssocID="{818B00B4-8569-4CD6-A826-EF64B006787D}" presName="centerShape" presStyleLbl="node0" presStyleIdx="0" presStyleCnt="1" custScaleX="148257" custScaleY="148257"/>
      <dgm:spPr/>
      <dgm:t>
        <a:bodyPr/>
        <a:lstStyle/>
        <a:p>
          <a:endParaRPr lang="en-US"/>
        </a:p>
      </dgm:t>
    </dgm:pt>
    <dgm:pt modelId="{3B55CD1F-C4F7-48C2-A6B9-56B1EBA7772B}" type="pres">
      <dgm:prSet presAssocID="{9A782A27-45A2-41F2-AEB2-8822496E27B0}" presName="node" presStyleLbl="node1" presStyleIdx="0" presStyleCnt="9" custScaleX="138424" custScaleY="101938">
        <dgm:presLayoutVars>
          <dgm:bulletEnabled val="1"/>
        </dgm:presLayoutVars>
      </dgm:prSet>
      <dgm:spPr/>
      <dgm:t>
        <a:bodyPr/>
        <a:lstStyle/>
        <a:p>
          <a:endParaRPr lang="en-US"/>
        </a:p>
      </dgm:t>
    </dgm:pt>
    <dgm:pt modelId="{425F220D-97A5-422D-9FE7-0F2AD2C212C8}" type="pres">
      <dgm:prSet presAssocID="{9A782A27-45A2-41F2-AEB2-8822496E27B0}" presName="dummy" presStyleCnt="0"/>
      <dgm:spPr/>
    </dgm:pt>
    <dgm:pt modelId="{16840D95-D95F-48B2-91DB-5276F3C6E70D}" type="pres">
      <dgm:prSet presAssocID="{B8F55957-5253-4143-B133-FFA75412C98A}" presName="sibTrans" presStyleLbl="sibTrans2D1" presStyleIdx="0" presStyleCnt="9" custScaleX="89001" custScaleY="89001"/>
      <dgm:spPr/>
      <dgm:t>
        <a:bodyPr/>
        <a:lstStyle/>
        <a:p>
          <a:endParaRPr lang="en-US"/>
        </a:p>
      </dgm:t>
    </dgm:pt>
    <dgm:pt modelId="{CF1993DC-F95E-4F7D-8364-8962B283CF2F}" type="pres">
      <dgm:prSet presAssocID="{8FC50317-1A8D-4D72-A0E0-A142A31770A6}" presName="node" presStyleLbl="node1" presStyleIdx="1" presStyleCnt="9" custScaleX="138424" custScaleY="101938">
        <dgm:presLayoutVars>
          <dgm:bulletEnabled val="1"/>
        </dgm:presLayoutVars>
      </dgm:prSet>
      <dgm:spPr/>
      <dgm:t>
        <a:bodyPr/>
        <a:lstStyle/>
        <a:p>
          <a:endParaRPr lang="en-US"/>
        </a:p>
      </dgm:t>
    </dgm:pt>
    <dgm:pt modelId="{26311CB3-2D05-41D7-B008-3FECE5EB7196}" type="pres">
      <dgm:prSet presAssocID="{8FC50317-1A8D-4D72-A0E0-A142A31770A6}" presName="dummy" presStyleCnt="0"/>
      <dgm:spPr/>
    </dgm:pt>
    <dgm:pt modelId="{F40BE2F5-6EF2-4A42-8023-A2ADDB3D280E}" type="pres">
      <dgm:prSet presAssocID="{01B01078-761A-4B24-8ABD-C3CDBDE42AD7}" presName="sibTrans" presStyleLbl="sibTrans2D1" presStyleIdx="1" presStyleCnt="9" custScaleX="89001" custScaleY="89001"/>
      <dgm:spPr/>
      <dgm:t>
        <a:bodyPr/>
        <a:lstStyle/>
        <a:p>
          <a:endParaRPr lang="en-US"/>
        </a:p>
      </dgm:t>
    </dgm:pt>
    <dgm:pt modelId="{4AE1FED2-6DF0-4BBF-AF4F-75BC20B22E97}" type="pres">
      <dgm:prSet presAssocID="{298586B6-653A-497C-9C7B-E992BC05F196}" presName="node" presStyleLbl="node1" presStyleIdx="2" presStyleCnt="9" custScaleX="138424" custScaleY="101938">
        <dgm:presLayoutVars>
          <dgm:bulletEnabled val="1"/>
        </dgm:presLayoutVars>
      </dgm:prSet>
      <dgm:spPr/>
      <dgm:t>
        <a:bodyPr/>
        <a:lstStyle/>
        <a:p>
          <a:endParaRPr lang="en-US"/>
        </a:p>
      </dgm:t>
    </dgm:pt>
    <dgm:pt modelId="{FCA444FC-FDCF-42B7-8D32-D8C434429E75}" type="pres">
      <dgm:prSet presAssocID="{298586B6-653A-497C-9C7B-E992BC05F196}" presName="dummy" presStyleCnt="0"/>
      <dgm:spPr/>
    </dgm:pt>
    <dgm:pt modelId="{9EF65251-AA34-4F52-91CD-7619FA0EEC48}" type="pres">
      <dgm:prSet presAssocID="{4517CDD9-10C2-4AF2-B019-860D0E131CAA}" presName="sibTrans" presStyleLbl="sibTrans2D1" presStyleIdx="2" presStyleCnt="9" custScaleX="87846" custScaleY="87846"/>
      <dgm:spPr/>
      <dgm:t>
        <a:bodyPr/>
        <a:lstStyle/>
        <a:p>
          <a:endParaRPr lang="en-US"/>
        </a:p>
      </dgm:t>
    </dgm:pt>
    <dgm:pt modelId="{DC675DB5-8DB5-432A-ADDA-5EB40F483AB4}" type="pres">
      <dgm:prSet presAssocID="{5115E704-C391-465D-9F6F-865CDD506295}" presName="node" presStyleLbl="node1" presStyleIdx="3" presStyleCnt="9" custScaleX="138424" custScaleY="101938">
        <dgm:presLayoutVars>
          <dgm:bulletEnabled val="1"/>
        </dgm:presLayoutVars>
      </dgm:prSet>
      <dgm:spPr/>
      <dgm:t>
        <a:bodyPr/>
        <a:lstStyle/>
        <a:p>
          <a:endParaRPr lang="en-US"/>
        </a:p>
      </dgm:t>
    </dgm:pt>
    <dgm:pt modelId="{1CAF3840-30CC-44D8-9287-863AE6948BAA}" type="pres">
      <dgm:prSet presAssocID="{5115E704-C391-465D-9F6F-865CDD506295}" presName="dummy" presStyleCnt="0"/>
      <dgm:spPr/>
    </dgm:pt>
    <dgm:pt modelId="{AC7DBC61-C526-4875-A625-539C90224B96}" type="pres">
      <dgm:prSet presAssocID="{9E696506-9B3C-4D34-9883-4413C7053324}" presName="sibTrans" presStyleLbl="sibTrans2D1" presStyleIdx="3" presStyleCnt="9" custScaleX="87846" custScaleY="87846"/>
      <dgm:spPr/>
      <dgm:t>
        <a:bodyPr/>
        <a:lstStyle/>
        <a:p>
          <a:endParaRPr lang="en-US"/>
        </a:p>
      </dgm:t>
    </dgm:pt>
    <dgm:pt modelId="{1704CF44-C93D-4595-A039-32C43FD443F2}" type="pres">
      <dgm:prSet presAssocID="{1C79E660-F146-4C56-91E4-B2DE3A1F1171}" presName="node" presStyleLbl="node1" presStyleIdx="4" presStyleCnt="9" custScaleX="138424" custScaleY="101938">
        <dgm:presLayoutVars>
          <dgm:bulletEnabled val="1"/>
        </dgm:presLayoutVars>
      </dgm:prSet>
      <dgm:spPr/>
      <dgm:t>
        <a:bodyPr/>
        <a:lstStyle/>
        <a:p>
          <a:endParaRPr lang="en-US"/>
        </a:p>
      </dgm:t>
    </dgm:pt>
    <dgm:pt modelId="{9FF052C0-B43C-4FB8-A327-F943F61D8BFB}" type="pres">
      <dgm:prSet presAssocID="{1C79E660-F146-4C56-91E4-B2DE3A1F1171}" presName="dummy" presStyleCnt="0"/>
      <dgm:spPr/>
    </dgm:pt>
    <dgm:pt modelId="{DECA8E13-57DF-45FE-A9A5-704A2CBECD62}" type="pres">
      <dgm:prSet presAssocID="{EDA5DAB2-DE3E-467D-B068-FED5A6BFFEEA}" presName="sibTrans" presStyleLbl="sibTrans2D1" presStyleIdx="4" presStyleCnt="9" custScaleX="87407" custScaleY="87407"/>
      <dgm:spPr/>
      <dgm:t>
        <a:bodyPr/>
        <a:lstStyle/>
        <a:p>
          <a:endParaRPr lang="en-US"/>
        </a:p>
      </dgm:t>
    </dgm:pt>
    <dgm:pt modelId="{D9845E69-D602-4FBE-97F4-97599DB2C770}" type="pres">
      <dgm:prSet presAssocID="{DF79F8BD-B4FF-44D0-BA9B-12A310E3E3EA}" presName="node" presStyleLbl="node1" presStyleIdx="5" presStyleCnt="9" custScaleX="138424" custScaleY="101938">
        <dgm:presLayoutVars>
          <dgm:bulletEnabled val="1"/>
        </dgm:presLayoutVars>
      </dgm:prSet>
      <dgm:spPr/>
      <dgm:t>
        <a:bodyPr/>
        <a:lstStyle/>
        <a:p>
          <a:endParaRPr lang="en-US"/>
        </a:p>
      </dgm:t>
    </dgm:pt>
    <dgm:pt modelId="{50F8FB5E-EFD4-491F-96E9-D16971E1AB4A}" type="pres">
      <dgm:prSet presAssocID="{DF79F8BD-B4FF-44D0-BA9B-12A310E3E3EA}" presName="dummy" presStyleCnt="0"/>
      <dgm:spPr/>
    </dgm:pt>
    <dgm:pt modelId="{277B5CC8-F3BF-422E-B725-ABC796B06F49}" type="pres">
      <dgm:prSet presAssocID="{39C8B6B7-1B9E-4613-BBD2-923CF2075DB4}" presName="sibTrans" presStyleLbl="sibTrans2D1" presStyleIdx="5" presStyleCnt="9" custScaleX="87407" custScaleY="87407"/>
      <dgm:spPr/>
      <dgm:t>
        <a:bodyPr/>
        <a:lstStyle/>
        <a:p>
          <a:endParaRPr lang="en-US"/>
        </a:p>
      </dgm:t>
    </dgm:pt>
    <dgm:pt modelId="{C42A833D-B90C-44BD-91A2-5738C9E6FF6E}" type="pres">
      <dgm:prSet presAssocID="{FDDB76DA-6AC7-4D5E-B675-C0BE0F7DE287}" presName="node" presStyleLbl="node1" presStyleIdx="6" presStyleCnt="9" custScaleX="138424" custScaleY="101938">
        <dgm:presLayoutVars>
          <dgm:bulletEnabled val="1"/>
        </dgm:presLayoutVars>
      </dgm:prSet>
      <dgm:spPr/>
      <dgm:t>
        <a:bodyPr/>
        <a:lstStyle/>
        <a:p>
          <a:endParaRPr lang="en-US"/>
        </a:p>
      </dgm:t>
    </dgm:pt>
    <dgm:pt modelId="{96510B0B-E2E8-4FCA-AFC5-B8EECF26F97C}" type="pres">
      <dgm:prSet presAssocID="{FDDB76DA-6AC7-4D5E-B675-C0BE0F7DE287}" presName="dummy" presStyleCnt="0"/>
      <dgm:spPr/>
    </dgm:pt>
    <dgm:pt modelId="{E1740614-423B-4572-A48B-517AF520B081}" type="pres">
      <dgm:prSet presAssocID="{F4A9F6F7-02B7-454E-9D5C-7F25E7E6C9A4}" presName="sibTrans" presStyleLbl="sibTrans2D1" presStyleIdx="6" presStyleCnt="9" custScaleX="87407" custScaleY="87407"/>
      <dgm:spPr/>
      <dgm:t>
        <a:bodyPr/>
        <a:lstStyle/>
        <a:p>
          <a:endParaRPr lang="en-US"/>
        </a:p>
      </dgm:t>
    </dgm:pt>
    <dgm:pt modelId="{0736FA12-50EB-4FD9-9BFD-4C0D985FA73D}" type="pres">
      <dgm:prSet presAssocID="{A36E4564-3137-4E5D-B8DE-C06218079C1C}" presName="node" presStyleLbl="node1" presStyleIdx="7" presStyleCnt="9" custScaleX="138424" custScaleY="101938">
        <dgm:presLayoutVars>
          <dgm:bulletEnabled val="1"/>
        </dgm:presLayoutVars>
      </dgm:prSet>
      <dgm:spPr/>
      <dgm:t>
        <a:bodyPr/>
        <a:lstStyle/>
        <a:p>
          <a:endParaRPr lang="en-US"/>
        </a:p>
      </dgm:t>
    </dgm:pt>
    <dgm:pt modelId="{3EFE5BB0-32A0-4258-8070-393F432097CB}" type="pres">
      <dgm:prSet presAssocID="{A36E4564-3137-4E5D-B8DE-C06218079C1C}" presName="dummy" presStyleCnt="0"/>
      <dgm:spPr/>
    </dgm:pt>
    <dgm:pt modelId="{8570B223-9C5C-465A-A4DD-BBCF00D3ABCC}" type="pres">
      <dgm:prSet presAssocID="{5350FD8C-4D86-4BCA-BC45-BE61952AEDFE}" presName="sibTrans" presStyleLbl="sibTrans2D1" presStyleIdx="7" presStyleCnt="9" custScaleX="87407" custScaleY="87407"/>
      <dgm:spPr/>
      <dgm:t>
        <a:bodyPr/>
        <a:lstStyle/>
        <a:p>
          <a:endParaRPr lang="en-US"/>
        </a:p>
      </dgm:t>
    </dgm:pt>
    <dgm:pt modelId="{48CE1D7E-77E9-42D6-8725-85CD2DDEBCA9}" type="pres">
      <dgm:prSet presAssocID="{CD945EC6-44CF-43E2-BFC8-1C9F06DCDB5B}" presName="node" presStyleLbl="node1" presStyleIdx="8" presStyleCnt="9" custScaleX="138424" custScaleY="101938">
        <dgm:presLayoutVars>
          <dgm:bulletEnabled val="1"/>
        </dgm:presLayoutVars>
      </dgm:prSet>
      <dgm:spPr/>
      <dgm:t>
        <a:bodyPr/>
        <a:lstStyle/>
        <a:p>
          <a:endParaRPr lang="en-US"/>
        </a:p>
      </dgm:t>
    </dgm:pt>
    <dgm:pt modelId="{4BF8D6F3-2A3C-4DC3-963A-1798144B29AE}" type="pres">
      <dgm:prSet presAssocID="{CD945EC6-44CF-43E2-BFC8-1C9F06DCDB5B}" presName="dummy" presStyleCnt="0"/>
      <dgm:spPr/>
    </dgm:pt>
    <dgm:pt modelId="{6B212F09-A81D-4ADE-816E-857FE94F9487}" type="pres">
      <dgm:prSet presAssocID="{970C9EA6-BFBA-4560-B314-D516A72109C5}" presName="sibTrans" presStyleLbl="sibTrans2D1" presStyleIdx="8" presStyleCnt="9" custScaleX="87407" custScaleY="87407"/>
      <dgm:spPr/>
      <dgm:t>
        <a:bodyPr/>
        <a:lstStyle/>
        <a:p>
          <a:endParaRPr lang="en-US"/>
        </a:p>
      </dgm:t>
    </dgm:pt>
  </dgm:ptLst>
  <dgm:cxnLst>
    <dgm:cxn modelId="{DA4427AE-6941-41C4-A450-1B9EAF7337DE}" type="presOf" srcId="{5350FD8C-4D86-4BCA-BC45-BE61952AEDFE}" destId="{8570B223-9C5C-465A-A4DD-BBCF00D3ABCC}" srcOrd="0" destOrd="0" presId="urn:microsoft.com/office/officeart/2005/8/layout/radial6"/>
    <dgm:cxn modelId="{2E7B68A1-AA23-4C95-917C-0026124861D3}" srcId="{818B00B4-8569-4CD6-A826-EF64B006787D}" destId="{DF79F8BD-B4FF-44D0-BA9B-12A310E3E3EA}" srcOrd="5" destOrd="0" parTransId="{F334EB31-DFE8-41DD-AE7F-AE9BBBC5B79C}" sibTransId="{39C8B6B7-1B9E-4613-BBD2-923CF2075DB4}"/>
    <dgm:cxn modelId="{968E0F67-DCD6-4CAC-88C7-24F66CF5EC09}" type="presOf" srcId="{39C8B6B7-1B9E-4613-BBD2-923CF2075DB4}" destId="{277B5CC8-F3BF-422E-B725-ABC796B06F49}" srcOrd="0" destOrd="0" presId="urn:microsoft.com/office/officeart/2005/8/layout/radial6"/>
    <dgm:cxn modelId="{825692CB-7903-4D4C-A736-C869930FAC67}" type="presOf" srcId="{5115E704-C391-465D-9F6F-865CDD506295}" destId="{DC675DB5-8DB5-432A-ADDA-5EB40F483AB4}" srcOrd="0" destOrd="0" presId="urn:microsoft.com/office/officeart/2005/8/layout/radial6"/>
    <dgm:cxn modelId="{5E945A2E-D2F5-4C89-B697-D63BED47C94A}" srcId="{818B00B4-8569-4CD6-A826-EF64B006787D}" destId="{1C79E660-F146-4C56-91E4-B2DE3A1F1171}" srcOrd="4" destOrd="0" parTransId="{0C32389F-FD64-474C-A367-6A3878C172CB}" sibTransId="{EDA5DAB2-DE3E-467D-B068-FED5A6BFFEEA}"/>
    <dgm:cxn modelId="{775032EC-E56B-4FB6-AA61-83A6FFCA364F}" srcId="{818B00B4-8569-4CD6-A826-EF64B006787D}" destId="{CD945EC6-44CF-43E2-BFC8-1C9F06DCDB5B}" srcOrd="8" destOrd="0" parTransId="{4665E759-161E-4D55-B254-02B365E30704}" sibTransId="{970C9EA6-BFBA-4560-B314-D516A72109C5}"/>
    <dgm:cxn modelId="{54816E70-01C9-41FB-BFDA-2A9CDBE7032D}" srcId="{818B00B4-8569-4CD6-A826-EF64B006787D}" destId="{9A782A27-45A2-41F2-AEB2-8822496E27B0}" srcOrd="0" destOrd="0" parTransId="{5A701EE0-37E9-4773-9E84-F96EE2A4F531}" sibTransId="{B8F55957-5253-4143-B133-FFA75412C98A}"/>
    <dgm:cxn modelId="{0DCF6080-C930-478A-85EF-0028D84851EB}" type="presOf" srcId="{9E696506-9B3C-4D34-9883-4413C7053324}" destId="{AC7DBC61-C526-4875-A625-539C90224B96}" srcOrd="0" destOrd="0" presId="urn:microsoft.com/office/officeart/2005/8/layout/radial6"/>
    <dgm:cxn modelId="{30C528BC-93A7-4673-B8A7-8DCFB0C44BA4}" srcId="{818B00B4-8569-4CD6-A826-EF64B006787D}" destId="{FDDB76DA-6AC7-4D5E-B675-C0BE0F7DE287}" srcOrd="6" destOrd="0" parTransId="{151C2341-3D0F-440D-9EA2-01705ACA8D27}" sibTransId="{F4A9F6F7-02B7-454E-9D5C-7F25E7E6C9A4}"/>
    <dgm:cxn modelId="{C6329E86-00F3-48DC-ADC2-85EB287B5C32}" type="presOf" srcId="{F4A9F6F7-02B7-454E-9D5C-7F25E7E6C9A4}" destId="{E1740614-423B-4572-A48B-517AF520B081}" srcOrd="0" destOrd="0" presId="urn:microsoft.com/office/officeart/2005/8/layout/radial6"/>
    <dgm:cxn modelId="{7C76DE7C-004B-4485-83CC-178844BFAB95}" srcId="{818B00B4-8569-4CD6-A826-EF64B006787D}" destId="{298586B6-653A-497C-9C7B-E992BC05F196}" srcOrd="2" destOrd="0" parTransId="{6F6EBE22-CAC4-49F0-B019-84145519756A}" sibTransId="{4517CDD9-10C2-4AF2-B019-860D0E131CAA}"/>
    <dgm:cxn modelId="{2EE4A0A9-36B9-4266-B471-2828486E304B}" type="presOf" srcId="{4517CDD9-10C2-4AF2-B019-860D0E131CAA}" destId="{9EF65251-AA34-4F52-91CD-7619FA0EEC48}" srcOrd="0" destOrd="0" presId="urn:microsoft.com/office/officeart/2005/8/layout/radial6"/>
    <dgm:cxn modelId="{9DB54583-F524-4495-9F75-470A9A210E0B}" type="presOf" srcId="{298586B6-653A-497C-9C7B-E992BC05F196}" destId="{4AE1FED2-6DF0-4BBF-AF4F-75BC20B22E97}" srcOrd="0" destOrd="0" presId="urn:microsoft.com/office/officeart/2005/8/layout/radial6"/>
    <dgm:cxn modelId="{1CEAD924-E96F-4902-A85B-B9FB654F0923}" srcId="{818B00B4-8569-4CD6-A826-EF64B006787D}" destId="{8FC50317-1A8D-4D72-A0E0-A142A31770A6}" srcOrd="1" destOrd="0" parTransId="{F7895021-6614-4C47-A9E8-9809FAB771FA}" sibTransId="{01B01078-761A-4B24-8ABD-C3CDBDE42AD7}"/>
    <dgm:cxn modelId="{8F043458-6E21-4516-B7CC-1D26F87B07E9}" type="presOf" srcId="{B8F55957-5253-4143-B133-FFA75412C98A}" destId="{16840D95-D95F-48B2-91DB-5276F3C6E70D}" srcOrd="0" destOrd="0" presId="urn:microsoft.com/office/officeart/2005/8/layout/radial6"/>
    <dgm:cxn modelId="{05754A3E-EE67-4ADE-9D39-9C09C66127E1}" type="presOf" srcId="{A36E4564-3137-4E5D-B8DE-C06218079C1C}" destId="{0736FA12-50EB-4FD9-9BFD-4C0D985FA73D}" srcOrd="0" destOrd="0" presId="urn:microsoft.com/office/officeart/2005/8/layout/radial6"/>
    <dgm:cxn modelId="{0BF5CDE7-CD94-40B3-84C4-0C706397D3BD}" type="presOf" srcId="{FDDB76DA-6AC7-4D5E-B675-C0BE0F7DE287}" destId="{C42A833D-B90C-44BD-91A2-5738C9E6FF6E}" srcOrd="0" destOrd="0" presId="urn:microsoft.com/office/officeart/2005/8/layout/radial6"/>
    <dgm:cxn modelId="{D103084A-070E-4782-B32A-4A97C36712DB}" srcId="{818B00B4-8569-4CD6-A826-EF64B006787D}" destId="{5115E704-C391-465D-9F6F-865CDD506295}" srcOrd="3" destOrd="0" parTransId="{9622123A-4350-4C6A-B788-494DF62885F9}" sibTransId="{9E696506-9B3C-4D34-9883-4413C7053324}"/>
    <dgm:cxn modelId="{67429CA8-FD1E-4C69-A910-BA3B19AC24B4}" type="presOf" srcId="{EDA5DAB2-DE3E-467D-B068-FED5A6BFFEEA}" destId="{DECA8E13-57DF-45FE-A9A5-704A2CBECD62}" srcOrd="0" destOrd="0" presId="urn:microsoft.com/office/officeart/2005/8/layout/radial6"/>
    <dgm:cxn modelId="{4D3A2DE2-9EDE-444D-9554-1712779FC38F}" type="presOf" srcId="{CD945EC6-44CF-43E2-BFC8-1C9F06DCDB5B}" destId="{48CE1D7E-77E9-42D6-8725-85CD2DDEBCA9}" srcOrd="0" destOrd="0" presId="urn:microsoft.com/office/officeart/2005/8/layout/radial6"/>
    <dgm:cxn modelId="{04C89E62-89BE-44D3-84A8-21E4ACD8E7DB}" type="presOf" srcId="{685A3165-F8C8-4DD8-AEB7-53962BF702FF}" destId="{756671D8-D172-4F2E-92E4-0CE3277B6FBC}" srcOrd="0" destOrd="0" presId="urn:microsoft.com/office/officeart/2005/8/layout/radial6"/>
    <dgm:cxn modelId="{6DF86C85-A796-4813-9BEA-456E66A5D6AB}" type="presOf" srcId="{DF79F8BD-B4FF-44D0-BA9B-12A310E3E3EA}" destId="{D9845E69-D602-4FBE-97F4-97599DB2C770}" srcOrd="0" destOrd="0" presId="urn:microsoft.com/office/officeart/2005/8/layout/radial6"/>
    <dgm:cxn modelId="{9AE01583-9257-461C-A469-CECBA853A6FD}" srcId="{818B00B4-8569-4CD6-A826-EF64B006787D}" destId="{A36E4564-3137-4E5D-B8DE-C06218079C1C}" srcOrd="7" destOrd="0" parTransId="{6BB854B9-8DC8-43A3-BFBC-D698B52BF752}" sibTransId="{5350FD8C-4D86-4BCA-BC45-BE61952AEDFE}"/>
    <dgm:cxn modelId="{A561B824-5AB6-4735-9D60-6A19FDEFB70C}" type="presOf" srcId="{970C9EA6-BFBA-4560-B314-D516A72109C5}" destId="{6B212F09-A81D-4ADE-816E-857FE94F9487}" srcOrd="0" destOrd="0" presId="urn:microsoft.com/office/officeart/2005/8/layout/radial6"/>
    <dgm:cxn modelId="{2DC976DD-16C9-4AD7-9930-951CD5C9E043}" type="presOf" srcId="{818B00B4-8569-4CD6-A826-EF64B006787D}" destId="{27E97D51-D304-403A-8CFC-EB85286DCDA0}" srcOrd="0" destOrd="0" presId="urn:microsoft.com/office/officeart/2005/8/layout/radial6"/>
    <dgm:cxn modelId="{8CB69BD1-CCF4-4049-AEEE-F056BC35FC18}" type="presOf" srcId="{1C79E660-F146-4C56-91E4-B2DE3A1F1171}" destId="{1704CF44-C93D-4595-A039-32C43FD443F2}" srcOrd="0" destOrd="0" presId="urn:microsoft.com/office/officeart/2005/8/layout/radial6"/>
    <dgm:cxn modelId="{739AFFD5-4177-440A-B704-E39FE3D41BCF}" type="presOf" srcId="{01B01078-761A-4B24-8ABD-C3CDBDE42AD7}" destId="{F40BE2F5-6EF2-4A42-8023-A2ADDB3D280E}" srcOrd="0" destOrd="0" presId="urn:microsoft.com/office/officeart/2005/8/layout/radial6"/>
    <dgm:cxn modelId="{9830E6F3-28F0-4C97-A032-D13E2A417E12}" type="presOf" srcId="{8FC50317-1A8D-4D72-A0E0-A142A31770A6}" destId="{CF1993DC-F95E-4F7D-8364-8962B283CF2F}" srcOrd="0" destOrd="0" presId="urn:microsoft.com/office/officeart/2005/8/layout/radial6"/>
    <dgm:cxn modelId="{023A2875-ECAB-465C-BC80-6CB8DB563A2E}" type="presOf" srcId="{9A782A27-45A2-41F2-AEB2-8822496E27B0}" destId="{3B55CD1F-C4F7-48C2-A6B9-56B1EBA7772B}" srcOrd="0" destOrd="0" presId="urn:microsoft.com/office/officeart/2005/8/layout/radial6"/>
    <dgm:cxn modelId="{CDC11193-44A0-47B5-A14E-9230AF9B3964}" srcId="{685A3165-F8C8-4DD8-AEB7-53962BF702FF}" destId="{818B00B4-8569-4CD6-A826-EF64B006787D}" srcOrd="0" destOrd="0" parTransId="{B298CBDF-E4C9-439B-85E5-F98A76DE999A}" sibTransId="{916A38E4-8FDC-4604-8410-7D8BFA6EADE3}"/>
    <dgm:cxn modelId="{C6BC8181-F815-4FE2-AE0A-36F956197417}" type="presParOf" srcId="{756671D8-D172-4F2E-92E4-0CE3277B6FBC}" destId="{27E97D51-D304-403A-8CFC-EB85286DCDA0}" srcOrd="0" destOrd="0" presId="urn:microsoft.com/office/officeart/2005/8/layout/radial6"/>
    <dgm:cxn modelId="{84225D10-8CFC-477C-9056-6DED3AFE920B}" type="presParOf" srcId="{756671D8-D172-4F2E-92E4-0CE3277B6FBC}" destId="{3B55CD1F-C4F7-48C2-A6B9-56B1EBA7772B}" srcOrd="1" destOrd="0" presId="urn:microsoft.com/office/officeart/2005/8/layout/radial6"/>
    <dgm:cxn modelId="{07F64539-31E2-4E12-9474-9F840D18FB0A}" type="presParOf" srcId="{756671D8-D172-4F2E-92E4-0CE3277B6FBC}" destId="{425F220D-97A5-422D-9FE7-0F2AD2C212C8}" srcOrd="2" destOrd="0" presId="urn:microsoft.com/office/officeart/2005/8/layout/radial6"/>
    <dgm:cxn modelId="{8C3CF326-2D79-471F-B8CF-C628E6E65C61}" type="presParOf" srcId="{756671D8-D172-4F2E-92E4-0CE3277B6FBC}" destId="{16840D95-D95F-48B2-91DB-5276F3C6E70D}" srcOrd="3" destOrd="0" presId="urn:microsoft.com/office/officeart/2005/8/layout/radial6"/>
    <dgm:cxn modelId="{E55F3115-8023-4CDE-9B95-3D91BABE9B6E}" type="presParOf" srcId="{756671D8-D172-4F2E-92E4-0CE3277B6FBC}" destId="{CF1993DC-F95E-4F7D-8364-8962B283CF2F}" srcOrd="4" destOrd="0" presId="urn:microsoft.com/office/officeart/2005/8/layout/radial6"/>
    <dgm:cxn modelId="{954C8489-3D96-47B9-9500-DA5511403498}" type="presParOf" srcId="{756671D8-D172-4F2E-92E4-0CE3277B6FBC}" destId="{26311CB3-2D05-41D7-B008-3FECE5EB7196}" srcOrd="5" destOrd="0" presId="urn:microsoft.com/office/officeart/2005/8/layout/radial6"/>
    <dgm:cxn modelId="{2D458E3F-55E3-4A2C-B73E-3635E2E86D64}" type="presParOf" srcId="{756671D8-D172-4F2E-92E4-0CE3277B6FBC}" destId="{F40BE2F5-6EF2-4A42-8023-A2ADDB3D280E}" srcOrd="6" destOrd="0" presId="urn:microsoft.com/office/officeart/2005/8/layout/radial6"/>
    <dgm:cxn modelId="{FBFE12C5-FA29-4353-95D0-AA16C400C4DE}" type="presParOf" srcId="{756671D8-D172-4F2E-92E4-0CE3277B6FBC}" destId="{4AE1FED2-6DF0-4BBF-AF4F-75BC20B22E97}" srcOrd="7" destOrd="0" presId="urn:microsoft.com/office/officeart/2005/8/layout/radial6"/>
    <dgm:cxn modelId="{3C322CD2-12E9-4E57-914F-485B371C2A72}" type="presParOf" srcId="{756671D8-D172-4F2E-92E4-0CE3277B6FBC}" destId="{FCA444FC-FDCF-42B7-8D32-D8C434429E75}" srcOrd="8" destOrd="0" presId="urn:microsoft.com/office/officeart/2005/8/layout/radial6"/>
    <dgm:cxn modelId="{039AA75B-C0D5-426B-9091-1E25C9CAD3A7}" type="presParOf" srcId="{756671D8-D172-4F2E-92E4-0CE3277B6FBC}" destId="{9EF65251-AA34-4F52-91CD-7619FA0EEC48}" srcOrd="9" destOrd="0" presId="urn:microsoft.com/office/officeart/2005/8/layout/radial6"/>
    <dgm:cxn modelId="{ACBB55AA-EA92-43E4-B19D-683C7EE02410}" type="presParOf" srcId="{756671D8-D172-4F2E-92E4-0CE3277B6FBC}" destId="{DC675DB5-8DB5-432A-ADDA-5EB40F483AB4}" srcOrd="10" destOrd="0" presId="urn:microsoft.com/office/officeart/2005/8/layout/radial6"/>
    <dgm:cxn modelId="{D1FA26C1-E982-48B7-A39B-B4152F36B9B7}" type="presParOf" srcId="{756671D8-D172-4F2E-92E4-0CE3277B6FBC}" destId="{1CAF3840-30CC-44D8-9287-863AE6948BAA}" srcOrd="11" destOrd="0" presId="urn:microsoft.com/office/officeart/2005/8/layout/radial6"/>
    <dgm:cxn modelId="{D4B8EE7D-B118-437A-A3C3-13FCA5ED934F}" type="presParOf" srcId="{756671D8-D172-4F2E-92E4-0CE3277B6FBC}" destId="{AC7DBC61-C526-4875-A625-539C90224B96}" srcOrd="12" destOrd="0" presId="urn:microsoft.com/office/officeart/2005/8/layout/radial6"/>
    <dgm:cxn modelId="{4D9B1498-9E44-43CC-B345-26CCDC84802B}" type="presParOf" srcId="{756671D8-D172-4F2E-92E4-0CE3277B6FBC}" destId="{1704CF44-C93D-4595-A039-32C43FD443F2}" srcOrd="13" destOrd="0" presId="urn:microsoft.com/office/officeart/2005/8/layout/radial6"/>
    <dgm:cxn modelId="{19FDFAAC-66B5-4CBE-9DAE-E73B37E02BAF}" type="presParOf" srcId="{756671D8-D172-4F2E-92E4-0CE3277B6FBC}" destId="{9FF052C0-B43C-4FB8-A327-F943F61D8BFB}" srcOrd="14" destOrd="0" presId="urn:microsoft.com/office/officeart/2005/8/layout/radial6"/>
    <dgm:cxn modelId="{825FB303-8CF0-4BE5-A04C-734C62AC4ED2}" type="presParOf" srcId="{756671D8-D172-4F2E-92E4-0CE3277B6FBC}" destId="{DECA8E13-57DF-45FE-A9A5-704A2CBECD62}" srcOrd="15" destOrd="0" presId="urn:microsoft.com/office/officeart/2005/8/layout/radial6"/>
    <dgm:cxn modelId="{0A20F1CB-05EC-4FF9-8199-AEC0E85CF431}" type="presParOf" srcId="{756671D8-D172-4F2E-92E4-0CE3277B6FBC}" destId="{D9845E69-D602-4FBE-97F4-97599DB2C770}" srcOrd="16" destOrd="0" presId="urn:microsoft.com/office/officeart/2005/8/layout/radial6"/>
    <dgm:cxn modelId="{072006D0-613F-4F7F-B4CC-F4147D4A7E50}" type="presParOf" srcId="{756671D8-D172-4F2E-92E4-0CE3277B6FBC}" destId="{50F8FB5E-EFD4-491F-96E9-D16971E1AB4A}" srcOrd="17" destOrd="0" presId="urn:microsoft.com/office/officeart/2005/8/layout/radial6"/>
    <dgm:cxn modelId="{F6FCBFCA-305F-4FEF-9BFE-0A5063D54C4F}" type="presParOf" srcId="{756671D8-D172-4F2E-92E4-0CE3277B6FBC}" destId="{277B5CC8-F3BF-422E-B725-ABC796B06F49}" srcOrd="18" destOrd="0" presId="urn:microsoft.com/office/officeart/2005/8/layout/radial6"/>
    <dgm:cxn modelId="{3626A9E0-9D21-408A-933E-BEA0D543282B}" type="presParOf" srcId="{756671D8-D172-4F2E-92E4-0CE3277B6FBC}" destId="{C42A833D-B90C-44BD-91A2-5738C9E6FF6E}" srcOrd="19" destOrd="0" presId="urn:microsoft.com/office/officeart/2005/8/layout/radial6"/>
    <dgm:cxn modelId="{B1B39E6E-FC37-4AAF-B72B-78AA0C147A73}" type="presParOf" srcId="{756671D8-D172-4F2E-92E4-0CE3277B6FBC}" destId="{96510B0B-E2E8-4FCA-AFC5-B8EECF26F97C}" srcOrd="20" destOrd="0" presId="urn:microsoft.com/office/officeart/2005/8/layout/radial6"/>
    <dgm:cxn modelId="{890411B0-1961-4D7D-974C-583FA8ABB89A}" type="presParOf" srcId="{756671D8-D172-4F2E-92E4-0CE3277B6FBC}" destId="{E1740614-423B-4572-A48B-517AF520B081}" srcOrd="21" destOrd="0" presId="urn:microsoft.com/office/officeart/2005/8/layout/radial6"/>
    <dgm:cxn modelId="{D88317BA-BEC3-48A1-92F4-EB2C182DF48E}" type="presParOf" srcId="{756671D8-D172-4F2E-92E4-0CE3277B6FBC}" destId="{0736FA12-50EB-4FD9-9BFD-4C0D985FA73D}" srcOrd="22" destOrd="0" presId="urn:microsoft.com/office/officeart/2005/8/layout/radial6"/>
    <dgm:cxn modelId="{0DE0BD85-1F3D-40D3-ADC9-425F308E17D0}" type="presParOf" srcId="{756671D8-D172-4F2E-92E4-0CE3277B6FBC}" destId="{3EFE5BB0-32A0-4258-8070-393F432097CB}" srcOrd="23" destOrd="0" presId="urn:microsoft.com/office/officeart/2005/8/layout/radial6"/>
    <dgm:cxn modelId="{5541A8A7-9D6B-413E-BCE7-1286B84B2F28}" type="presParOf" srcId="{756671D8-D172-4F2E-92E4-0CE3277B6FBC}" destId="{8570B223-9C5C-465A-A4DD-BBCF00D3ABCC}" srcOrd="24" destOrd="0" presId="urn:microsoft.com/office/officeart/2005/8/layout/radial6"/>
    <dgm:cxn modelId="{AC5A50F1-F290-4BE0-9F50-32481A655B24}" type="presParOf" srcId="{756671D8-D172-4F2E-92E4-0CE3277B6FBC}" destId="{48CE1D7E-77E9-42D6-8725-85CD2DDEBCA9}" srcOrd="25" destOrd="0" presId="urn:microsoft.com/office/officeart/2005/8/layout/radial6"/>
    <dgm:cxn modelId="{4018A417-AE71-459A-A570-DA9D864B4A20}" type="presParOf" srcId="{756671D8-D172-4F2E-92E4-0CE3277B6FBC}" destId="{4BF8D6F3-2A3C-4DC3-963A-1798144B29AE}" srcOrd="26" destOrd="0" presId="urn:microsoft.com/office/officeart/2005/8/layout/radial6"/>
    <dgm:cxn modelId="{B8DF7382-0239-4065-B98E-225934C16CC2}" type="presParOf" srcId="{756671D8-D172-4F2E-92E4-0CE3277B6FBC}" destId="{6B212F09-A81D-4ADE-816E-857FE94F9487}" srcOrd="27"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12F09-A81D-4ADE-816E-857FE94F9487}">
      <dsp:nvSpPr>
        <dsp:cNvPr id="0" name=""/>
        <dsp:cNvSpPr/>
      </dsp:nvSpPr>
      <dsp:spPr>
        <a:xfrm>
          <a:off x="1691426" y="466854"/>
          <a:ext cx="2525578" cy="2525578"/>
        </a:xfrm>
        <a:prstGeom prst="blockArc">
          <a:avLst>
            <a:gd name="adj1" fmla="val 13800000"/>
            <a:gd name="adj2" fmla="val 16200000"/>
            <a:gd name="adj3" fmla="val 30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70B223-9C5C-465A-A4DD-BBCF00D3ABCC}">
      <dsp:nvSpPr>
        <dsp:cNvPr id="0" name=""/>
        <dsp:cNvSpPr/>
      </dsp:nvSpPr>
      <dsp:spPr>
        <a:xfrm>
          <a:off x="1691426" y="466854"/>
          <a:ext cx="2525578" cy="2525578"/>
        </a:xfrm>
        <a:prstGeom prst="blockArc">
          <a:avLst>
            <a:gd name="adj1" fmla="val 11400000"/>
            <a:gd name="adj2" fmla="val 13800000"/>
            <a:gd name="adj3" fmla="val 30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740614-423B-4572-A48B-517AF520B081}">
      <dsp:nvSpPr>
        <dsp:cNvPr id="0" name=""/>
        <dsp:cNvSpPr/>
      </dsp:nvSpPr>
      <dsp:spPr>
        <a:xfrm>
          <a:off x="1691426" y="466854"/>
          <a:ext cx="2525578" cy="2525578"/>
        </a:xfrm>
        <a:prstGeom prst="blockArc">
          <a:avLst>
            <a:gd name="adj1" fmla="val 9000000"/>
            <a:gd name="adj2" fmla="val 11400000"/>
            <a:gd name="adj3" fmla="val 30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7B5CC8-F3BF-422E-B725-ABC796B06F49}">
      <dsp:nvSpPr>
        <dsp:cNvPr id="0" name=""/>
        <dsp:cNvSpPr/>
      </dsp:nvSpPr>
      <dsp:spPr>
        <a:xfrm>
          <a:off x="1691426" y="466854"/>
          <a:ext cx="2525578" cy="2525578"/>
        </a:xfrm>
        <a:prstGeom prst="blockArc">
          <a:avLst>
            <a:gd name="adj1" fmla="val 6600000"/>
            <a:gd name="adj2" fmla="val 9000000"/>
            <a:gd name="adj3" fmla="val 30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CA8E13-57DF-45FE-A9A5-704A2CBECD62}">
      <dsp:nvSpPr>
        <dsp:cNvPr id="0" name=""/>
        <dsp:cNvSpPr/>
      </dsp:nvSpPr>
      <dsp:spPr>
        <a:xfrm>
          <a:off x="1691426" y="466854"/>
          <a:ext cx="2525578" cy="2525578"/>
        </a:xfrm>
        <a:prstGeom prst="blockArc">
          <a:avLst>
            <a:gd name="adj1" fmla="val 4200000"/>
            <a:gd name="adj2" fmla="val 6600000"/>
            <a:gd name="adj3" fmla="val 30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7DBC61-C526-4875-A625-539C90224B96}">
      <dsp:nvSpPr>
        <dsp:cNvPr id="0" name=""/>
        <dsp:cNvSpPr/>
      </dsp:nvSpPr>
      <dsp:spPr>
        <a:xfrm>
          <a:off x="1685083" y="460511"/>
          <a:ext cx="2538263" cy="2538263"/>
        </a:xfrm>
        <a:prstGeom prst="blockArc">
          <a:avLst>
            <a:gd name="adj1" fmla="val 1800000"/>
            <a:gd name="adj2" fmla="val 4200000"/>
            <a:gd name="adj3" fmla="val 30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F65251-AA34-4F52-91CD-7619FA0EEC48}">
      <dsp:nvSpPr>
        <dsp:cNvPr id="0" name=""/>
        <dsp:cNvSpPr/>
      </dsp:nvSpPr>
      <dsp:spPr>
        <a:xfrm>
          <a:off x="1685083" y="460511"/>
          <a:ext cx="2538263" cy="2538263"/>
        </a:xfrm>
        <a:prstGeom prst="blockArc">
          <a:avLst>
            <a:gd name="adj1" fmla="val 21000000"/>
            <a:gd name="adj2" fmla="val 1800000"/>
            <a:gd name="adj3" fmla="val 30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0BE2F5-6EF2-4A42-8023-A2ADDB3D280E}">
      <dsp:nvSpPr>
        <dsp:cNvPr id="0" name=""/>
        <dsp:cNvSpPr/>
      </dsp:nvSpPr>
      <dsp:spPr>
        <a:xfrm>
          <a:off x="1668397" y="443825"/>
          <a:ext cx="2571636" cy="2571636"/>
        </a:xfrm>
        <a:prstGeom prst="blockArc">
          <a:avLst>
            <a:gd name="adj1" fmla="val 18600000"/>
            <a:gd name="adj2" fmla="val 21000000"/>
            <a:gd name="adj3" fmla="val 30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40D95-D95F-48B2-91DB-5276F3C6E70D}">
      <dsp:nvSpPr>
        <dsp:cNvPr id="0" name=""/>
        <dsp:cNvSpPr/>
      </dsp:nvSpPr>
      <dsp:spPr>
        <a:xfrm>
          <a:off x="1668397" y="443825"/>
          <a:ext cx="2571636" cy="2571636"/>
        </a:xfrm>
        <a:prstGeom prst="blockArc">
          <a:avLst>
            <a:gd name="adj1" fmla="val 16200000"/>
            <a:gd name="adj2" fmla="val 18600000"/>
            <a:gd name="adj3" fmla="val 30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E97D51-D304-403A-8CFC-EB85286DCDA0}">
      <dsp:nvSpPr>
        <dsp:cNvPr id="0" name=""/>
        <dsp:cNvSpPr/>
      </dsp:nvSpPr>
      <dsp:spPr>
        <a:xfrm>
          <a:off x="2306222" y="1081650"/>
          <a:ext cx="1295985" cy="1295985"/>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a:solidFill>
                <a:srgbClr val="002C5E"/>
              </a:solidFill>
            </a:rPr>
            <a:t>Springer</a:t>
          </a:r>
          <a:r>
            <a:rPr lang="en-US" sz="1900" b="1" kern="1200" dirty="0"/>
            <a:t> </a:t>
          </a:r>
          <a:r>
            <a:rPr lang="en-US" sz="1900" b="1" kern="1200" dirty="0">
              <a:solidFill>
                <a:srgbClr val="DB1C34"/>
              </a:solidFill>
            </a:rPr>
            <a:t>Nature</a:t>
          </a:r>
        </a:p>
      </dsp:txBody>
      <dsp:txXfrm>
        <a:off x="2496015" y="1271443"/>
        <a:ext cx="916399" cy="916399"/>
      </dsp:txXfrm>
    </dsp:sp>
    <dsp:sp modelId="{3B55CD1F-C4F7-48C2-A6B9-56B1EBA7772B}">
      <dsp:nvSpPr>
        <dsp:cNvPr id="0" name=""/>
        <dsp:cNvSpPr/>
      </dsp:nvSpPr>
      <dsp:spPr>
        <a:xfrm>
          <a:off x="2530704" y="-4932"/>
          <a:ext cx="847021" cy="623762"/>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Articles</a:t>
          </a:r>
        </a:p>
      </dsp:txBody>
      <dsp:txXfrm>
        <a:off x="2654747" y="86416"/>
        <a:ext cx="598935" cy="441066"/>
      </dsp:txXfrm>
    </dsp:sp>
    <dsp:sp modelId="{CF1993DC-F95E-4F7D-8364-8962B283CF2F}">
      <dsp:nvSpPr>
        <dsp:cNvPr id="0" name=""/>
        <dsp:cNvSpPr/>
      </dsp:nvSpPr>
      <dsp:spPr>
        <a:xfrm>
          <a:off x="3445195" y="327915"/>
          <a:ext cx="847021" cy="623762"/>
        </a:xfrm>
        <a:prstGeom prst="ellipse">
          <a:avLst/>
        </a:prstGeom>
        <a:solidFill>
          <a:srgbClr val="FE8B1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bg1"/>
              </a:solidFill>
            </a:rPr>
            <a:t>Reviews</a:t>
          </a:r>
        </a:p>
      </dsp:txBody>
      <dsp:txXfrm>
        <a:off x="3569238" y="419263"/>
        <a:ext cx="598935" cy="441066"/>
      </dsp:txXfrm>
    </dsp:sp>
    <dsp:sp modelId="{4AE1FED2-6DF0-4BBF-AF4F-75BC20B22E97}">
      <dsp:nvSpPr>
        <dsp:cNvPr id="0" name=""/>
        <dsp:cNvSpPr/>
      </dsp:nvSpPr>
      <dsp:spPr>
        <a:xfrm>
          <a:off x="3931785" y="1170714"/>
          <a:ext cx="847021" cy="623762"/>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tx1">
                  <a:lumMod val="75000"/>
                </a:schemeClr>
              </a:solidFill>
            </a:rPr>
            <a:t>Briefs &amp; Pivots</a:t>
          </a:r>
        </a:p>
      </dsp:txBody>
      <dsp:txXfrm>
        <a:off x="4055828" y="1262062"/>
        <a:ext cx="598935" cy="441066"/>
      </dsp:txXfrm>
    </dsp:sp>
    <dsp:sp modelId="{DC675DB5-8DB5-432A-ADDA-5EB40F483AB4}">
      <dsp:nvSpPr>
        <dsp:cNvPr id="0" name=""/>
        <dsp:cNvSpPr/>
      </dsp:nvSpPr>
      <dsp:spPr>
        <a:xfrm>
          <a:off x="3762794" y="2129109"/>
          <a:ext cx="847021" cy="623762"/>
        </a:xfrm>
        <a:prstGeom prst="ellipse">
          <a:avLst/>
        </a:prstGeom>
        <a:solidFill>
          <a:srgbClr val="4AFB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tx1">
                  <a:lumMod val="75000"/>
                </a:schemeClr>
              </a:solidFill>
            </a:rPr>
            <a:t>Theses</a:t>
          </a:r>
        </a:p>
      </dsp:txBody>
      <dsp:txXfrm>
        <a:off x="3886837" y="2220457"/>
        <a:ext cx="598935" cy="441066"/>
      </dsp:txXfrm>
    </dsp:sp>
    <dsp:sp modelId="{1704CF44-C93D-4595-A039-32C43FD443F2}">
      <dsp:nvSpPr>
        <dsp:cNvPr id="0" name=""/>
        <dsp:cNvSpPr/>
      </dsp:nvSpPr>
      <dsp:spPr>
        <a:xfrm>
          <a:off x="3017295" y="2754658"/>
          <a:ext cx="847021" cy="623762"/>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a:solidFill>
                <a:schemeClr val="bg1"/>
              </a:solidFill>
            </a:rPr>
            <a:t>Proceedings &amp; Lecture Notes</a:t>
          </a:r>
        </a:p>
      </dsp:txBody>
      <dsp:txXfrm>
        <a:off x="3141338" y="2846006"/>
        <a:ext cx="598935" cy="441066"/>
      </dsp:txXfrm>
    </dsp:sp>
    <dsp:sp modelId="{D9845E69-D602-4FBE-97F4-97599DB2C770}">
      <dsp:nvSpPr>
        <dsp:cNvPr id="0" name=""/>
        <dsp:cNvSpPr/>
      </dsp:nvSpPr>
      <dsp:spPr>
        <a:xfrm>
          <a:off x="2044114" y="2754658"/>
          <a:ext cx="847021" cy="623762"/>
        </a:xfrm>
        <a:prstGeom prst="ellipse">
          <a:avLst/>
        </a:prstGeom>
        <a:solidFill>
          <a:srgbClr val="09D4F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solidFill>
                <a:schemeClr val="tx1">
                  <a:lumMod val="75000"/>
                </a:schemeClr>
              </a:solidFill>
            </a:rPr>
            <a:t>Books</a:t>
          </a:r>
        </a:p>
      </dsp:txBody>
      <dsp:txXfrm>
        <a:off x="2168157" y="2846006"/>
        <a:ext cx="598935" cy="441066"/>
      </dsp:txXfrm>
    </dsp:sp>
    <dsp:sp modelId="{C42A833D-B90C-44BD-91A2-5738C9E6FF6E}">
      <dsp:nvSpPr>
        <dsp:cNvPr id="0" name=""/>
        <dsp:cNvSpPr/>
      </dsp:nvSpPr>
      <dsp:spPr>
        <a:xfrm>
          <a:off x="1298615" y="2129109"/>
          <a:ext cx="847021" cy="623762"/>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Handbooks</a:t>
          </a:r>
        </a:p>
      </dsp:txBody>
      <dsp:txXfrm>
        <a:off x="1422658" y="2220457"/>
        <a:ext cx="598935" cy="441066"/>
      </dsp:txXfrm>
    </dsp:sp>
    <dsp:sp modelId="{0736FA12-50EB-4FD9-9BFD-4C0D985FA73D}">
      <dsp:nvSpPr>
        <dsp:cNvPr id="0" name=""/>
        <dsp:cNvSpPr/>
      </dsp:nvSpPr>
      <dsp:spPr>
        <a:xfrm>
          <a:off x="1129624" y="1170714"/>
          <a:ext cx="847021" cy="623762"/>
        </a:xfrm>
        <a:prstGeom prst="ellipse">
          <a:avLst/>
        </a:prstGeom>
        <a:solidFill>
          <a:srgbClr val="720AF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Major Reference Works</a:t>
          </a:r>
        </a:p>
      </dsp:txBody>
      <dsp:txXfrm>
        <a:off x="1253667" y="1262062"/>
        <a:ext cx="598935" cy="441066"/>
      </dsp:txXfrm>
    </dsp:sp>
    <dsp:sp modelId="{48CE1D7E-77E9-42D6-8725-85CD2DDEBCA9}">
      <dsp:nvSpPr>
        <dsp:cNvPr id="0" name=""/>
        <dsp:cNvSpPr/>
      </dsp:nvSpPr>
      <dsp:spPr>
        <a:xfrm>
          <a:off x="1616214" y="327915"/>
          <a:ext cx="847021" cy="623762"/>
        </a:xfrm>
        <a:prstGeom prst="ellipse">
          <a:avLst/>
        </a:prstGeom>
        <a:solidFill>
          <a:srgbClr val="FC0AD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Databases</a:t>
          </a:r>
        </a:p>
      </dsp:txBody>
      <dsp:txXfrm>
        <a:off x="1740257" y="419263"/>
        <a:ext cx="598935" cy="44106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lvl1pPr algn="l"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6147" name="Rectangle 3"/>
          <p:cNvSpPr>
            <a:spLocks noGrp="1" noChangeArrowheads="1"/>
          </p:cNvSpPr>
          <p:nvPr>
            <p:ph type="dt" sz="quarter" idx="1"/>
          </p:nvPr>
        </p:nvSpPr>
        <p:spPr bwMode="auto">
          <a:xfrm>
            <a:off x="3775075" y="0"/>
            <a:ext cx="2887663" cy="496888"/>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lvl1pPr algn="r"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6148" name="Rectangle 4"/>
          <p:cNvSpPr>
            <a:spLocks noGrp="1" noChangeArrowheads="1"/>
          </p:cNvSpPr>
          <p:nvPr>
            <p:ph type="ftr" sz="quarter" idx="2"/>
          </p:nvPr>
        </p:nvSpPr>
        <p:spPr bwMode="auto">
          <a:xfrm>
            <a:off x="0" y="9429750"/>
            <a:ext cx="2887663" cy="496888"/>
          </a:xfrm>
          <a:prstGeom prst="rect">
            <a:avLst/>
          </a:prstGeom>
          <a:noFill/>
          <a:ln w="9525">
            <a:noFill/>
            <a:miter lim="800000"/>
            <a:headEnd/>
            <a:tailEnd/>
          </a:ln>
          <a:effectLst/>
        </p:spPr>
        <p:txBody>
          <a:bodyPr vert="horz" wrap="square" lIns="91434" tIns="45718" rIns="91434" bIns="45718" numCol="1" anchor="b" anchorCtr="0" compatLnSpc="1">
            <a:prstTxWarp prst="textNoShape">
              <a:avLst/>
            </a:prstTxWarp>
          </a:bodyPr>
          <a:lstStyle>
            <a:lvl1pPr algn="l"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6149" name="Rectangle 5"/>
          <p:cNvSpPr>
            <a:spLocks noGrp="1" noChangeArrowheads="1"/>
          </p:cNvSpPr>
          <p:nvPr>
            <p:ph type="sldNum" sz="quarter" idx="3"/>
          </p:nvPr>
        </p:nvSpPr>
        <p:spPr bwMode="auto">
          <a:xfrm>
            <a:off x="3775075" y="9429750"/>
            <a:ext cx="2887663" cy="496888"/>
          </a:xfrm>
          <a:prstGeom prst="rect">
            <a:avLst/>
          </a:prstGeom>
          <a:noFill/>
          <a:ln w="9525">
            <a:noFill/>
            <a:miter lim="800000"/>
            <a:headEnd/>
            <a:tailEnd/>
          </a:ln>
          <a:effectLst/>
        </p:spPr>
        <p:txBody>
          <a:bodyPr vert="horz" wrap="square" lIns="91434" tIns="45718" rIns="91434" bIns="45718" numCol="1" anchor="b" anchorCtr="0" compatLnSpc="1">
            <a:prstTxWarp prst="textNoShape">
              <a:avLst/>
            </a:prstTxWarp>
          </a:bodyPr>
          <a:lstStyle>
            <a:lvl1pPr algn="r" defTabSz="912813">
              <a:spcBef>
                <a:spcPct val="0"/>
              </a:spcBef>
              <a:defRPr sz="1200">
                <a:solidFill>
                  <a:schemeClr val="tx1"/>
                </a:solidFill>
                <a:latin typeface="Times" charset="0"/>
                <a:cs typeface="+mn-cs"/>
              </a:defRPr>
            </a:lvl1pPr>
          </a:lstStyle>
          <a:p>
            <a:pPr>
              <a:defRPr/>
            </a:pPr>
            <a:fld id="{EEC8A6E9-3B0A-0842-8D92-0A31D9BB8D6C}" type="slidenum">
              <a:rPr lang="de-DE"/>
              <a:pPr>
                <a:defRPr/>
              </a:pPr>
              <a:t>‹#›</a:t>
            </a:fld>
            <a:endParaRPr lang="de-DE"/>
          </a:p>
        </p:txBody>
      </p:sp>
    </p:spTree>
    <p:extLst>
      <p:ext uri="{BB962C8B-B14F-4D97-AF65-F5344CB8AC3E}">
        <p14:creationId xmlns:p14="http://schemas.microsoft.com/office/powerpoint/2010/main" val="3664496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lvl1pPr algn="l"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8195" name="Rectangle 3"/>
          <p:cNvSpPr>
            <a:spLocks noGrp="1" noChangeArrowheads="1"/>
          </p:cNvSpPr>
          <p:nvPr>
            <p:ph type="dt" idx="1"/>
          </p:nvPr>
        </p:nvSpPr>
        <p:spPr bwMode="auto">
          <a:xfrm>
            <a:off x="3775075" y="0"/>
            <a:ext cx="2887663" cy="496888"/>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lvl1pPr algn="r"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3076" name="Rectangle 4"/>
          <p:cNvSpPr>
            <a:spLocks noGrp="1" noRot="1" noChangeAspect="1" noChangeArrowheads="1" noTextEdit="1"/>
          </p:cNvSpPr>
          <p:nvPr>
            <p:ph type="sldImg" idx="2"/>
          </p:nvPr>
        </p:nvSpPr>
        <p:spPr bwMode="auto">
          <a:xfrm>
            <a:off x="849313" y="744538"/>
            <a:ext cx="4964112"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7" name="Rectangle 5"/>
          <p:cNvSpPr>
            <a:spLocks noGrp="1" noChangeArrowheads="1"/>
          </p:cNvSpPr>
          <p:nvPr>
            <p:ph type="body" sz="quarter" idx="3"/>
          </p:nvPr>
        </p:nvSpPr>
        <p:spPr bwMode="auto">
          <a:xfrm>
            <a:off x="889000" y="4716463"/>
            <a:ext cx="4959350" cy="4465637"/>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p>
            <a:pPr lvl="0"/>
            <a:r>
              <a:rPr lang="de-DE" noProof="0"/>
              <a:t>Klicken Sie, um die Textformatierung des Masters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8198" name="Rectangle 6"/>
          <p:cNvSpPr>
            <a:spLocks noGrp="1" noChangeArrowheads="1"/>
          </p:cNvSpPr>
          <p:nvPr>
            <p:ph type="ftr" sz="quarter" idx="4"/>
          </p:nvPr>
        </p:nvSpPr>
        <p:spPr bwMode="auto">
          <a:xfrm>
            <a:off x="0" y="9429750"/>
            <a:ext cx="2887663" cy="496888"/>
          </a:xfrm>
          <a:prstGeom prst="rect">
            <a:avLst/>
          </a:prstGeom>
          <a:noFill/>
          <a:ln w="9525">
            <a:noFill/>
            <a:miter lim="800000"/>
            <a:headEnd/>
            <a:tailEnd/>
          </a:ln>
          <a:effectLst/>
        </p:spPr>
        <p:txBody>
          <a:bodyPr vert="horz" wrap="square" lIns="91434" tIns="45718" rIns="91434" bIns="45718" numCol="1" anchor="b" anchorCtr="0" compatLnSpc="1">
            <a:prstTxWarp prst="textNoShape">
              <a:avLst/>
            </a:prstTxWarp>
          </a:bodyPr>
          <a:lstStyle>
            <a:lvl1pPr algn="l"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8199" name="Rectangle 7"/>
          <p:cNvSpPr>
            <a:spLocks noGrp="1" noChangeArrowheads="1"/>
          </p:cNvSpPr>
          <p:nvPr>
            <p:ph type="sldNum" sz="quarter" idx="5"/>
          </p:nvPr>
        </p:nvSpPr>
        <p:spPr bwMode="auto">
          <a:xfrm>
            <a:off x="3775075" y="9429750"/>
            <a:ext cx="2887663" cy="496888"/>
          </a:xfrm>
          <a:prstGeom prst="rect">
            <a:avLst/>
          </a:prstGeom>
          <a:noFill/>
          <a:ln w="9525">
            <a:noFill/>
            <a:miter lim="800000"/>
            <a:headEnd/>
            <a:tailEnd/>
          </a:ln>
          <a:effectLst/>
        </p:spPr>
        <p:txBody>
          <a:bodyPr vert="horz" wrap="square" lIns="91434" tIns="45718" rIns="91434" bIns="45718" numCol="1" anchor="b" anchorCtr="0" compatLnSpc="1">
            <a:prstTxWarp prst="textNoShape">
              <a:avLst/>
            </a:prstTxWarp>
          </a:bodyPr>
          <a:lstStyle>
            <a:lvl1pPr algn="r" defTabSz="912813">
              <a:spcBef>
                <a:spcPct val="0"/>
              </a:spcBef>
              <a:defRPr sz="1200">
                <a:solidFill>
                  <a:schemeClr val="tx1"/>
                </a:solidFill>
                <a:latin typeface="Times" charset="0"/>
                <a:cs typeface="+mn-cs"/>
              </a:defRPr>
            </a:lvl1pPr>
          </a:lstStyle>
          <a:p>
            <a:pPr>
              <a:defRPr/>
            </a:pPr>
            <a:fld id="{B7029886-40EC-0D47-A55E-B9CEA8367316}" type="slidenum">
              <a:rPr lang="de-DE"/>
              <a:pPr>
                <a:defRPr/>
              </a:pPr>
              <a:t>‹#›</a:t>
            </a:fld>
            <a:endParaRPr lang="de-DE"/>
          </a:p>
        </p:txBody>
      </p:sp>
    </p:spTree>
    <p:extLst>
      <p:ext uri="{BB962C8B-B14F-4D97-AF65-F5344CB8AC3E}">
        <p14:creationId xmlns:p14="http://schemas.microsoft.com/office/powerpoint/2010/main" val="1498641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noProof="0" dirty="0" smtClean="0"/>
              <a:t>[This</a:t>
            </a:r>
            <a:r>
              <a:rPr lang="en-US" b="1" baseline="0" noProof="0" dirty="0" smtClean="0"/>
              <a:t> slide used for providing the audience with a background of the speaker.</a:t>
            </a:r>
            <a:r>
              <a:rPr lang="en-US" b="1" noProof="0" dirty="0" smtClean="0"/>
              <a:t>]</a:t>
            </a:r>
            <a:r>
              <a:rPr lang="en-US" noProof="0" dirty="0" smtClean="0"/>
              <a:t> </a:t>
            </a:r>
          </a:p>
        </p:txBody>
      </p:sp>
      <p:sp>
        <p:nvSpPr>
          <p:cNvPr id="4" name="スライド番号プレースホルダ 3"/>
          <p:cNvSpPr>
            <a:spLocks noGrp="1"/>
          </p:cNvSpPr>
          <p:nvPr>
            <p:ph type="sldNum" sz="quarter" idx="10"/>
          </p:nvPr>
        </p:nvSpPr>
        <p:spPr/>
        <p:txBody>
          <a:bodyPr/>
          <a:lstStyle/>
          <a:p>
            <a:fld id="{0A51F9BD-5DF6-4FC3-9F68-897DBA21851A}" type="slidenum">
              <a:rPr lang="en-NZ" smtClean="0"/>
              <a:pPr/>
              <a:t>2</a:t>
            </a:fld>
            <a:endParaRPr lang="en-N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B4C428-364A-429E-A608-78042B02FA73}" type="slidenum">
              <a:rPr lang="de-DE"/>
              <a:pPr/>
              <a:t>16</a:t>
            </a:fld>
            <a:endParaRPr lang="de-DE"/>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17B8D3E-8973-4A98-BBB2-541BBB918FD4}" type="slidenum">
              <a:rPr lang="de-DE"/>
              <a:pPr/>
              <a:t>19</a:t>
            </a:fld>
            <a:endParaRPr lang="de-DE"/>
          </a:p>
        </p:txBody>
      </p:sp>
      <p:sp>
        <p:nvSpPr>
          <p:cNvPr id="433154" name="Rectangle 7"/>
          <p:cNvSpPr txBox="1">
            <a:spLocks noGrp="1" noChangeArrowheads="1"/>
          </p:cNvSpPr>
          <p:nvPr/>
        </p:nvSpPr>
        <p:spPr bwMode="auto">
          <a:xfrm>
            <a:off x="3775033" y="9430306"/>
            <a:ext cx="2887705" cy="496332"/>
          </a:xfrm>
          <a:prstGeom prst="rect">
            <a:avLst/>
          </a:prstGeom>
          <a:noFill/>
          <a:ln w="9525">
            <a:noFill/>
            <a:miter lim="800000"/>
            <a:headEnd/>
            <a:tailEnd/>
          </a:ln>
        </p:spPr>
        <p:txBody>
          <a:bodyPr lIns="92775" tIns="46388" rIns="92775" bIns="46388" anchor="b"/>
          <a:lstStyle/>
          <a:p>
            <a:pPr algn="r" defTabSz="927100">
              <a:spcBef>
                <a:spcPct val="0"/>
              </a:spcBef>
            </a:pPr>
            <a:fld id="{5F53AD46-ECE6-44F4-AFAD-D6CE401691C9}" type="slidenum">
              <a:rPr lang="de-DE" sz="1200">
                <a:solidFill>
                  <a:schemeClr val="tx1"/>
                </a:solidFill>
                <a:latin typeface="Times" pitchFamily="18" charset="0"/>
              </a:rPr>
              <a:pPr algn="r" defTabSz="927100">
                <a:spcBef>
                  <a:spcPct val="0"/>
                </a:spcBef>
              </a:pPr>
              <a:t>19</a:t>
            </a:fld>
            <a:endParaRPr lang="de-DE" sz="1200">
              <a:solidFill>
                <a:schemeClr val="tx1"/>
              </a:solidFill>
              <a:latin typeface="Times" pitchFamily="18" charset="0"/>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xfrm>
            <a:off x="887328" y="4715153"/>
            <a:ext cx="4961250" cy="4466987"/>
          </a:xfrm>
        </p:spPr>
        <p:txBody>
          <a:bodyPr lIns="92775" tIns="46388" rIns="92775" bIns="46388"/>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1" baseline="0" dirty="0" smtClean="0"/>
              <a:t>[More speaker background if required or wanted. Add images applicable to your research field as appropriate]</a:t>
            </a:r>
          </a:p>
        </p:txBody>
      </p:sp>
      <p:sp>
        <p:nvSpPr>
          <p:cNvPr id="4" name="スライド番号プレースホルダ 3"/>
          <p:cNvSpPr>
            <a:spLocks noGrp="1"/>
          </p:cNvSpPr>
          <p:nvPr>
            <p:ph type="sldNum" sz="quarter" idx="10"/>
          </p:nvPr>
        </p:nvSpPr>
        <p:spPr/>
        <p:txBody>
          <a:bodyPr/>
          <a:lstStyle/>
          <a:p>
            <a:fld id="{0A51F9BD-5DF6-4FC3-9F68-897DBA21851A}" type="slidenum">
              <a:rPr lang="en-NZ" smtClean="0"/>
              <a:pPr/>
              <a:t>3</a:t>
            </a:fld>
            <a:endParaRPr lang="en-N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2FB108-F172-4CC5-B104-B4AF3D24A947}" type="slidenum">
              <a:rPr lang="de-DE"/>
              <a:pPr/>
              <a:t>5</a:t>
            </a:fld>
            <a:endParaRPr lang="de-DE"/>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smtClean="0"/>
              <a:t>In section one I’d like</a:t>
            </a:r>
            <a:r>
              <a:rPr lang="en-US" altLang="ja-JP" baseline="0" dirty="0" smtClean="0"/>
              <a:t> to talk to you about scientific publishing in general. Why do you need to publish your work? Why  is it necessary that you publish in English? The publish or perish mentality. The time it can take to get a manuscript published. And the peer review process and what’s involved.</a:t>
            </a:r>
            <a:endParaRPr lang="en-US" altLang="ja-JP"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6</a:t>
            </a:fld>
            <a:endParaRPr lang="en-NZ" dirty="0"/>
          </a:p>
        </p:txBody>
      </p:sp>
    </p:spTree>
    <p:extLst>
      <p:ext uri="{BB962C8B-B14F-4D97-AF65-F5344CB8AC3E}">
        <p14:creationId xmlns:p14="http://schemas.microsoft.com/office/powerpoint/2010/main" val="181852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Springer and Macmillan Science and Education merged to become</a:t>
            </a:r>
            <a:r>
              <a:rPr lang="en-US" baseline="0" dirty="0"/>
              <a:t> one company—Springer Nature.</a:t>
            </a:r>
          </a:p>
          <a:p>
            <a:endParaRPr lang="en-US" baseline="0" dirty="0"/>
          </a:p>
          <a:p>
            <a:r>
              <a:rPr lang="en-US" baseline="0" dirty="0"/>
              <a:t>Our company publishes many of the top brands in academics, including Springer, Nature, BioMed Central, Macmillan, and Palgrave.</a:t>
            </a:r>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7</a:t>
            </a:fld>
            <a:endParaRPr lang="en-GB"/>
          </a:p>
        </p:txBody>
      </p:sp>
    </p:spTree>
    <p:extLst>
      <p:ext uri="{BB962C8B-B14F-4D97-AF65-F5344CB8AC3E}">
        <p14:creationId xmlns:p14="http://schemas.microsoft.com/office/powerpoint/2010/main" val="3127429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a:t>
            </a:r>
            <a:r>
              <a:rPr lang="en-US" baseline="0" dirty="0"/>
              <a:t> very old company, having over 170 years of experience in academic publishing.</a:t>
            </a:r>
          </a:p>
          <a:p>
            <a:endParaRPr lang="en-US" baseline="0" dirty="0"/>
          </a:p>
          <a:p>
            <a:r>
              <a:rPr lang="en-US" baseline="0" dirty="0"/>
              <a:t>We are also a very large company, with employees based globally to best serve researchers worldwide.</a:t>
            </a:r>
          </a:p>
          <a:p>
            <a:endParaRPr lang="en-US" baseline="0" dirty="0"/>
          </a:p>
          <a:p>
            <a:r>
              <a:rPr lang="en-US" baseline="0" dirty="0"/>
              <a:t>We are one of the largest publishers, with over 3000 journals and 12,000 books published every year.</a:t>
            </a:r>
          </a:p>
          <a:p>
            <a:endParaRPr lang="en-US" baseline="0" dirty="0"/>
          </a:p>
          <a:p>
            <a:r>
              <a:rPr lang="en-US" baseline="0" dirty="0"/>
              <a:t>We are also the largest open access publisher, with about 600 journals.</a:t>
            </a:r>
          </a:p>
          <a:p>
            <a:endParaRPr lang="en-US" baseline="0" dirty="0"/>
          </a:p>
          <a:p>
            <a:r>
              <a:rPr lang="en-US" baseline="0" dirty="0"/>
              <a:t>Our online platforms have over 250 million downloads every year. That is a lot of researches who will be able to find your content when you publish with us!</a:t>
            </a:r>
          </a:p>
          <a:p>
            <a:endParaRPr lang="en-US" baseline="0" dirty="0"/>
          </a:p>
          <a:p>
            <a:r>
              <a:rPr lang="en-US" baseline="0" dirty="0"/>
              <a:t>Lastly, most Nobel laureates have published in Springer Nature journals because they recognize the quality in our publications.</a:t>
            </a:r>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8</a:t>
            </a:fld>
            <a:endParaRPr lang="en-GB"/>
          </a:p>
        </p:txBody>
      </p:sp>
    </p:spTree>
    <p:extLst>
      <p:ext uri="{BB962C8B-B14F-4D97-AF65-F5344CB8AC3E}">
        <p14:creationId xmlns:p14="http://schemas.microsoft.com/office/powerpoint/2010/main" val="2065955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don’t only publish in the natural</a:t>
            </a:r>
            <a:r>
              <a:rPr lang="en-US" baseline="0" dirty="0"/>
              <a:t> sciences. We publish broadly across all disciplines to ensure that researchers across the world have a platform to share their findings and their ideas with others in their field.</a:t>
            </a:r>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10</a:t>
            </a:fld>
            <a:endParaRPr lang="en-GB"/>
          </a:p>
        </p:txBody>
      </p:sp>
    </p:spTree>
    <p:extLst>
      <p:ext uri="{BB962C8B-B14F-4D97-AF65-F5344CB8AC3E}">
        <p14:creationId xmlns:p14="http://schemas.microsoft.com/office/powerpoint/2010/main" val="2376552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12</a:t>
            </a:fld>
            <a:endParaRPr lang="en-GB"/>
          </a:p>
        </p:txBody>
      </p:sp>
    </p:spTree>
    <p:extLst>
      <p:ext uri="{BB962C8B-B14F-4D97-AF65-F5344CB8AC3E}">
        <p14:creationId xmlns:p14="http://schemas.microsoft.com/office/powerpoint/2010/main" val="53731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also p</a:t>
            </a:r>
            <a:r>
              <a:rPr lang="en-US" dirty="0"/>
              <a:t>ublish</a:t>
            </a:r>
            <a:r>
              <a:rPr lang="en-US" baseline="0" dirty="0"/>
              <a:t> a wide spectrum of academic literature to best suit the needs of our authors and readers.</a:t>
            </a:r>
          </a:p>
          <a:p>
            <a:endParaRPr lang="en-US" baseline="0" dirty="0"/>
          </a:p>
          <a:p>
            <a:r>
              <a:rPr lang="en-US" baseline="0" dirty="0"/>
              <a:t>So not matter your discipline or the type of work you want to publish, you will be able to do so with Springer Nature.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14</a:t>
            </a:fld>
            <a:endParaRPr lang="en-GB"/>
          </a:p>
        </p:txBody>
      </p:sp>
    </p:spTree>
    <p:extLst>
      <p:ext uri="{BB962C8B-B14F-4D97-AF65-F5344CB8AC3E}">
        <p14:creationId xmlns:p14="http://schemas.microsoft.com/office/powerpoint/2010/main" val="3715917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0" name="Rechteck 9"/>
          <p:cNvSpPr/>
          <p:nvPr userDrawn="1"/>
        </p:nvSpPr>
        <p:spPr bwMode="auto">
          <a:xfrm>
            <a:off x="0" y="0"/>
            <a:ext cx="9180000" cy="6912000"/>
          </a:xfrm>
          <a:prstGeom prst="rect">
            <a:avLst/>
          </a:prstGeom>
          <a:gradFill flip="none" rotWithShape="1">
            <a:gsLst>
              <a:gs pos="100000">
                <a:schemeClr val="accent1"/>
              </a:gs>
              <a:gs pos="10000">
                <a:schemeClr val="tx1"/>
              </a:gs>
            </a:gsLst>
            <a:lin ang="180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defRPr/>
            </a:pPr>
            <a:endParaRPr lang="de-DE" dirty="0" smtClean="0">
              <a:latin typeface="Calibri"/>
            </a:endParaRPr>
          </a:p>
        </p:txBody>
      </p:sp>
      <p:pic>
        <p:nvPicPr>
          <p:cNvPr id="11" name="Bild 10" descr="ppt_screen_Horse.gif"/>
          <p:cNvPicPr>
            <a:picLocks noChangeAspect="1"/>
          </p:cNvPicPr>
          <p:nvPr userDrawn="1"/>
        </p:nvPicPr>
        <p:blipFill>
          <a:blip r:embed="rId2" cstate="print">
            <a:alphaModFix amt="8000"/>
            <a:duotone>
              <a:prstClr val="black"/>
              <a:srgbClr val="0092D2">
                <a:tint val="45000"/>
                <a:satMod val="400000"/>
              </a:srgbClr>
            </a:duotone>
            <a:extLst/>
          </a:blip>
          <a:srcRect/>
          <a:stretch>
            <a:fillRect/>
          </a:stretch>
        </p:blipFill>
        <p:spPr bwMode="auto">
          <a:xfrm>
            <a:off x="827584" y="908720"/>
            <a:ext cx="4332288" cy="5173663"/>
          </a:xfrm>
          <a:prstGeom prst="rect">
            <a:avLst/>
          </a:prstGeom>
          <a:noFill/>
          <a:ln>
            <a:noFill/>
          </a:ln>
          <a:extLst/>
        </p:spPr>
      </p:pic>
      <p:pic>
        <p:nvPicPr>
          <p:cNvPr id="12" name="Bild 11" descr="verlauf.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703" y="2888489"/>
            <a:ext cx="5410200" cy="1016000"/>
          </a:xfrm>
          <a:prstGeom prst="rect">
            <a:avLst/>
          </a:prstGeom>
        </p:spPr>
      </p:pic>
      <p:pic>
        <p:nvPicPr>
          <p:cNvPr id="13" name="Bild 21" descr="Springer_cmyk.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68000" y="3132000"/>
            <a:ext cx="1885950" cy="514350"/>
          </a:xfrm>
          <a:prstGeom prst="rect">
            <a:avLst/>
          </a:prstGeom>
        </p:spPr>
      </p:pic>
      <p:sp>
        <p:nvSpPr>
          <p:cNvPr id="17" name="Rectangle 5"/>
          <p:cNvSpPr>
            <a:spLocks noGrp="1" noChangeArrowheads="1"/>
          </p:cNvSpPr>
          <p:nvPr>
            <p:ph type="subTitle" idx="1"/>
          </p:nvPr>
        </p:nvSpPr>
        <p:spPr>
          <a:xfrm>
            <a:off x="3779667" y="5537200"/>
            <a:ext cx="4896021"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en-US" smtClean="0"/>
              <a:t>Click to edit Master subtitle style</a:t>
            </a:r>
            <a:endParaRPr lang="de-DE" dirty="0"/>
          </a:p>
        </p:txBody>
      </p:sp>
      <p:sp>
        <p:nvSpPr>
          <p:cNvPr id="20" name="Rectangle 4"/>
          <p:cNvSpPr>
            <a:spLocks noGrp="1" noChangeArrowheads="1"/>
          </p:cNvSpPr>
          <p:nvPr>
            <p:ph type="ctrTitle"/>
          </p:nvPr>
        </p:nvSpPr>
        <p:spPr>
          <a:xfrm>
            <a:off x="3772652" y="4165600"/>
            <a:ext cx="4903036" cy="1209040"/>
          </a:xfrm>
        </p:spPr>
        <p:txBody>
          <a:bodyPr anchor="t" anchorCtr="0"/>
          <a:lstStyle>
            <a:lvl1pPr>
              <a:defRPr sz="3400" b="0" i="0" spc="30">
                <a:solidFill>
                  <a:schemeClr val="bg1"/>
                </a:solidFill>
                <a:latin typeface="+mj-lt"/>
                <a:cs typeface="Cambria"/>
              </a:defRPr>
            </a:lvl1pPr>
          </a:lstStyle>
          <a:p>
            <a:r>
              <a:rPr lang="en-US" smtClean="0"/>
              <a:t>Click to edit Master title style</a:t>
            </a:r>
            <a:endParaRPr lang="de-DE" dirty="0"/>
          </a:p>
        </p:txBody>
      </p:sp>
    </p:spTree>
    <p:extLst>
      <p:ext uri="{BB962C8B-B14F-4D97-AF65-F5344CB8AC3E}">
        <p14:creationId xmlns:p14="http://schemas.microsoft.com/office/powerpoint/2010/main" val="592265696"/>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Leer">
    <p:spTree>
      <p:nvGrpSpPr>
        <p:cNvPr id="1" name=""/>
        <p:cNvGrpSpPr/>
        <p:nvPr/>
      </p:nvGrpSpPr>
      <p:grpSpPr>
        <a:xfrm>
          <a:off x="0" y="0"/>
          <a:ext cx="0" cy="0"/>
          <a:chOff x="0" y="0"/>
          <a:chExt cx="0" cy="0"/>
        </a:xfrm>
      </p:grpSpPr>
      <p:sp>
        <p:nvSpPr>
          <p:cNvPr id="4" name="Titel 1"/>
          <p:cNvSpPr>
            <a:spLocks noGrp="1"/>
          </p:cNvSpPr>
          <p:nvPr>
            <p:ph type="title"/>
          </p:nvPr>
        </p:nvSpPr>
        <p:spPr>
          <a:xfrm>
            <a:off x="681377" y="93993"/>
            <a:ext cx="5473250" cy="664797"/>
          </a:xfrm>
          <a:prstGeom prst="rect">
            <a:avLst/>
          </a:prstGeom>
        </p:spPr>
        <p:txBody>
          <a:bodyPr anchor="ctr" anchorCtr="0"/>
          <a:lstStyle>
            <a:lvl1pPr>
              <a:defRPr sz="2400">
                <a:solidFill>
                  <a:schemeClr val="tx1">
                    <a:lumMod val="75000"/>
                    <a:lumOff val="25000"/>
                  </a:schemeClr>
                </a:solidFill>
                <a:latin typeface="Calibri" pitchFamily="34" charset="0"/>
              </a:defRPr>
            </a:lvl1pPr>
          </a:lstStyle>
          <a:p>
            <a:r>
              <a:rPr lang="de-DE" dirty="0" smtClean="0"/>
              <a:t>Titelmasterformat durch Klicken bearbeiten</a:t>
            </a:r>
            <a:endParaRPr lang="en-US" dirty="0"/>
          </a:p>
        </p:txBody>
      </p:sp>
    </p:spTree>
    <p:extLst>
      <p:ext uri="{BB962C8B-B14F-4D97-AF65-F5344CB8AC3E}">
        <p14:creationId xmlns:p14="http://schemas.microsoft.com/office/powerpoint/2010/main" val="164403649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default text">
    <p:spTree>
      <p:nvGrpSpPr>
        <p:cNvPr id="1" name=""/>
        <p:cNvGrpSpPr/>
        <p:nvPr/>
      </p:nvGrpSpPr>
      <p:grpSpPr>
        <a:xfrm>
          <a:off x="0" y="0"/>
          <a:ext cx="0" cy="0"/>
          <a:chOff x="0" y="0"/>
          <a:chExt cx="0" cy="0"/>
        </a:xfrm>
      </p:grpSpPr>
      <p:sp>
        <p:nvSpPr>
          <p:cNvPr id="9" name="Rectangle 6"/>
          <p:cNvSpPr>
            <a:spLocks noGrp="1" noChangeArrowheads="1"/>
          </p:cNvSpPr>
          <p:nvPr>
            <p:ph idx="11" hasCustomPrompt="1"/>
          </p:nvPr>
        </p:nvSpPr>
        <p:spPr bwMode="auto">
          <a:xfrm>
            <a:off x="522000" y="1519237"/>
            <a:ext cx="808225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sz="1800">
                <a:solidFill>
                  <a:schemeClr val="tx2"/>
                </a:solidFill>
              </a:defRPr>
            </a:lvl1pPr>
            <a:lvl2pPr>
              <a:defRPr sz="1800"/>
            </a:lvl2pPr>
            <a:lvl3pPr>
              <a:defRPr sz="1800"/>
            </a:lvl3pPr>
            <a:lvl4pPr>
              <a:defRPr sz="1800"/>
            </a:lvl4pPr>
            <a:lvl5pPr>
              <a:defRPr sz="1800"/>
            </a:lvl5pPr>
          </a:lstStyle>
          <a:p>
            <a:pPr lvl="0"/>
            <a:r>
              <a:rPr lang="en-US" noProof="0" dirty="0" smtClean="0"/>
              <a:t>Click to edit text</a:t>
            </a:r>
          </a:p>
          <a:p>
            <a:pPr lvl="0"/>
            <a:r>
              <a:rPr lang="en-US" noProof="0" dirty="0" smtClean="0"/>
              <a:t>text</a:t>
            </a:r>
          </a:p>
        </p:txBody>
      </p:sp>
      <p:sp>
        <p:nvSpPr>
          <p:cNvPr id="4" name="Titel 3"/>
          <p:cNvSpPr>
            <a:spLocks noGrp="1"/>
          </p:cNvSpPr>
          <p:nvPr>
            <p:ph type="title" hasCustomPrompt="1"/>
          </p:nvPr>
        </p:nvSpPr>
        <p:spPr/>
        <p:txBody>
          <a:bodyPr/>
          <a:lstStyle>
            <a:lvl1pPr>
              <a:defRPr/>
            </a:lvl1pPr>
          </a:lstStyle>
          <a:p>
            <a:r>
              <a:rPr lang="en-US" noProof="0" dirty="0" smtClean="0"/>
              <a:t>Click to edit Headline</a:t>
            </a:r>
            <a:endParaRPr lang="en-US" noProof="0" dirty="0"/>
          </a:p>
        </p:txBody>
      </p:sp>
    </p:spTree>
    <p:extLst>
      <p:ext uri="{BB962C8B-B14F-4D97-AF65-F5344CB8AC3E}">
        <p14:creationId xmlns:p14="http://schemas.microsoft.com/office/powerpoint/2010/main" val="2649957511"/>
      </p:ext>
    </p:extLst>
  </p:cSld>
  <p:clrMapOvr>
    <a:masterClrMapping/>
  </p:clrMapOvr>
  <p:transition spd="slow"/>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elfolie">
    <p:spTree>
      <p:nvGrpSpPr>
        <p:cNvPr id="1" name=""/>
        <p:cNvGrpSpPr/>
        <p:nvPr/>
      </p:nvGrpSpPr>
      <p:grpSpPr>
        <a:xfrm>
          <a:off x="0" y="0"/>
          <a:ext cx="0" cy="0"/>
          <a:chOff x="0" y="0"/>
          <a:chExt cx="0" cy="0"/>
        </a:xfrm>
      </p:grpSpPr>
      <p:sp>
        <p:nvSpPr>
          <p:cNvPr id="6" name="Rechteck 5"/>
          <p:cNvSpPr/>
          <p:nvPr userDrawn="1"/>
        </p:nvSpPr>
        <p:spPr bwMode="auto">
          <a:xfrm>
            <a:off x="0" y="0"/>
            <a:ext cx="9180000" cy="6912000"/>
          </a:xfrm>
          <a:prstGeom prst="rect">
            <a:avLst/>
          </a:prstGeom>
          <a:gradFill flip="none" rotWithShape="1">
            <a:gsLst>
              <a:gs pos="100000">
                <a:srgbClr val="0D4389"/>
              </a:gs>
              <a:gs pos="10000">
                <a:srgbClr val="031D45"/>
              </a:gs>
            </a:gsLst>
            <a:lin ang="180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defRPr/>
            </a:pPr>
            <a:endParaRPr lang="de-DE" dirty="0" smtClean="0">
              <a:latin typeface="Calibri"/>
            </a:endParaRPr>
          </a:p>
        </p:txBody>
      </p:sp>
      <p:pic>
        <p:nvPicPr>
          <p:cNvPr id="7" name="Bild 6" descr="ppt_screen_Horse.gif"/>
          <p:cNvPicPr>
            <a:picLocks noChangeAspect="1"/>
          </p:cNvPicPr>
          <p:nvPr userDrawn="1"/>
        </p:nvPicPr>
        <p:blipFill>
          <a:blip r:embed="rId2" cstate="print">
            <a:alphaModFix amt="8000"/>
            <a:duotone>
              <a:prstClr val="black"/>
              <a:srgbClr val="0092D2">
                <a:tint val="45000"/>
                <a:satMod val="400000"/>
              </a:srgbClr>
            </a:duotone>
            <a:extLst/>
          </a:blip>
          <a:srcRect/>
          <a:stretch>
            <a:fillRect/>
          </a:stretch>
        </p:blipFill>
        <p:spPr bwMode="auto">
          <a:xfrm>
            <a:off x="827584" y="908720"/>
            <a:ext cx="4332288" cy="5173663"/>
          </a:xfrm>
          <a:prstGeom prst="rect">
            <a:avLst/>
          </a:prstGeom>
          <a:noFill/>
          <a:ln>
            <a:noFill/>
          </a:ln>
          <a:extLst/>
        </p:spPr>
      </p:pic>
      <p:sp>
        <p:nvSpPr>
          <p:cNvPr id="192516" name="Rectangle 4"/>
          <p:cNvSpPr>
            <a:spLocks noGrp="1" noChangeArrowheads="1"/>
          </p:cNvSpPr>
          <p:nvPr userDrawn="1">
            <p:ph type="ctrTitle"/>
          </p:nvPr>
        </p:nvSpPr>
        <p:spPr>
          <a:xfrm>
            <a:off x="4064000" y="2600325"/>
            <a:ext cx="4540448" cy="950517"/>
          </a:xfrm>
        </p:spPr>
        <p:txBody>
          <a:bodyPr/>
          <a:lstStyle>
            <a:lvl1pPr>
              <a:defRPr sz="3400" b="0" i="0" spc="30">
                <a:solidFill>
                  <a:schemeClr val="bg1"/>
                </a:solidFill>
                <a:latin typeface="+mj-lt"/>
                <a:cs typeface="Cambria"/>
              </a:defRPr>
            </a:lvl1pPr>
          </a:lstStyle>
          <a:p>
            <a:r>
              <a:rPr lang="de-DE" dirty="0" smtClean="0"/>
              <a:t>Mastertitelformat bearbeiten</a:t>
            </a:r>
            <a:endParaRPr lang="de-DE" dirty="0"/>
          </a:p>
        </p:txBody>
      </p:sp>
      <p:sp>
        <p:nvSpPr>
          <p:cNvPr id="192517" name="Rectangle 5"/>
          <p:cNvSpPr>
            <a:spLocks noGrp="1" noChangeArrowheads="1"/>
          </p:cNvSpPr>
          <p:nvPr userDrawn="1">
            <p:ph type="subTitle" idx="1"/>
          </p:nvPr>
        </p:nvSpPr>
        <p:spPr>
          <a:xfrm>
            <a:off x="4064000" y="3785245"/>
            <a:ext cx="4540448" cy="287258"/>
          </a:xfrm>
        </p:spPr>
        <p:txBody>
          <a:bodyPr/>
          <a:lstStyle>
            <a:lvl1pPr marL="0" indent="0">
              <a:buFont typeface="Times" charset="0"/>
              <a:buNone/>
              <a:defRPr>
                <a:solidFill>
                  <a:schemeClr val="bg2">
                    <a:lumMod val="90000"/>
                  </a:schemeClr>
                </a:solidFill>
                <a:latin typeface="Calibri"/>
                <a:cs typeface="Calibri"/>
              </a:defRPr>
            </a:lvl1pPr>
          </a:lstStyle>
          <a:p>
            <a:r>
              <a:rPr lang="de-DE" dirty="0" smtClean="0"/>
              <a:t>Master-Untertitelformat bearbeiten</a:t>
            </a:r>
            <a:endParaRPr lang="de-DE" dirty="0"/>
          </a:p>
        </p:txBody>
      </p:sp>
    </p:spTree>
    <p:extLst>
      <p:ext uri="{BB962C8B-B14F-4D97-AF65-F5344CB8AC3E}">
        <p14:creationId xmlns:p14="http://schemas.microsoft.com/office/powerpoint/2010/main" val="3412271531"/>
      </p:ext>
    </p:extLst>
  </p:cSld>
  <p:clrMapOvr>
    <a:masterClrMapping/>
  </p:clrMapOvr>
  <p:transition spd="slow"/>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57982277"/>
              </p:ex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102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sp>
        <p:nvSpPr>
          <p:cNvPr id="11" name="Text Placeholder 10"/>
          <p:cNvSpPr>
            <a:spLocks noGrp="1"/>
          </p:cNvSpPr>
          <p:nvPr>
            <p:ph type="body" sz="quarter" idx="14"/>
          </p:nvPr>
        </p:nvSpPr>
        <p:spPr>
          <a:xfrm>
            <a:off x="762000" y="1436689"/>
            <a:ext cx="7605347" cy="223138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11"/>
          <p:cNvSpPr>
            <a:spLocks noGrp="1"/>
          </p:cNvSpPr>
          <p:nvPr>
            <p:ph type="title"/>
          </p:nvPr>
        </p:nvSpPr>
        <p:spPr>
          <a:xfrm>
            <a:off x="762000" y="538163"/>
            <a:ext cx="7605347" cy="387798"/>
          </a:xfrm>
        </p:spPr>
        <p:txBody>
          <a:bodyPr/>
          <a:lstStyle/>
          <a:p>
            <a:r>
              <a:rPr lang="en-US" smtClean="0"/>
              <a:t>Click to edit Master title style</a:t>
            </a:r>
            <a:endParaRPr lang="en-GB"/>
          </a:p>
        </p:txBody>
      </p:sp>
    </p:spTree>
    <p:extLst>
      <p:ext uri="{BB962C8B-B14F-4D97-AF65-F5344CB8AC3E}">
        <p14:creationId xmlns:p14="http://schemas.microsoft.com/office/powerpoint/2010/main" val="42150978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xfrm>
            <a:off x="541138" y="896405"/>
            <a:ext cx="799147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2200"/>
            </a:lvl1pPr>
          </a:lstStyle>
          <a:p>
            <a:pPr lvl="0"/>
            <a:r>
              <a:rPr lang="en-US" smtClean="0"/>
              <a:t>Click to edit Master title style</a:t>
            </a:r>
            <a:endParaRPr lang="de-DE" dirty="0"/>
          </a:p>
        </p:txBody>
      </p:sp>
      <p:sp>
        <p:nvSpPr>
          <p:cNvPr id="9" name="Rectangle 6"/>
          <p:cNvSpPr>
            <a:spLocks noGrp="1" noChangeArrowheads="1"/>
          </p:cNvSpPr>
          <p:nvPr>
            <p:ph idx="11"/>
          </p:nvPr>
        </p:nvSpPr>
        <p:spPr bwMode="auto">
          <a:xfrm>
            <a:off x="539552" y="1439863"/>
            <a:ext cx="799306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1479831993"/>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7" name="Content Placeholder 6"/>
          <p:cNvSpPr>
            <a:spLocks noGrp="1" noChangeArrowheads="1"/>
          </p:cNvSpPr>
          <p:nvPr>
            <p:ph idx="11"/>
          </p:nvPr>
        </p:nvSpPr>
        <p:spPr bwMode="auto">
          <a:xfrm>
            <a:off x="537966" y="1439863"/>
            <a:ext cx="3832671"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8" name="Rectangle 6"/>
          <p:cNvSpPr>
            <a:spLocks noGrp="1" noChangeArrowheads="1"/>
          </p:cNvSpPr>
          <p:nvPr>
            <p:ph idx="12"/>
          </p:nvPr>
        </p:nvSpPr>
        <p:spPr bwMode="auto">
          <a:xfrm>
            <a:off x="4547991" y="1439863"/>
            <a:ext cx="3983037"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5" name="Rectangle 5"/>
          <p:cNvSpPr>
            <a:spLocks noGrp="1" noChangeArrowheads="1"/>
          </p:cNvSpPr>
          <p:nvPr>
            <p:ph type="title"/>
          </p:nvPr>
        </p:nvSpPr>
        <p:spPr bwMode="auto">
          <a:xfrm>
            <a:off x="539552" y="896405"/>
            <a:ext cx="79914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title style</a:t>
            </a:r>
            <a:endParaRPr lang="de-DE" dirty="0"/>
          </a:p>
        </p:txBody>
      </p:sp>
    </p:spTree>
    <p:extLst>
      <p:ext uri="{BB962C8B-B14F-4D97-AF65-F5344CB8AC3E}">
        <p14:creationId xmlns:p14="http://schemas.microsoft.com/office/powerpoint/2010/main" val="3189077143"/>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537965" y="1447805"/>
            <a:ext cx="390468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Inhaltsplatzhalter 3"/>
          <p:cNvSpPr>
            <a:spLocks noGrp="1"/>
          </p:cNvSpPr>
          <p:nvPr>
            <p:ph sz="half" idx="2"/>
          </p:nvPr>
        </p:nvSpPr>
        <p:spPr>
          <a:xfrm>
            <a:off x="537965" y="1879605"/>
            <a:ext cx="3902075" cy="1863074"/>
          </a:xfrm>
        </p:spPr>
        <p:txBody>
          <a:bodyPr/>
          <a:lstStyle>
            <a:lvl1pPr marL="177800" indent="-177800">
              <a:buClr>
                <a:schemeClr val="tx2">
                  <a:lumMod val="75000"/>
                  <a:lumOff val="25000"/>
                </a:schemeClr>
              </a:buClr>
              <a:buFont typeface="Arial"/>
              <a:buChar char="•"/>
              <a:defRPr sz="1600"/>
            </a:lvl1pPr>
            <a:lvl2pPr marL="371475" indent="-179388">
              <a:buClr>
                <a:schemeClr val="tx2">
                  <a:lumMod val="75000"/>
                  <a:lumOff val="25000"/>
                </a:schemeClr>
              </a:buClr>
              <a:buFont typeface="Lucida Grande"/>
              <a:buChar char="-"/>
              <a:defRPr sz="1600"/>
            </a:lvl2pPr>
            <a:lvl3pPr marL="563563" indent="-190500">
              <a:buClr>
                <a:schemeClr val="tx2">
                  <a:lumMod val="75000"/>
                  <a:lumOff val="25000"/>
                </a:schemeClr>
              </a:buClr>
              <a:buFont typeface="Arial"/>
              <a:buChar char="•"/>
              <a:defRPr sz="1600"/>
            </a:lvl3pPr>
            <a:lvl4pPr marL="760413" indent="-195263">
              <a:buClr>
                <a:schemeClr val="tx2">
                  <a:lumMod val="75000"/>
                  <a:lumOff val="25000"/>
                </a:schemeClr>
              </a:buClr>
              <a:buFont typeface="Lucida Grande"/>
              <a:buChar char="-"/>
              <a:defRPr sz="1600"/>
            </a:lvl4pPr>
            <a:lvl5pPr marL="941388" indent="-174625">
              <a:buClr>
                <a:schemeClr val="tx2">
                  <a:lumMod val="75000"/>
                  <a:lumOff val="25000"/>
                </a:schemeClr>
              </a:buClr>
              <a:buFont typeface="Arial"/>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5" name="Textplatzhalter 4"/>
          <p:cNvSpPr>
            <a:spLocks noGrp="1"/>
          </p:cNvSpPr>
          <p:nvPr>
            <p:ph type="body" sz="quarter" idx="3"/>
          </p:nvPr>
        </p:nvSpPr>
        <p:spPr>
          <a:xfrm>
            <a:off x="4547990" y="1446644"/>
            <a:ext cx="3983037"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Inhaltsplatzhalter 3"/>
          <p:cNvSpPr>
            <a:spLocks noGrp="1"/>
          </p:cNvSpPr>
          <p:nvPr>
            <p:ph sz="half" idx="10"/>
          </p:nvPr>
        </p:nvSpPr>
        <p:spPr>
          <a:xfrm>
            <a:off x="4547991" y="1879605"/>
            <a:ext cx="3983037" cy="1863074"/>
          </a:xfrm>
        </p:spPr>
        <p:txBody>
          <a:bodyPr/>
          <a:lstStyle>
            <a:lvl1pPr marL="177800" indent="-177800">
              <a:buClr>
                <a:schemeClr val="tx2">
                  <a:lumMod val="75000"/>
                  <a:lumOff val="25000"/>
                </a:schemeClr>
              </a:buClr>
              <a:buFont typeface="Arial"/>
              <a:buChar char="•"/>
              <a:defRPr sz="1600"/>
            </a:lvl1pPr>
            <a:lvl2pPr marL="371475" indent="-179388">
              <a:buClr>
                <a:schemeClr val="tx2">
                  <a:lumMod val="75000"/>
                  <a:lumOff val="25000"/>
                </a:schemeClr>
              </a:buClr>
              <a:buFont typeface="Lucida Grande"/>
              <a:buChar char="-"/>
              <a:defRPr sz="1600"/>
            </a:lvl2pPr>
            <a:lvl3pPr marL="563563" indent="-190500">
              <a:buClr>
                <a:schemeClr val="tx2">
                  <a:lumMod val="75000"/>
                  <a:lumOff val="25000"/>
                </a:schemeClr>
              </a:buClr>
              <a:buFont typeface="Arial"/>
              <a:buChar char="•"/>
              <a:defRPr sz="1600"/>
            </a:lvl3pPr>
            <a:lvl4pPr marL="760413" indent="-195263">
              <a:buClr>
                <a:schemeClr val="tx2">
                  <a:lumMod val="75000"/>
                  <a:lumOff val="25000"/>
                </a:schemeClr>
              </a:buClr>
              <a:buFont typeface="Lucida Grande"/>
              <a:buChar char="-"/>
              <a:defRPr sz="1600"/>
            </a:lvl4pPr>
            <a:lvl5pPr marL="941388" indent="-174625">
              <a:buClr>
                <a:schemeClr val="tx2">
                  <a:lumMod val="75000"/>
                  <a:lumOff val="25000"/>
                </a:schemeClr>
              </a:buClr>
              <a:buFont typeface="Arial"/>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8" name="Rectangle 5"/>
          <p:cNvSpPr>
            <a:spLocks noGrp="1" noChangeArrowheads="1"/>
          </p:cNvSpPr>
          <p:nvPr>
            <p:ph type="title"/>
          </p:nvPr>
        </p:nvSpPr>
        <p:spPr bwMode="auto">
          <a:xfrm>
            <a:off x="539552" y="896405"/>
            <a:ext cx="79914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title style</a:t>
            </a:r>
            <a:endParaRPr lang="de-DE" dirty="0"/>
          </a:p>
        </p:txBody>
      </p:sp>
    </p:spTree>
    <p:extLst>
      <p:ext uri="{BB962C8B-B14F-4D97-AF65-F5344CB8AC3E}">
        <p14:creationId xmlns:p14="http://schemas.microsoft.com/office/powerpoint/2010/main" val="394829259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bwMode="auto">
          <a:xfrm>
            <a:off x="539552" y="896405"/>
            <a:ext cx="79914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title style</a:t>
            </a:r>
            <a:endParaRPr lang="de-DE" dirty="0"/>
          </a:p>
        </p:txBody>
      </p:sp>
    </p:spTree>
    <p:extLst>
      <p:ext uri="{BB962C8B-B14F-4D97-AF65-F5344CB8AC3E}">
        <p14:creationId xmlns:p14="http://schemas.microsoft.com/office/powerpoint/2010/main" val="388677115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016244"/>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asic grid">
    <p:spTree>
      <p:nvGrpSpPr>
        <p:cNvPr id="1" name=""/>
        <p:cNvGrpSpPr/>
        <p:nvPr/>
      </p:nvGrpSpPr>
      <p:grpSpPr>
        <a:xfrm>
          <a:off x="0" y="0"/>
          <a:ext cx="0" cy="0"/>
          <a:chOff x="0" y="0"/>
          <a:chExt cx="0" cy="0"/>
        </a:xfrm>
      </p:grpSpPr>
      <p:sp>
        <p:nvSpPr>
          <p:cNvPr id="15" name="Titel 1"/>
          <p:cNvSpPr>
            <a:spLocks noGrp="1"/>
          </p:cNvSpPr>
          <p:nvPr>
            <p:ph type="title" hasCustomPrompt="1"/>
          </p:nvPr>
        </p:nvSpPr>
        <p:spPr>
          <a:xfrm>
            <a:off x="3635897" y="2996952"/>
            <a:ext cx="1800200" cy="504056"/>
          </a:xfrm>
        </p:spPr>
        <p:txBody>
          <a:bodyPr/>
          <a:lstStyle>
            <a:lvl1pPr>
              <a:defRPr sz="3000">
                <a:solidFill>
                  <a:srgbClr val="999999"/>
                </a:solidFill>
              </a:defRPr>
            </a:lvl1pPr>
          </a:lstStyle>
          <a:p>
            <a:r>
              <a:rPr lang="de-DE" dirty="0" smtClean="0">
                <a:latin typeface="Calibri" charset="0"/>
                <a:ea typeface="Calibri" charset="0"/>
              </a:rPr>
              <a:t>Basic </a:t>
            </a:r>
            <a:r>
              <a:rPr lang="de-DE" dirty="0" err="1" smtClean="0">
                <a:latin typeface="Calibri" charset="0"/>
                <a:ea typeface="Calibri" charset="0"/>
              </a:rPr>
              <a:t>Grid</a:t>
            </a:r>
            <a:endParaRPr lang="de-DE" dirty="0">
              <a:latin typeface="Calibri" charset="0"/>
              <a:ea typeface="Calibri" charset="0"/>
            </a:endParaRPr>
          </a:p>
        </p:txBody>
      </p:sp>
      <p:grpSp>
        <p:nvGrpSpPr>
          <p:cNvPr id="2" name="Gruppierung 26"/>
          <p:cNvGrpSpPr/>
          <p:nvPr/>
        </p:nvGrpSpPr>
        <p:grpSpPr>
          <a:xfrm>
            <a:off x="539552" y="908720"/>
            <a:ext cx="8157581" cy="5974680"/>
            <a:chOff x="539552" y="908720"/>
            <a:chExt cx="8157581" cy="5974680"/>
          </a:xfrm>
        </p:grpSpPr>
        <p:cxnSp>
          <p:nvCxnSpPr>
            <p:cNvPr id="17" name="Gerade Verbindung 8"/>
            <p:cNvCxnSpPr>
              <a:cxnSpLocks noChangeShapeType="1"/>
            </p:cNvCxnSpPr>
            <p:nvPr/>
          </p:nvCxnSpPr>
          <p:spPr bwMode="auto">
            <a:xfrm>
              <a:off x="546755" y="927770"/>
              <a:ext cx="0" cy="594928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18" name="Gerade Verbindung 9"/>
            <p:cNvCxnSpPr>
              <a:cxnSpLocks noChangeShapeType="1"/>
            </p:cNvCxnSpPr>
            <p:nvPr/>
          </p:nvCxnSpPr>
          <p:spPr bwMode="auto">
            <a:xfrm>
              <a:off x="8690163" y="908720"/>
              <a:ext cx="0" cy="597468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19" name="Gerade Verbindung 18"/>
            <p:cNvCxnSpPr>
              <a:cxnSpLocks noChangeShapeType="1"/>
            </p:cNvCxnSpPr>
            <p:nvPr/>
          </p:nvCxnSpPr>
          <p:spPr bwMode="auto">
            <a:xfrm>
              <a:off x="553105" y="1162099"/>
              <a:ext cx="8143200" cy="0"/>
            </a:xfrm>
            <a:prstGeom prst="line">
              <a:avLst/>
            </a:prstGeom>
            <a:noFill/>
            <a:ln w="9525">
              <a:solidFill>
                <a:schemeClr val="accent4"/>
              </a:solidFill>
              <a:prstDash val="dash"/>
              <a:round/>
              <a:headEnd/>
              <a:tailEnd/>
            </a:ln>
            <a:extLst>
              <a:ext uri="{909E8E84-426E-40DD-AFC4-6F175D3DCCD1}">
                <a14:hiddenFill xmlns:a14="http://schemas.microsoft.com/office/drawing/2010/main">
                  <a:noFill/>
                </a14:hiddenFill>
              </a:ext>
            </a:extLst>
          </p:spPr>
        </p:cxnSp>
        <p:cxnSp>
          <p:nvCxnSpPr>
            <p:cNvPr id="20" name="Gerade Verbindung 19"/>
            <p:cNvCxnSpPr>
              <a:cxnSpLocks noChangeShapeType="1"/>
            </p:cNvCxnSpPr>
            <p:nvPr/>
          </p:nvCxnSpPr>
          <p:spPr bwMode="auto">
            <a:xfrm flipV="1">
              <a:off x="539552" y="912813"/>
              <a:ext cx="8157581" cy="16623"/>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21" name="Gerade Verbindung 12"/>
            <p:cNvCxnSpPr>
              <a:cxnSpLocks noChangeShapeType="1"/>
            </p:cNvCxnSpPr>
            <p:nvPr userDrawn="1"/>
          </p:nvCxnSpPr>
          <p:spPr bwMode="auto">
            <a:xfrm>
              <a:off x="554494" y="6331733"/>
              <a:ext cx="8129433"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24" name="Gerade Verbindung 12"/>
            <p:cNvCxnSpPr>
              <a:cxnSpLocks noChangeShapeType="1"/>
            </p:cNvCxnSpPr>
            <p:nvPr userDrawn="1"/>
          </p:nvCxnSpPr>
          <p:spPr bwMode="auto">
            <a:xfrm>
              <a:off x="546935" y="1514320"/>
              <a:ext cx="8143200"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62375681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9" name="Rectangle 5"/>
          <p:cNvSpPr>
            <a:spLocks noGrp="1" noChangeArrowheads="1"/>
          </p:cNvSpPr>
          <p:nvPr>
            <p:ph type="title"/>
          </p:nvPr>
        </p:nvSpPr>
        <p:spPr bwMode="auto">
          <a:xfrm>
            <a:off x="550862" y="896938"/>
            <a:ext cx="8135938" cy="310341"/>
          </a:xfrm>
          <a:prstGeom prst="rect">
            <a:avLst/>
          </a:prstGeom>
          <a:noFill/>
          <a:ln>
            <a:noFill/>
          </a:ln>
          <a:extLs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de-DE" dirty="0"/>
              <a:t>Mastertitelformat bearbeiten</a:t>
            </a:r>
          </a:p>
        </p:txBody>
      </p:sp>
      <p:sp>
        <p:nvSpPr>
          <p:cNvPr id="14340" name="Rectangle 6"/>
          <p:cNvSpPr>
            <a:spLocks noGrp="1" noChangeArrowheads="1"/>
          </p:cNvSpPr>
          <p:nvPr>
            <p:ph type="body" idx="1"/>
          </p:nvPr>
        </p:nvSpPr>
        <p:spPr bwMode="auto">
          <a:xfrm>
            <a:off x="546100" y="1439863"/>
            <a:ext cx="8135938" cy="187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Bild 1" descr="Kopfbalken.png"/>
          <p:cNvPicPr>
            <a:picLocks/>
          </p:cNvPicPr>
          <p:nvPr/>
        </p:nvPicPr>
        <p:blipFill>
          <a:blip r:embed="rId16" cstate="email">
            <a:extLst>
              <a:ext uri="{28A0092B-C50C-407E-A947-70E740481C1C}">
                <a14:useLocalDpi xmlns:a14="http://schemas.microsoft.com/office/drawing/2010/main" val="0"/>
              </a:ext>
            </a:extLst>
          </a:blip>
          <a:stretch>
            <a:fillRect/>
          </a:stretch>
        </p:blipFill>
        <p:spPr>
          <a:xfrm>
            <a:off x="203835" y="0"/>
            <a:ext cx="8940165" cy="612000"/>
          </a:xfrm>
          <a:prstGeom prst="rect">
            <a:avLst/>
          </a:prstGeom>
        </p:spPr>
      </p:pic>
      <p:sp>
        <p:nvSpPr>
          <p:cNvPr id="9" name="Rectangle 8"/>
          <p:cNvSpPr>
            <a:spLocks noChangeArrowheads="1"/>
          </p:cNvSpPr>
          <p:nvPr/>
        </p:nvSpPr>
        <p:spPr bwMode="auto">
          <a:xfrm>
            <a:off x="539552" y="210736"/>
            <a:ext cx="25923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80000" rIns="0" bIns="36000" anchor="ctr"/>
          <a:lstStyle/>
          <a:p>
            <a:pPr algn="l">
              <a:spcBef>
                <a:spcPct val="0"/>
              </a:spcBef>
            </a:pPr>
            <a:r>
              <a:rPr lang="en-US" sz="900" noProof="0" dirty="0" smtClean="0">
                <a:solidFill>
                  <a:srgbClr val="A6A6A6"/>
                </a:solidFill>
                <a:latin typeface="Calibri" charset="0"/>
                <a:cs typeface="Calibri" charset="0"/>
              </a:rPr>
              <a:t>Springer: Publisher</a:t>
            </a:r>
            <a:r>
              <a:rPr lang="en-US" sz="900" baseline="0" noProof="0" dirty="0" smtClean="0">
                <a:solidFill>
                  <a:srgbClr val="A6A6A6"/>
                </a:solidFill>
                <a:latin typeface="Calibri" charset="0"/>
                <a:cs typeface="Calibri" charset="0"/>
              </a:rPr>
              <a:t> of Choice</a:t>
            </a:r>
            <a:r>
              <a:rPr lang="en-US" sz="900" noProof="0" dirty="0" smtClean="0">
                <a:solidFill>
                  <a:srgbClr val="A6A6A6"/>
                </a:solidFill>
                <a:latin typeface="Calibri" charset="0"/>
                <a:cs typeface="Calibri" charset="0"/>
              </a:rPr>
              <a:t> | </a:t>
            </a:r>
            <a:fld id="{DC98D910-DD3F-4044-BE0F-F09D484DEDD5}" type="slidenum">
              <a:rPr lang="en-US" sz="900" noProof="0" smtClean="0">
                <a:solidFill>
                  <a:srgbClr val="A6A6A6"/>
                </a:solidFill>
                <a:latin typeface="Calibri" charset="0"/>
                <a:cs typeface="Calibri" charset="0"/>
              </a:rPr>
              <a:pPr algn="l">
                <a:spcBef>
                  <a:spcPct val="0"/>
                </a:spcBef>
              </a:pPr>
              <a:t>‹#›</a:t>
            </a:fld>
            <a:endParaRPr lang="en-US" sz="900" noProof="0" dirty="0" smtClean="0">
              <a:solidFill>
                <a:srgbClr val="A6A6A6"/>
              </a:solidFill>
              <a:latin typeface="Calibri" charset="0"/>
              <a:cs typeface="Calibri" charset="0"/>
            </a:endParaRPr>
          </a:p>
          <a:p>
            <a:pPr algn="l">
              <a:spcBef>
                <a:spcPct val="0"/>
              </a:spcBef>
            </a:pPr>
            <a:endParaRPr lang="de-DE" sz="900" b="1" dirty="0">
              <a:latin typeface="Calibri" charset="0"/>
              <a:cs typeface="Geneva" charset="0"/>
            </a:endParaRPr>
          </a:p>
        </p:txBody>
      </p:sp>
      <p:pic>
        <p:nvPicPr>
          <p:cNvPr id="11" name="Bild 33" descr="Springer_cmyk.eps"/>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7613650" y="146050"/>
            <a:ext cx="1056132" cy="288036"/>
          </a:xfrm>
          <a:prstGeom prst="rect">
            <a:avLst/>
          </a:prstGeom>
        </p:spPr>
      </p:pic>
      <p:cxnSp>
        <p:nvCxnSpPr>
          <p:cNvPr id="12" name="Gerade Verbindung 11"/>
          <p:cNvCxnSpPr/>
          <p:nvPr/>
        </p:nvCxnSpPr>
        <p:spPr bwMode="auto">
          <a:xfrm>
            <a:off x="7350409" y="115888"/>
            <a:ext cx="0" cy="360362"/>
          </a:xfrm>
          <a:prstGeom prst="line">
            <a:avLst/>
          </a:prstGeom>
          <a:solidFill>
            <a:srgbClr val="D1DDE9"/>
          </a:solidFill>
          <a:ln w="9525" cap="flat" cmpd="sng" algn="ctr">
            <a:solidFill>
              <a:schemeClr val="bg1">
                <a:lumMod val="75000"/>
              </a:schemeClr>
            </a:solidFill>
            <a:prstDash val="solid"/>
            <a:round/>
            <a:headEnd type="none" w="med" len="med"/>
            <a:tailEnd type="none" w="med" len="med"/>
          </a:ln>
          <a:effectLst/>
        </p:spPr>
      </p:cxnSp>
      <p:sp>
        <p:nvSpPr>
          <p:cNvPr id="13" name="Abgerundetes Rechteck 8"/>
          <p:cNvSpPr/>
          <p:nvPr/>
        </p:nvSpPr>
        <p:spPr bwMode="auto">
          <a:xfrm flipV="1">
            <a:off x="0" y="0"/>
            <a:ext cx="180000" cy="612000"/>
          </a:xfrm>
          <a:prstGeom prst="roundRect">
            <a:avLst>
              <a:gd name="adj" fmla="val 0"/>
            </a:avLst>
          </a:prstGeom>
          <a:gradFill flip="none" rotWithShape="1">
            <a:gsLst>
              <a:gs pos="10000">
                <a:schemeClr val="accent2"/>
              </a:gs>
              <a:gs pos="100000">
                <a:schemeClr val="accent1"/>
              </a:gs>
            </a:gsLst>
            <a:lin ang="16200000" scaled="0"/>
            <a:tileRect/>
          </a:gradFill>
          <a:ln w="9525" cap="flat" cmpd="sng" algn="ctr">
            <a:noFill/>
            <a:prstDash val="solid"/>
            <a:round/>
            <a:headEnd type="none" w="med" len="med"/>
            <a:tailEnd type="none" w="med" len="med"/>
          </a:ln>
          <a:effectLst/>
        </p:spPr>
        <p:txBody>
          <a:bodyPr wrap="square">
            <a:spAutoFit/>
          </a:bodyPr>
          <a:lstStyle/>
          <a:p>
            <a:pPr>
              <a:defRPr/>
            </a:pPr>
            <a:endParaRPr lang="de-DE" dirty="0">
              <a:ln>
                <a:noFill/>
              </a:ln>
              <a:latin typeface="Calibri"/>
              <a:ea typeface="Geneva" charset="0"/>
              <a:cs typeface="Geneva" charset="0"/>
            </a:endParaRPr>
          </a:p>
        </p:txBody>
      </p:sp>
    </p:spTree>
  </p:cSld>
  <p:clrMap bg1="lt1" tx1="dk1" bg2="lt2" tx2="dk2" accent1="accent1" accent2="accent2" accent3="accent3" accent4="accent4" accent5="accent5" accent6="accent6" hlink="hlink" folHlink="folHlink"/>
  <p:sldLayoutIdLst>
    <p:sldLayoutId id="2147485099" r:id="rId1"/>
    <p:sldLayoutId id="2147485100" r:id="rId2"/>
    <p:sldLayoutId id="2147485101" r:id="rId3"/>
    <p:sldLayoutId id="2147485102" r:id="rId4"/>
    <p:sldLayoutId id="2147485103" r:id="rId5"/>
    <p:sldLayoutId id="2147485106" r:id="rId6"/>
    <p:sldLayoutId id="2147485105" r:id="rId7"/>
    <p:sldLayoutId id="2147485107" r:id="rId8"/>
    <p:sldLayoutId id="2147485108" r:id="rId9"/>
    <p:sldLayoutId id="2147485109" r:id="rId10"/>
    <p:sldLayoutId id="2147485114" r:id="rId11"/>
    <p:sldLayoutId id="2147485115" r:id="rId12"/>
    <p:sldLayoutId id="2147485117" r:id="rId13"/>
    <p:sldLayoutId id="2147485118" r:id="rId14"/>
  </p:sldLayoutIdLst>
  <p:transition spd="slow"/>
  <p:timing>
    <p:tnLst>
      <p:par>
        <p:cTn id="1" dur="indefinite" restart="never" nodeType="tmRoot"/>
      </p:par>
    </p:tnLst>
  </p:timing>
  <p:txStyles>
    <p:titleStyle>
      <a:lvl1pPr algn="l" rtl="0" eaLnBrk="1" fontAlgn="base" hangingPunct="1">
        <a:lnSpc>
          <a:spcPct val="90000"/>
        </a:lnSpc>
        <a:spcBef>
          <a:spcPct val="0"/>
        </a:spcBef>
        <a:spcAft>
          <a:spcPct val="0"/>
        </a:spcAft>
        <a:defRPr sz="2200" b="1">
          <a:solidFill>
            <a:srgbClr val="00468A"/>
          </a:solidFill>
          <a:latin typeface="+mj-lt"/>
          <a:ea typeface="Calibri"/>
          <a:cs typeface="Lucida Sans"/>
        </a:defRPr>
      </a:lvl1pPr>
      <a:lvl2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2pPr>
      <a:lvl3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3pPr>
      <a:lvl4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4pPr>
      <a:lvl5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p:titleStyle>
    <p:bodyStyle>
      <a:lvl1pPr marL="177800" indent="-177800" algn="l" rtl="0" eaLnBrk="1" fontAlgn="base" hangingPunct="1">
        <a:lnSpc>
          <a:spcPts val="2200"/>
        </a:lnSpc>
        <a:spcBef>
          <a:spcPts val="900"/>
        </a:spcBef>
        <a:spcAft>
          <a:spcPct val="0"/>
        </a:spcAft>
        <a:buClr>
          <a:srgbClr val="005BB9"/>
        </a:buClr>
        <a:buSzPct val="100000"/>
        <a:buFont typeface="Arial" charset="0"/>
        <a:buChar char="•"/>
        <a:defRPr lang="de-DE" sz="1800" dirty="0">
          <a:solidFill>
            <a:schemeClr val="tx2"/>
          </a:solidFill>
          <a:latin typeface="Calibri"/>
          <a:ea typeface="ヒラギノ角ゴ Pro W3" pitchFamily="-65" charset="-128"/>
          <a:cs typeface="ヒラギノ角ゴ Pro W3" pitchFamily="-65" charset="-128"/>
        </a:defRPr>
      </a:lvl1pPr>
      <a:lvl2pPr marL="371475" indent="-179388" algn="l" rtl="0" eaLnBrk="1" fontAlgn="base" hangingPunct="1">
        <a:lnSpc>
          <a:spcPts val="2200"/>
        </a:lnSpc>
        <a:spcBef>
          <a:spcPts val="900"/>
        </a:spcBef>
        <a:spcAft>
          <a:spcPct val="0"/>
        </a:spcAft>
        <a:buClr>
          <a:srgbClr val="005BB9"/>
        </a:buClr>
        <a:buSzPct val="100000"/>
        <a:buFont typeface="Arial" charset="0"/>
        <a:buChar char="•"/>
        <a:defRPr lang="de-DE" sz="1800" dirty="0">
          <a:solidFill>
            <a:schemeClr val="tx2"/>
          </a:solidFill>
          <a:latin typeface="Calibri"/>
          <a:ea typeface="ヒラギノ角ゴ Pro W3" charset="-128"/>
          <a:cs typeface="ヒラギノ角ゴ Pro W3" charset="0"/>
        </a:defRPr>
      </a:lvl2pPr>
      <a:lvl3pPr marL="563563" indent="-190500" algn="l" rtl="0" eaLnBrk="1" fontAlgn="base" hangingPunct="1">
        <a:lnSpc>
          <a:spcPts val="2200"/>
        </a:lnSpc>
        <a:spcBef>
          <a:spcPts val="900"/>
        </a:spcBef>
        <a:spcAft>
          <a:spcPct val="0"/>
        </a:spcAft>
        <a:buClr>
          <a:srgbClr val="005BB9"/>
        </a:buClr>
        <a:buSzPct val="100000"/>
        <a:buFont typeface="Arial" charset="0"/>
        <a:buChar char="•"/>
        <a:defRPr lang="de-DE" sz="1800" dirty="0">
          <a:solidFill>
            <a:schemeClr val="tx2"/>
          </a:solidFill>
          <a:latin typeface="Calibri"/>
          <a:ea typeface="ＭＳ Ｐゴシック" charset="0"/>
          <a:cs typeface="Geneva" charset="-128"/>
        </a:defRPr>
      </a:lvl3pPr>
      <a:lvl4pPr marL="760413" indent="-195263" algn="l" rtl="0" eaLnBrk="1" fontAlgn="base" hangingPunct="1">
        <a:lnSpc>
          <a:spcPts val="2200"/>
        </a:lnSpc>
        <a:spcBef>
          <a:spcPts val="900"/>
        </a:spcBef>
        <a:spcAft>
          <a:spcPct val="0"/>
        </a:spcAft>
        <a:buClr>
          <a:srgbClr val="005BB9"/>
        </a:buClr>
        <a:buSzPct val="100000"/>
        <a:buFont typeface="Arial" charset="0"/>
        <a:buChar char="•"/>
        <a:defRPr lang="de-DE" sz="1800" dirty="0">
          <a:solidFill>
            <a:schemeClr val="tx2"/>
          </a:solidFill>
          <a:latin typeface="Calibri"/>
          <a:ea typeface="Geneva" charset="-128"/>
          <a:cs typeface="Geneva" charset="0"/>
        </a:defRPr>
      </a:lvl4pPr>
      <a:lvl5pPr marL="941388" indent="-174625" algn="l" rtl="0" eaLnBrk="1" fontAlgn="base" hangingPunct="1">
        <a:lnSpc>
          <a:spcPts val="2200"/>
        </a:lnSpc>
        <a:spcBef>
          <a:spcPts val="900"/>
        </a:spcBef>
        <a:spcAft>
          <a:spcPct val="0"/>
        </a:spcAft>
        <a:buClr>
          <a:srgbClr val="005BB9"/>
        </a:buClr>
        <a:buSzPct val="100000"/>
        <a:buFont typeface="Arial" charset="0"/>
        <a:buChar char="•"/>
        <a:defRPr lang="de-DE" sz="1800" dirty="0">
          <a:solidFill>
            <a:schemeClr val="tx2"/>
          </a:solidFill>
          <a:latin typeface="Calibri"/>
          <a:ea typeface="Geneva" charset="-128"/>
          <a:cs typeface="Geneva" charset="0"/>
        </a:defRPr>
      </a:lvl5pPr>
      <a:lvl6pPr marL="13985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6pPr>
      <a:lvl7pPr marL="18557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7pPr>
      <a:lvl8pPr marL="23129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8pPr>
      <a:lvl9pPr marL="27701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8.jpeg"/><Relationship Id="rId1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images.springer.com/covers/978-0-387-75888-6.tif" TargetMode="External"/><Relationship Id="rId17" Type="http://schemas.openxmlformats.org/officeDocument/2006/relationships/image" Target="../media/image42.jpeg"/><Relationship Id="rId2" Type="http://schemas.openxmlformats.org/officeDocument/2006/relationships/notesSlide" Target="../notesSlides/notesSlide9.xml"/><Relationship Id="rId16" Type="http://schemas.openxmlformats.org/officeDocument/2006/relationships/image" Target="../media/image41.jpeg"/><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image" Target="../media/image37.jpeg"/><Relationship Id="rId5" Type="http://schemas.openxmlformats.org/officeDocument/2006/relationships/diagramQuickStyle" Target="../diagrams/quickStyle1.xml"/><Relationship Id="rId15" Type="http://schemas.openxmlformats.org/officeDocument/2006/relationships/image" Target="../media/image40.jpeg"/><Relationship Id="rId10" Type="http://schemas.openxmlformats.org/officeDocument/2006/relationships/hyperlink" Target="http://images.springer.com/covers/978-3-642-02524-2.tif" TargetMode="External"/><Relationship Id="rId4" Type="http://schemas.openxmlformats.org/officeDocument/2006/relationships/diagramLayout" Target="../diagrams/layout1.xml"/><Relationship Id="rId9" Type="http://schemas.openxmlformats.org/officeDocument/2006/relationships/image" Target="../media/image36.jpeg"/><Relationship Id="rId14" Type="http://schemas.openxmlformats.org/officeDocument/2006/relationships/image" Target="../media/image3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2.jpeg"/><Relationship Id="rId3" Type="http://schemas.openxmlformats.org/officeDocument/2006/relationships/hyperlink" Target="http://images.google.com/imgres?imgurl=http://blogs.sun.com/stories/resource/dataverse/harvard_shield.gif&amp;imgrefurl=http://blogs.sun.com/stories/feed/entries/atom&amp;h=187&amp;w=189&amp;sz=23&amp;hl=en&amp;start=1&amp;um=1&amp;tbnid=qIB5p6hAi9LxtM:&amp;tbnh=102&amp;tbnw=103&amp;prev=/images?q=harvard+university+logo&amp;svnum=10&amp;um=1&amp;hl=en&amp;rls=GGLJ,GGLJ:2007-15,GGLJ:en&amp;sa=X" TargetMode="External"/><Relationship Id="rId7" Type="http://schemas.openxmlformats.org/officeDocument/2006/relationships/hyperlink" Target="http://images.google.com/imgres?imgurl=http://upload.wikimedia.org/wikipedia/commons/thumb/b/b0/Siegel-uni-heidelberg.png/599px-Siegel-uni-heidelberg.png&amp;imgrefurl=http://commons.wikimedia.org/wiki/Image:Siegel-uni-heidelberg.png&amp;h=600&amp;w=599&amp;sz=574&amp;hl=en&amp;start=3&amp;um=1&amp;tbnid=7Y2aoIj7hwp73M:&amp;tbnh=135&amp;tbnw=135&amp;prev=/images?q=universit%C3%A4t+Heidelberg&amp;ndsp=18&amp;svnum=10&amp;um=1&amp;hl=en&amp;rls=GGLJ,GGLJ:2007-15,GGLJ:en&amp;sa=N" TargetMode="External"/><Relationship Id="rId12" Type="http://schemas.openxmlformats.org/officeDocument/2006/relationships/hyperlink" Target="http://images.google.com/imgres?imgurl=http://southmed.usouthal.edu/library/bf/bf56/images56/main.jpg&amp;imgrefurl=http://southmed.usouthal.edu/library/bf/bf56/biof56.htm&amp;h=150&amp;w=206&amp;sz=7&amp;hl=en&amp;start=8&amp;um=1&amp;tbnid=OqMUszifqkq_xM:&amp;tbnh=76&amp;tbnw=105&amp;prev=/images?q=web+of+science&amp;svnum=10&amp;um=1&amp;hl=en&amp;rls=GGLJ,GGLJ:2007-15,GGLJ:en" TargetMode="External"/><Relationship Id="rId17" Type="http://schemas.openxmlformats.org/officeDocument/2006/relationships/image" Target="../media/image54.jpeg"/><Relationship Id="rId2" Type="http://schemas.openxmlformats.org/officeDocument/2006/relationships/notesSlide" Target="../notesSlides/notesSlide11.xml"/><Relationship Id="rId16" Type="http://schemas.openxmlformats.org/officeDocument/2006/relationships/hyperlink" Target="http://images.google.com/imgres?imgurl=http://www.bniplus.co.uk/images/ovid.png&amp;imgrefurl=http://www.bniplus.co.uk/partnerships.html&amp;h=42&amp;w=101&amp;sz=33&amp;hl=en&amp;start=5&amp;um=1&amp;tbnid=n8wtPhBa3qZ_DM:&amp;tbnh=35&amp;tbnw=83&amp;prev=/images?q=ovid+logo&amp;svnum=10&amp;um=1&amp;hl=en&amp;rls=GGLJ,GGLJ:2007-15,GGLJ:en" TargetMode="External"/><Relationship Id="rId1" Type="http://schemas.openxmlformats.org/officeDocument/2006/relationships/slideLayout" Target="../slideLayouts/slideLayout10.xml"/><Relationship Id="rId6" Type="http://schemas.openxmlformats.org/officeDocument/2006/relationships/image" Target="../media/image48.png"/><Relationship Id="rId11" Type="http://schemas.openxmlformats.org/officeDocument/2006/relationships/image" Target="../media/image51.png"/><Relationship Id="rId5" Type="http://schemas.openxmlformats.org/officeDocument/2006/relationships/image" Target="../media/image47.png"/><Relationship Id="rId15" Type="http://schemas.openxmlformats.org/officeDocument/2006/relationships/image" Target="../media/image53.jpeg"/><Relationship Id="rId10" Type="http://schemas.openxmlformats.org/officeDocument/2006/relationships/image" Target="../media/image50.jpeg"/><Relationship Id="rId4" Type="http://schemas.openxmlformats.org/officeDocument/2006/relationships/image" Target="../media/image46.jpeg"/><Relationship Id="rId9" Type="http://schemas.openxmlformats.org/officeDocument/2006/relationships/hyperlink" Target="http://images.google.com/imgres?imgurl=http://www.maths.ox.ac.uk/~pdehaye/logo_oxford.jpg&amp;imgrefurl=http://www.maths.ox.ac.uk/~pdehaye/&amp;h=423&amp;w=355&amp;sz=40&amp;hl=en&amp;start=1&amp;um=1&amp;tbnid=3hgb9rV09-WEfM:&amp;tbnh=126&amp;tbnw=106&amp;prev=/images?q=oxford+university+logo&amp;svnum=10&amp;um=1&amp;hl=en&amp;rls=GGLJ,GGLJ:2007-15,GGLJ:en" TargetMode="External"/><Relationship Id="rId14" Type="http://schemas.openxmlformats.org/officeDocument/2006/relationships/hyperlink" Target="http://images.google.com/imgres?imgurl=http://www.bu.edu/library/sel/images/scifind.gif&amp;imgrefurl=http://www.bu.edu/library/sel/scifinder/scifind.html&amp;h=180&amp;w=192&amp;sz=9&amp;hl=en&amp;start=1&amp;um=1&amp;tbnid=SFtyryTAvRWgIM:&amp;tbnh=97&amp;tbnw=103&amp;prev=/images?q=chemical+abstracts+logo&amp;svnum=10&amp;um=1&amp;hl=en&amp;rls=GGLJ,GGLJ:2007-15,GGLJ: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hyperlink" Target="http://images.google.com/imgres?imgurl=http://hospitalservices.senylrc.org/_images/resources/pubmed_logo.gif&amp;imgrefurl=http://hospitalservices.senylrc.org/hospital_resources.php?h=19&amp;p=7&amp;h=100&amp;w=200&amp;sz=2&amp;hl=en&amp;start=1&amp;um=1&amp;tbnid=GSmssT2U7RhmFM:&amp;tbnh=52&amp;tbnw=104&amp;prev=/images?q=pubmed+logo&amp;svnum=10&amp;um=1&amp;hl=en&amp;rls=GGLJ,GGLJ:2007-15,GGLJ:en" TargetMode="External"/><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56.png"/><Relationship Id="rId7" Type="http://schemas.openxmlformats.org/officeDocument/2006/relationships/image" Target="../media/image58.jpe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image" Target="../media/image55.png"/><Relationship Id="rId16" Type="http://schemas.openxmlformats.org/officeDocument/2006/relationships/image" Target="../media/image66.png"/><Relationship Id="rId1" Type="http://schemas.openxmlformats.org/officeDocument/2006/relationships/slideLayout" Target="../slideLayouts/slideLayout8.xml"/><Relationship Id="rId6" Type="http://schemas.openxmlformats.org/officeDocument/2006/relationships/hyperlink" Target="http://images.google.com/imgres?imgurl=http://www.bu.edu/library/sel/images/scifind.gif&amp;imgrefurl=http://www.bu.edu/library/sel/scifinder/scifind.html&amp;h=180&amp;w=192&amp;sz=9&amp;hl=en&amp;start=1&amp;um=1&amp;tbnid=SFtyryTAvRWgIM:&amp;tbnh=97&amp;tbnw=103&amp;prev=/images?q=chemical+abstracts+logo&amp;svnum=10&amp;um=1&amp;hl=en&amp;rls=GGLJ,GGLJ:2007-15,GGLJ:en" TargetMode="External"/><Relationship Id="rId11" Type="http://schemas.openxmlformats.org/officeDocument/2006/relationships/image" Target="../media/image61.png"/><Relationship Id="rId5" Type="http://schemas.openxmlformats.org/officeDocument/2006/relationships/image" Target="../media/image57.jpeg"/><Relationship Id="rId15" Type="http://schemas.openxmlformats.org/officeDocument/2006/relationships/image" Target="../media/image65.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hyperlink" Target="http://images.google.com/imgres?imgurl=http://southmed.usouthal.edu/library/bf/bf56/images56/main.jpg&amp;imgrefurl=http://southmed.usouthal.edu/library/bf/bf56/biof56.htm&amp;h=150&amp;w=206&amp;sz=7&amp;hl=en&amp;start=8&amp;um=1&amp;tbnid=OqMUszifqkq_xM:&amp;tbnh=76&amp;tbnw=105&amp;prev=/images?q=web+of+science&amp;svnum=10&amp;um=1&amp;hl=en&amp;rls=GGLJ,GGLJ:2007-15,GGLJ:en" TargetMode="External"/><Relationship Id="rId9" Type="http://schemas.openxmlformats.org/officeDocument/2006/relationships/image" Target="../media/image59.jpeg"/><Relationship Id="rId14" Type="http://schemas.openxmlformats.org/officeDocument/2006/relationships/image" Target="../media/image6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10.xml"/><Relationship Id="rId5" Type="http://schemas.openxmlformats.org/officeDocument/2006/relationships/image" Target="../media/image73.jpeg"/><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subTitle" idx="1"/>
          </p:nvPr>
        </p:nvSpPr>
        <p:spPr>
          <a:xfrm>
            <a:off x="3707904" y="5301208"/>
            <a:ext cx="4896021" cy="1077218"/>
          </a:xfrm>
        </p:spPr>
        <p:txBody>
          <a:bodyPr/>
          <a:lstStyle/>
          <a:p>
            <a:r>
              <a:rPr lang="en-US" dirty="0" smtClean="0"/>
              <a:t>Swati Meherishi</a:t>
            </a:r>
          </a:p>
          <a:p>
            <a:r>
              <a:rPr lang="en-US" dirty="0" smtClean="0"/>
              <a:t>Executive </a:t>
            </a:r>
            <a:r>
              <a:rPr lang="en-US" dirty="0" smtClean="0"/>
              <a:t>Editor</a:t>
            </a:r>
            <a:r>
              <a:rPr lang="en-US" dirty="0" smtClean="0"/>
              <a:t>, Applied Sciences and Engineering</a:t>
            </a:r>
          </a:p>
          <a:p>
            <a:r>
              <a:rPr lang="en-US" dirty="0" smtClean="0"/>
              <a:t>September</a:t>
            </a:r>
            <a:r>
              <a:rPr lang="en-US" dirty="0" smtClean="0"/>
              <a:t> 22, 2018</a:t>
            </a:r>
            <a:endParaRPr lang="en-US" dirty="0" smtClean="0"/>
          </a:p>
        </p:txBody>
      </p:sp>
      <p:sp>
        <p:nvSpPr>
          <p:cNvPr id="4" name="Titel 3"/>
          <p:cNvSpPr>
            <a:spLocks noGrp="1"/>
          </p:cNvSpPr>
          <p:nvPr>
            <p:ph type="ctrTitle"/>
          </p:nvPr>
        </p:nvSpPr>
        <p:spPr>
          <a:xfrm>
            <a:off x="3772652" y="4165600"/>
            <a:ext cx="5371348" cy="387798"/>
          </a:xfrm>
        </p:spPr>
        <p:txBody>
          <a:bodyPr/>
          <a:lstStyle/>
          <a:p>
            <a:r>
              <a:rPr lang="de-DE" sz="2800" dirty="0" smtClean="0"/>
              <a:t>Springer: Your Publisher of Choice</a:t>
            </a:r>
            <a:endParaRPr lang="de-DE" sz="2800" dirty="0"/>
          </a:p>
        </p:txBody>
      </p:sp>
      <p:sp>
        <p:nvSpPr>
          <p:cNvPr id="2" name="AutoShape 2" descr="Image result for springerna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springernat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720568" y="583883"/>
            <a:ext cx="7605347" cy="387798"/>
          </a:xfrm>
        </p:spPr>
        <p:txBody>
          <a:bodyPr/>
          <a:lstStyle/>
          <a:p>
            <a:r>
              <a:rPr lang="en-GB" dirty="0"/>
              <a:t>All publishing fields</a:t>
            </a:r>
          </a:p>
        </p:txBody>
      </p:sp>
      <p:pic>
        <p:nvPicPr>
          <p:cNvPr id="13" name="Picture 7" descr="0,11978,4-10027-17-900140-0,00"/>
          <p:cNvPicPr>
            <a:picLocks noChangeAspect="1" noChangeArrowheads="1"/>
          </p:cNvPicPr>
          <p:nvPr/>
        </p:nvPicPr>
        <p:blipFill>
          <a:blip r:embed="rId3" cstate="print"/>
          <a:srcRect/>
          <a:stretch>
            <a:fillRect/>
          </a:stretch>
        </p:blipFill>
        <p:spPr bwMode="auto">
          <a:xfrm>
            <a:off x="4813143" y="1085055"/>
            <a:ext cx="3356899" cy="774051"/>
          </a:xfrm>
          <a:prstGeom prst="rect">
            <a:avLst/>
          </a:prstGeom>
          <a:noFill/>
          <a:ln w="9525" cap="flat" algn="ctr">
            <a:solidFill>
              <a:srgbClr val="002143"/>
            </a:solidFill>
            <a:miter lim="800000"/>
            <a:headEnd/>
            <a:tailEnd/>
          </a:ln>
        </p:spPr>
      </p:pic>
      <p:pic>
        <p:nvPicPr>
          <p:cNvPr id="14" name="Picture 14" descr="0,11978,4-40361-17-900140-0,00"/>
          <p:cNvPicPr>
            <a:picLocks noChangeAspect="1" noChangeArrowheads="1"/>
          </p:cNvPicPr>
          <p:nvPr/>
        </p:nvPicPr>
        <p:blipFill rotWithShape="1">
          <a:blip r:embed="rId4" cstate="print"/>
          <a:srcRect t="16289"/>
          <a:stretch/>
        </p:blipFill>
        <p:spPr>
          <a:xfrm>
            <a:off x="4813143" y="4521257"/>
            <a:ext cx="3356670" cy="761020"/>
          </a:xfrm>
          <a:prstGeom prst="rect">
            <a:avLst/>
          </a:prstGeom>
          <a:noFill/>
          <a:ln>
            <a:solidFill>
              <a:srgbClr val="002143"/>
            </a:solidFill>
          </a:ln>
        </p:spPr>
      </p:pic>
      <p:pic>
        <p:nvPicPr>
          <p:cNvPr id="15" name="Picture 9" descr="0,11978,4-10054-17-900140-0,00"/>
          <p:cNvPicPr>
            <a:picLocks noChangeAspect="1" noChangeArrowheads="1"/>
          </p:cNvPicPr>
          <p:nvPr/>
        </p:nvPicPr>
        <p:blipFill rotWithShape="1">
          <a:blip r:embed="rId5" cstate="print"/>
          <a:srcRect t="16248"/>
          <a:stretch/>
        </p:blipFill>
        <p:spPr bwMode="auto">
          <a:xfrm>
            <a:off x="1132491" y="3367055"/>
            <a:ext cx="3356670" cy="761020"/>
          </a:xfrm>
          <a:prstGeom prst="rect">
            <a:avLst/>
          </a:prstGeom>
          <a:noFill/>
          <a:ln w="9525" algn="ctr">
            <a:solidFill>
              <a:srgbClr val="002143"/>
            </a:solidFill>
            <a:miter lim="800000"/>
            <a:headEnd/>
            <a:tailEnd/>
          </a:ln>
        </p:spPr>
      </p:pic>
      <p:pic>
        <p:nvPicPr>
          <p:cNvPr id="16" name="Picture 10" descr="0,11978,4-146-17-900140-0,00"/>
          <p:cNvPicPr>
            <a:picLocks noChangeAspect="1" noChangeArrowheads="1"/>
          </p:cNvPicPr>
          <p:nvPr/>
        </p:nvPicPr>
        <p:blipFill rotWithShape="1">
          <a:blip r:embed="rId6" cstate="print"/>
          <a:srcRect t="16252"/>
          <a:stretch/>
        </p:blipFill>
        <p:spPr bwMode="auto">
          <a:xfrm>
            <a:off x="4813143" y="3665464"/>
            <a:ext cx="3356670" cy="761020"/>
          </a:xfrm>
          <a:prstGeom prst="rect">
            <a:avLst/>
          </a:prstGeom>
          <a:noFill/>
          <a:ln w="9525">
            <a:solidFill>
              <a:srgbClr val="002143"/>
            </a:solidFill>
            <a:miter lim="800000"/>
            <a:headEnd/>
            <a:tailEnd/>
          </a:ln>
        </p:spPr>
      </p:pic>
      <p:pic>
        <p:nvPicPr>
          <p:cNvPr id="17" name="Picture 13" descr="0,11978,4-10006-17-900140-0,00"/>
          <p:cNvPicPr>
            <a:picLocks noChangeAspect="1" noChangeArrowheads="1"/>
          </p:cNvPicPr>
          <p:nvPr/>
        </p:nvPicPr>
        <p:blipFill rotWithShape="1">
          <a:blip r:embed="rId7" cstate="print"/>
          <a:srcRect t="7622"/>
          <a:stretch/>
        </p:blipFill>
        <p:spPr bwMode="auto">
          <a:xfrm>
            <a:off x="4811751" y="5377050"/>
            <a:ext cx="3356670" cy="761020"/>
          </a:xfrm>
          <a:prstGeom prst="rect">
            <a:avLst/>
          </a:prstGeom>
          <a:noFill/>
          <a:ln w="9525">
            <a:noFill/>
            <a:miter lim="800000"/>
            <a:headEnd/>
            <a:tailEnd/>
          </a:ln>
        </p:spPr>
      </p:pic>
      <p:pic>
        <p:nvPicPr>
          <p:cNvPr id="18" name="Picture 5" descr="0,11978,4-10042-17-900140-0,00"/>
          <p:cNvPicPr>
            <a:picLocks noChangeAspect="1" noChangeArrowheads="1"/>
          </p:cNvPicPr>
          <p:nvPr/>
        </p:nvPicPr>
        <p:blipFill rotWithShape="1">
          <a:blip r:embed="rId8" cstate="print"/>
          <a:srcRect t="16289"/>
          <a:stretch/>
        </p:blipFill>
        <p:spPr>
          <a:xfrm>
            <a:off x="4825758" y="1953878"/>
            <a:ext cx="3356670" cy="761020"/>
          </a:xfrm>
          <a:prstGeom prst="rect">
            <a:avLst/>
          </a:prstGeom>
          <a:noFill/>
          <a:ln cap="flat" algn="ctr">
            <a:solidFill>
              <a:srgbClr val="002143"/>
            </a:solidFill>
          </a:ln>
        </p:spPr>
      </p:pic>
      <p:pic>
        <p:nvPicPr>
          <p:cNvPr id="19" name="Picture 8" descr="0,11978,4-10100-17-900140-0,00"/>
          <p:cNvPicPr>
            <a:picLocks noChangeAspect="1" noChangeArrowheads="1"/>
          </p:cNvPicPr>
          <p:nvPr/>
        </p:nvPicPr>
        <p:blipFill>
          <a:blip r:embed="rId9" cstate="print"/>
          <a:srcRect/>
          <a:stretch>
            <a:fillRect/>
          </a:stretch>
        </p:blipFill>
        <p:spPr bwMode="auto">
          <a:xfrm>
            <a:off x="1144865" y="4343761"/>
            <a:ext cx="3356670" cy="775611"/>
          </a:xfrm>
          <a:prstGeom prst="rect">
            <a:avLst/>
          </a:prstGeom>
          <a:noFill/>
          <a:ln w="9525" algn="ctr">
            <a:solidFill>
              <a:srgbClr val="002143"/>
            </a:solidFill>
            <a:miter lim="800000"/>
            <a:headEnd/>
            <a:tailEnd/>
          </a:ln>
        </p:spPr>
      </p:pic>
      <p:pic>
        <p:nvPicPr>
          <p:cNvPr id="20" name="Picture 19" descr="0,11978,4-135-17-900140-0,00"/>
          <p:cNvPicPr>
            <a:picLocks noChangeAspect="1" noChangeArrowheads="1"/>
          </p:cNvPicPr>
          <p:nvPr/>
        </p:nvPicPr>
        <p:blipFill rotWithShape="1">
          <a:blip r:embed="rId10" cstate="print"/>
          <a:srcRect t="16289"/>
          <a:stretch/>
        </p:blipFill>
        <p:spPr bwMode="auto">
          <a:xfrm>
            <a:off x="4811751" y="2809671"/>
            <a:ext cx="3356670" cy="761020"/>
          </a:xfrm>
          <a:prstGeom prst="rect">
            <a:avLst/>
          </a:prstGeom>
          <a:noFill/>
          <a:ln w="9525">
            <a:solidFill>
              <a:srgbClr val="002143"/>
            </a:solidFill>
            <a:miter lim="800000"/>
            <a:headEnd/>
            <a:tailEnd/>
          </a:ln>
        </p:spPr>
      </p:pic>
      <p:pic>
        <p:nvPicPr>
          <p:cNvPr id="21" name="Picture 16" descr="0,11978,4-165-17-900140-0,00"/>
          <p:cNvPicPr>
            <a:picLocks noChangeAspect="1" noChangeArrowheads="1"/>
          </p:cNvPicPr>
          <p:nvPr/>
        </p:nvPicPr>
        <p:blipFill rotWithShape="1">
          <a:blip r:embed="rId11" cstate="print"/>
          <a:srcRect r="22213"/>
          <a:stretch/>
        </p:blipFill>
        <p:spPr bwMode="auto">
          <a:xfrm>
            <a:off x="1132262" y="1085055"/>
            <a:ext cx="3356670" cy="1080607"/>
          </a:xfrm>
          <a:prstGeom prst="rect">
            <a:avLst/>
          </a:prstGeom>
          <a:solidFill>
            <a:srgbClr val="002143"/>
          </a:solidFill>
          <a:ln w="9525">
            <a:solidFill>
              <a:srgbClr val="002143"/>
            </a:solidFill>
            <a:miter lim="800000"/>
            <a:headEnd/>
            <a:tailEnd/>
          </a:ln>
        </p:spPr>
      </p:pic>
      <p:pic>
        <p:nvPicPr>
          <p:cNvPr id="22" name="Picture 11" descr="0,11978,4-175-17-900140-0,00"/>
          <p:cNvPicPr>
            <a:picLocks noChangeAspect="1" noChangeArrowheads="1"/>
          </p:cNvPicPr>
          <p:nvPr/>
        </p:nvPicPr>
        <p:blipFill rotWithShape="1">
          <a:blip r:embed="rId12" cstate="print"/>
          <a:srcRect t="11217"/>
          <a:stretch/>
        </p:blipFill>
        <p:spPr bwMode="auto">
          <a:xfrm>
            <a:off x="1166344" y="5335056"/>
            <a:ext cx="3356898" cy="800214"/>
          </a:xfrm>
          <a:prstGeom prst="rect">
            <a:avLst/>
          </a:prstGeom>
          <a:noFill/>
          <a:ln w="9525">
            <a:noFill/>
            <a:miter lim="800000"/>
            <a:headEnd/>
            <a:tailEnd/>
          </a:ln>
        </p:spPr>
      </p:pic>
      <p:pic>
        <p:nvPicPr>
          <p:cNvPr id="23" name="Picture 22" descr="0,11978,4-40384-17-900140-0,00"/>
          <p:cNvPicPr>
            <a:picLocks noChangeAspect="1" noChangeArrowheads="1"/>
          </p:cNvPicPr>
          <p:nvPr/>
        </p:nvPicPr>
        <p:blipFill rotWithShape="1">
          <a:blip r:embed="rId13" cstate="print"/>
          <a:srcRect t="15265"/>
          <a:stretch/>
        </p:blipFill>
        <p:spPr bwMode="auto">
          <a:xfrm>
            <a:off x="1132262" y="2381346"/>
            <a:ext cx="3356899" cy="770024"/>
          </a:xfrm>
          <a:prstGeom prst="rect">
            <a:avLst/>
          </a:prstGeom>
          <a:noFill/>
          <a:ln w="9525">
            <a:solidFill>
              <a:srgbClr val="002143"/>
            </a:solidFill>
            <a:miter lim="800000"/>
            <a:headEnd/>
            <a:tailEnd/>
          </a:ln>
        </p:spPr>
      </p:pic>
    </p:spTree>
    <p:extLst>
      <p:ext uri="{BB962C8B-B14F-4D97-AF65-F5344CB8AC3E}">
        <p14:creationId xmlns:p14="http://schemas.microsoft.com/office/powerpoint/2010/main" val="229302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0643" y="754389"/>
            <a:ext cx="7263107" cy="370558"/>
          </a:xfrm>
        </p:spPr>
        <p:txBody>
          <a:bodyPr vert="horz" lIns="0" tIns="0" rIns="0" bIns="0" rtlCol="0" anchor="t" anchorCtr="0">
            <a:noAutofit/>
          </a:bodyPr>
          <a:lstStyle/>
          <a:p>
            <a:r>
              <a:rPr lang="en-GB" sz="2800" dirty="0"/>
              <a:t>Overall market positioning by JCR data</a:t>
            </a:r>
          </a:p>
        </p:txBody>
      </p:sp>
      <p:sp>
        <p:nvSpPr>
          <p:cNvPr id="6" name="Rectangle 5"/>
          <p:cNvSpPr/>
          <p:nvPr/>
        </p:nvSpPr>
        <p:spPr>
          <a:xfrm>
            <a:off x="773723" y="5869798"/>
            <a:ext cx="7877020" cy="215444"/>
          </a:xfrm>
          <a:prstGeom prst="rect">
            <a:avLst/>
          </a:prstGeom>
        </p:spPr>
        <p:txBody>
          <a:bodyPr wrap="square">
            <a:spAutoFit/>
          </a:bodyPr>
          <a:lstStyle/>
          <a:p>
            <a:pPr marL="0" lvl="1"/>
            <a:r>
              <a:rPr lang="en-GB" sz="800" dirty="0"/>
              <a:t>Source: JCR 2015; excluded are non-English language and review journals; for the key publishers: active journals only</a:t>
            </a:r>
          </a:p>
        </p:txBody>
      </p:sp>
      <p:sp>
        <p:nvSpPr>
          <p:cNvPr id="11" name="Text Box 9"/>
          <p:cNvSpPr txBox="1">
            <a:spLocks noChangeArrowheads="1"/>
          </p:cNvSpPr>
          <p:nvPr/>
        </p:nvSpPr>
        <p:spPr bwMode="auto">
          <a:xfrm>
            <a:off x="776247" y="1607660"/>
            <a:ext cx="7914543" cy="707886"/>
          </a:xfrm>
          <a:prstGeom prst="rect">
            <a:avLst/>
          </a:prstGeom>
          <a:noFill/>
          <a:ln w="6350">
            <a:noFill/>
            <a:miter lim="800000"/>
            <a:headEnd/>
            <a:tailEnd/>
          </a:ln>
        </p:spPr>
        <p:txBody>
          <a:bodyPr wrap="square">
            <a:spAutoFit/>
          </a:bodyPr>
          <a:lstStyle/>
          <a:p>
            <a:pPr algn="ctr">
              <a:spcBef>
                <a:spcPct val="0"/>
              </a:spcBef>
            </a:pPr>
            <a:r>
              <a:rPr lang="en-US" sz="1600" b="1" dirty="0">
                <a:solidFill>
                  <a:schemeClr val="tx1"/>
                </a:solidFill>
              </a:rPr>
              <a:t>Top 10 rankings by JCR data ...</a:t>
            </a:r>
          </a:p>
          <a:p>
            <a:pPr algn="ctr">
              <a:spcBef>
                <a:spcPct val="100000"/>
              </a:spcBef>
            </a:pPr>
            <a:r>
              <a:rPr lang="en-US" sz="1200" b="1" dirty="0">
                <a:solidFill>
                  <a:schemeClr val="tx1"/>
                </a:solidFill>
              </a:rPr>
              <a:t>by number of titles                                        by number of articles                                        by number of cites</a:t>
            </a:r>
          </a:p>
        </p:txBody>
      </p:sp>
      <p:sp>
        <p:nvSpPr>
          <p:cNvPr id="7" name="TextBox 6"/>
          <p:cNvSpPr txBox="1"/>
          <p:nvPr/>
        </p:nvSpPr>
        <p:spPr>
          <a:xfrm>
            <a:off x="780643" y="1124947"/>
            <a:ext cx="7910147" cy="369332"/>
          </a:xfrm>
          <a:prstGeom prst="rect">
            <a:avLst/>
          </a:prstGeom>
          <a:noFill/>
        </p:spPr>
        <p:txBody>
          <a:bodyPr wrap="square" lIns="0" tIns="0" rIns="0" bIns="0" rtlCol="0">
            <a:spAutoFit/>
          </a:bodyPr>
          <a:lstStyle/>
          <a:p>
            <a:r>
              <a:rPr lang="en-GB" i="1" dirty="0">
                <a:solidFill>
                  <a:srgbClr val="486A7E"/>
                </a:solidFill>
                <a:latin typeface="+mj-lt"/>
              </a:rPr>
              <a:t>Springer Nature holds a 16% title, 15% article and 12% citation share</a:t>
            </a:r>
            <a:endParaRPr lang="en-GB" sz="2400" i="1" dirty="0">
              <a:solidFill>
                <a:srgbClr val="486A7E"/>
              </a:solidFill>
              <a:latin typeface="+mj-lt"/>
            </a:endParaRPr>
          </a:p>
        </p:txBody>
      </p:sp>
      <p:pic>
        <p:nvPicPr>
          <p:cNvPr id="583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3723" y="2315546"/>
            <a:ext cx="7917067" cy="322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923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732550"/>
            <a:ext cx="7605347" cy="387798"/>
          </a:xfrm>
        </p:spPr>
        <p:txBody>
          <a:bodyPr/>
          <a:lstStyle/>
          <a:p>
            <a:r>
              <a:rPr lang="en-GB" sz="2800" dirty="0"/>
              <a:t>Fully open access journals: key players</a:t>
            </a:r>
          </a:p>
        </p:txBody>
      </p:sp>
      <p:sp>
        <p:nvSpPr>
          <p:cNvPr id="4" name="TextBox 3"/>
          <p:cNvSpPr txBox="1"/>
          <p:nvPr/>
        </p:nvSpPr>
        <p:spPr>
          <a:xfrm>
            <a:off x="762000" y="1120348"/>
            <a:ext cx="3908827" cy="369332"/>
          </a:xfrm>
          <a:prstGeom prst="rect">
            <a:avLst/>
          </a:prstGeom>
          <a:noFill/>
        </p:spPr>
        <p:txBody>
          <a:bodyPr wrap="none" lIns="0" tIns="0" rIns="0" bIns="0" rtlCol="0">
            <a:spAutoFit/>
          </a:bodyPr>
          <a:lstStyle/>
          <a:p>
            <a:r>
              <a:rPr lang="en-GB" i="1" dirty="0">
                <a:solidFill>
                  <a:srgbClr val="486A7E"/>
                </a:solidFill>
                <a:latin typeface="+mj-lt"/>
              </a:rPr>
              <a:t>Springer Nature is the clear market leader</a:t>
            </a:r>
            <a:endParaRPr lang="en-GB" sz="2400" i="1" dirty="0">
              <a:solidFill>
                <a:srgbClr val="486A7E"/>
              </a:solidFill>
              <a:latin typeface="+mj-lt"/>
            </a:endParaRPr>
          </a:p>
        </p:txBody>
      </p:sp>
      <p:sp>
        <p:nvSpPr>
          <p:cNvPr id="10" name="TextBox 9"/>
          <p:cNvSpPr txBox="1"/>
          <p:nvPr/>
        </p:nvSpPr>
        <p:spPr>
          <a:xfrm>
            <a:off x="774145" y="6086206"/>
            <a:ext cx="7614138" cy="338554"/>
          </a:xfrm>
          <a:prstGeom prst="rect">
            <a:avLst/>
          </a:prstGeom>
          <a:noFill/>
        </p:spPr>
        <p:txBody>
          <a:bodyPr wrap="square" rtlCol="0">
            <a:spAutoFit/>
          </a:bodyPr>
          <a:lstStyle/>
          <a:p>
            <a:pPr algn="l"/>
            <a:r>
              <a:rPr lang="en-US" sz="800" b="0" i="1" dirty="0"/>
              <a:t>Sources: Publisher web sites, </a:t>
            </a:r>
            <a:r>
              <a:rPr lang="en-US" sz="800" b="0" i="1" dirty="0" err="1"/>
              <a:t>CrossRef</a:t>
            </a:r>
            <a:r>
              <a:rPr lang="en-US" sz="800" b="0" i="1" dirty="0"/>
              <a:t>; excludes articles in hybrid journals; Springer Nature: ORG excl. Nature Communications </a:t>
            </a:r>
            <a:r>
              <a:rPr lang="en-US" sz="800" i="1" dirty="0"/>
              <a:t>2012-14</a:t>
            </a:r>
            <a:r>
              <a:rPr lang="en-US" sz="800" b="0" i="1" dirty="0"/>
              <a:t>; Copernicus numbers for 2016 estimated</a:t>
            </a:r>
          </a:p>
        </p:txBody>
      </p:sp>
      <p:graphicFrame>
        <p:nvGraphicFramePr>
          <p:cNvPr id="2" name="Chart 1"/>
          <p:cNvGraphicFramePr/>
          <p:nvPr>
            <p:extLst>
              <p:ext uri="{D42A27DB-BD31-4B8C-83A1-F6EECF244321}">
                <p14:modId xmlns:p14="http://schemas.microsoft.com/office/powerpoint/2010/main" val="837910358"/>
              </p:ext>
            </p:extLst>
          </p:nvPr>
        </p:nvGraphicFramePr>
        <p:xfrm>
          <a:off x="1504828" y="1438276"/>
          <a:ext cx="6096000" cy="4402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8461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523875" y="647382"/>
            <a:ext cx="8135937" cy="394980"/>
          </a:xfrm>
        </p:spPr>
        <p:txBody>
          <a:bodyPr vert="horz" lIns="0" tIns="0" rIns="0" bIns="0" rtlCol="0" anchor="t" anchorCtr="0">
            <a:noAutofit/>
          </a:bodyPr>
          <a:lstStyle/>
          <a:p>
            <a:r>
              <a:rPr lang="en-US" sz="2000" cap="all" dirty="0"/>
              <a:t>Leading eBook Publishers: Total Number of eBooks</a:t>
            </a:r>
            <a:endParaRPr lang="de-DE" sz="2000" cap="all" dirty="0"/>
          </a:p>
        </p:txBody>
      </p:sp>
      <p:sp>
        <p:nvSpPr>
          <p:cNvPr id="355347" name="Text Box 19"/>
          <p:cNvSpPr txBox="1">
            <a:spLocks noChangeArrowheads="1"/>
          </p:cNvSpPr>
          <p:nvPr/>
        </p:nvSpPr>
        <p:spPr bwMode="auto">
          <a:xfrm>
            <a:off x="762000" y="6092825"/>
            <a:ext cx="5938715" cy="215444"/>
          </a:xfrm>
          <a:prstGeom prst="rect">
            <a:avLst/>
          </a:prstGeom>
          <a:noFill/>
          <a:ln w="9525">
            <a:noFill/>
            <a:miter lim="800000"/>
            <a:headEnd/>
            <a:tailEnd/>
          </a:ln>
          <a:effectLst/>
        </p:spPr>
        <p:txBody>
          <a:bodyPr wrap="square">
            <a:spAutoFit/>
          </a:bodyPr>
          <a:lstStyle/>
          <a:p>
            <a:pPr algn="l">
              <a:spcBef>
                <a:spcPct val="0"/>
              </a:spcBef>
            </a:pPr>
            <a:r>
              <a:rPr lang="en-US" sz="800" b="0" dirty="0">
                <a:solidFill>
                  <a:schemeClr val="tx1"/>
                </a:solidFill>
              </a:rPr>
              <a:t>Data </a:t>
            </a:r>
            <a:r>
              <a:rPr lang="en-US" sz="800" dirty="0">
                <a:solidFill>
                  <a:schemeClr val="tx1"/>
                </a:solidFill>
              </a:rPr>
              <a:t>from </a:t>
            </a:r>
            <a:r>
              <a:rPr lang="en-US" sz="800" b="0" dirty="0">
                <a:solidFill>
                  <a:schemeClr val="tx1"/>
                </a:solidFill>
              </a:rPr>
              <a:t>publisher websites; Taylor &amp; Francis: numbers from </a:t>
            </a:r>
            <a:r>
              <a:rPr lang="en-US" sz="800" b="0" dirty="0" err="1">
                <a:solidFill>
                  <a:schemeClr val="tx1"/>
                </a:solidFill>
              </a:rPr>
              <a:t>CRCNetBase</a:t>
            </a:r>
            <a:r>
              <a:rPr lang="en-US" sz="800" b="0" dirty="0">
                <a:solidFill>
                  <a:schemeClr val="tx1"/>
                </a:solidFill>
              </a:rPr>
              <a:t> and T&amp;F eBooks sites</a:t>
            </a:r>
          </a:p>
        </p:txBody>
      </p:sp>
      <p:grpSp>
        <p:nvGrpSpPr>
          <p:cNvPr id="2" name="Group 30"/>
          <p:cNvGrpSpPr>
            <a:grpSpLocks/>
          </p:cNvGrpSpPr>
          <p:nvPr/>
        </p:nvGrpSpPr>
        <p:grpSpPr bwMode="auto">
          <a:xfrm>
            <a:off x="762000" y="1433711"/>
            <a:ext cx="3644412" cy="4546403"/>
            <a:chOff x="477" y="1149"/>
            <a:chExt cx="5286" cy="2625"/>
          </a:xfrm>
        </p:grpSpPr>
        <p:sp>
          <p:nvSpPr>
            <p:cNvPr id="355359" name="Text Box 31"/>
            <p:cNvSpPr txBox="1">
              <a:spLocks noChangeArrowheads="1"/>
            </p:cNvSpPr>
            <p:nvPr/>
          </p:nvSpPr>
          <p:spPr bwMode="auto">
            <a:xfrm>
              <a:off x="477" y="1149"/>
              <a:ext cx="5286" cy="267"/>
            </a:xfrm>
            <a:prstGeom prst="rect">
              <a:avLst/>
            </a:prstGeom>
            <a:solidFill>
              <a:schemeClr val="accent3"/>
            </a:solidFill>
            <a:ln w="12700" algn="ctr">
              <a:solidFill>
                <a:schemeClr val="accent2"/>
              </a:solidFill>
              <a:miter lim="800000"/>
              <a:headEnd/>
              <a:tailEnd/>
            </a:ln>
            <a:effectLst/>
          </p:spPr>
          <p:txBody>
            <a:bodyPr>
              <a:spAutoFit/>
            </a:bodyPr>
            <a:lstStyle/>
            <a:p>
              <a:pPr algn="ctr">
                <a:spcBef>
                  <a:spcPct val="0"/>
                </a:spcBef>
              </a:pPr>
              <a:r>
                <a:rPr lang="en-US" sz="1200" b="1" dirty="0">
                  <a:solidFill>
                    <a:schemeClr val="bg1"/>
                  </a:solidFill>
                </a:rPr>
                <a:t>Total Number of English-Language eBooks (Aug 17)</a:t>
              </a:r>
            </a:p>
          </p:txBody>
        </p:sp>
        <p:sp>
          <p:nvSpPr>
            <p:cNvPr id="355360" name="Rectangle 32"/>
            <p:cNvSpPr>
              <a:spLocks noChangeArrowheads="1"/>
            </p:cNvSpPr>
            <p:nvPr/>
          </p:nvSpPr>
          <p:spPr bwMode="auto">
            <a:xfrm>
              <a:off x="477" y="1149"/>
              <a:ext cx="5286" cy="2625"/>
            </a:xfrm>
            <a:prstGeom prst="rect">
              <a:avLst/>
            </a:prstGeom>
            <a:noFill/>
            <a:ln w="12700">
              <a:solidFill>
                <a:schemeClr val="accent3"/>
              </a:solidFill>
              <a:miter lim="800000"/>
              <a:headEnd/>
              <a:tailEnd/>
            </a:ln>
            <a:effectLst/>
          </p:spPr>
          <p:txBody>
            <a:bodyPr wrap="none" anchor="ctr"/>
            <a:lstStyle/>
            <a:p>
              <a:endParaRPr lang="en-US"/>
            </a:p>
          </p:txBody>
        </p:sp>
      </p:grpSp>
      <p:sp>
        <p:nvSpPr>
          <p:cNvPr id="8" name="TextBox 7"/>
          <p:cNvSpPr txBox="1"/>
          <p:nvPr/>
        </p:nvSpPr>
        <p:spPr>
          <a:xfrm>
            <a:off x="761999" y="940281"/>
            <a:ext cx="3479607" cy="369332"/>
          </a:xfrm>
          <a:prstGeom prst="rect">
            <a:avLst/>
          </a:prstGeom>
          <a:noFill/>
        </p:spPr>
        <p:txBody>
          <a:bodyPr wrap="none" lIns="0" tIns="0" rIns="0" bIns="0" rtlCol="0">
            <a:spAutoFit/>
          </a:bodyPr>
          <a:lstStyle/>
          <a:p>
            <a:r>
              <a:rPr lang="en-GB" i="1" dirty="0">
                <a:solidFill>
                  <a:srgbClr val="486A7E"/>
                </a:solidFill>
                <a:latin typeface="+mj-lt"/>
              </a:rPr>
              <a:t>Springer Nature also leads in eBooks!</a:t>
            </a:r>
            <a:endParaRPr lang="en-GB" sz="2400" i="1" dirty="0">
              <a:solidFill>
                <a:srgbClr val="486A7E"/>
              </a:solidFill>
              <a:latin typeface="+mj-lt"/>
            </a:endParaRPr>
          </a:p>
        </p:txBody>
      </p:sp>
      <p:sp>
        <p:nvSpPr>
          <p:cNvPr id="9" name="Text Box 31"/>
          <p:cNvSpPr txBox="1">
            <a:spLocks noChangeArrowheads="1"/>
          </p:cNvSpPr>
          <p:nvPr/>
        </p:nvSpPr>
        <p:spPr bwMode="auto">
          <a:xfrm>
            <a:off x="4733193" y="1438275"/>
            <a:ext cx="3644412" cy="277114"/>
          </a:xfrm>
          <a:prstGeom prst="rect">
            <a:avLst/>
          </a:prstGeom>
          <a:solidFill>
            <a:schemeClr val="accent3"/>
          </a:solidFill>
          <a:ln w="12700" algn="ctr">
            <a:solidFill>
              <a:schemeClr val="accent2"/>
            </a:solidFill>
            <a:miter lim="800000"/>
            <a:headEnd/>
            <a:tailEnd/>
          </a:ln>
          <a:effectLst/>
        </p:spPr>
        <p:txBody>
          <a:bodyPr>
            <a:spAutoFit/>
          </a:bodyPr>
          <a:lstStyle/>
          <a:p>
            <a:pPr algn="ctr">
              <a:spcBef>
                <a:spcPct val="0"/>
              </a:spcBef>
            </a:pPr>
            <a:r>
              <a:rPr lang="en-US" sz="1200" b="1" dirty="0">
                <a:solidFill>
                  <a:schemeClr val="bg1"/>
                </a:solidFill>
              </a:rPr>
              <a:t>English-Language eBooks published in 2016</a:t>
            </a:r>
          </a:p>
        </p:txBody>
      </p:sp>
      <p:sp>
        <p:nvSpPr>
          <p:cNvPr id="10" name="Rectangle 32"/>
          <p:cNvSpPr>
            <a:spLocks noChangeArrowheads="1"/>
          </p:cNvSpPr>
          <p:nvPr/>
        </p:nvSpPr>
        <p:spPr bwMode="auto">
          <a:xfrm>
            <a:off x="4741460" y="1433710"/>
            <a:ext cx="3644412" cy="4546403"/>
          </a:xfrm>
          <a:prstGeom prst="rect">
            <a:avLst/>
          </a:prstGeom>
          <a:noFill/>
          <a:ln w="12700">
            <a:solidFill>
              <a:schemeClr val="accent3"/>
            </a:solidFill>
            <a:miter lim="800000"/>
            <a:headEnd/>
            <a:tailEnd/>
          </a:ln>
          <a:effectLst/>
        </p:spPr>
        <p:txBody>
          <a:bodyPr wrap="none" anchor="ctr"/>
          <a:lstStyle/>
          <a:p>
            <a:endParaRPr lang="en-US"/>
          </a:p>
        </p:txBody>
      </p:sp>
      <p:graphicFrame>
        <p:nvGraphicFramePr>
          <p:cNvPr id="11" name="Object 2"/>
          <p:cNvGraphicFramePr>
            <a:graphicFrameLocks noChangeAspect="1"/>
          </p:cNvGraphicFramePr>
          <p:nvPr>
            <p:extLst/>
          </p:nvPr>
        </p:nvGraphicFramePr>
        <p:xfrm>
          <a:off x="762000" y="1710824"/>
          <a:ext cx="3644412" cy="4277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Object 2"/>
          <p:cNvGraphicFramePr>
            <a:graphicFrameLocks noChangeAspect="1"/>
          </p:cNvGraphicFramePr>
          <p:nvPr>
            <p:extLst/>
          </p:nvPr>
        </p:nvGraphicFramePr>
        <p:xfrm>
          <a:off x="4741460" y="1715390"/>
          <a:ext cx="3634679" cy="42692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308606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809478"/>
            <a:ext cx="7605347" cy="332981"/>
          </a:xfrm>
        </p:spPr>
        <p:txBody>
          <a:bodyPr/>
          <a:lstStyle/>
          <a:p>
            <a:r>
              <a:rPr lang="en-GB" sz="3200" dirty="0"/>
              <a:t>Spectrum of publications</a:t>
            </a:r>
          </a:p>
        </p:txBody>
      </p:sp>
      <p:graphicFrame>
        <p:nvGraphicFramePr>
          <p:cNvPr id="5" name="Diagram 4"/>
          <p:cNvGraphicFramePr/>
          <p:nvPr>
            <p:extLst>
              <p:ext uri="{D42A27DB-BD31-4B8C-83A1-F6EECF244321}">
                <p14:modId xmlns:p14="http://schemas.microsoft.com/office/powerpoint/2010/main" val="3318307336"/>
              </p:ext>
            </p:extLst>
          </p:nvPr>
        </p:nvGraphicFramePr>
        <p:xfrm>
          <a:off x="1839298" y="1964032"/>
          <a:ext cx="5908431" cy="3373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 name="Picture 33"/>
          <p:cNvPicPr>
            <a:picLocks noChangeAspect="1"/>
          </p:cNvPicPr>
          <p:nvPr/>
        </p:nvPicPr>
        <p:blipFill>
          <a:blip r:embed="rId8"/>
          <a:stretch>
            <a:fillRect/>
          </a:stretch>
        </p:blipFill>
        <p:spPr>
          <a:xfrm>
            <a:off x="6114076" y="1563141"/>
            <a:ext cx="579613" cy="844435"/>
          </a:xfrm>
          <a:prstGeom prst="rect">
            <a:avLst/>
          </a:prstGeom>
          <a:ln>
            <a:solidFill>
              <a:schemeClr val="tx1"/>
            </a:solidFill>
          </a:ln>
        </p:spPr>
      </p:pic>
      <p:pic>
        <p:nvPicPr>
          <p:cNvPr id="36" name="Picture 5" descr="Springer Theses"/>
          <p:cNvPicPr>
            <a:picLocks noChangeAspect="1" noChangeArrowheads="1"/>
          </p:cNvPicPr>
          <p:nvPr/>
        </p:nvPicPr>
        <p:blipFill>
          <a:blip r:embed="rId9" cstate="print"/>
          <a:srcRect/>
          <a:stretch>
            <a:fillRect/>
          </a:stretch>
        </p:blipFill>
        <p:spPr bwMode="auto">
          <a:xfrm>
            <a:off x="6611161" y="4232598"/>
            <a:ext cx="541006" cy="811510"/>
          </a:xfrm>
          <a:prstGeom prst="rect">
            <a:avLst/>
          </a:prstGeom>
          <a:noFill/>
          <a:ln>
            <a:solidFill>
              <a:schemeClr val="bg2">
                <a:lumMod val="10000"/>
              </a:schemeClr>
            </a:solidFill>
          </a:ln>
        </p:spPr>
      </p:pic>
      <p:pic>
        <p:nvPicPr>
          <p:cNvPr id="38" name="Picture 11" descr="Springer Handbook of Nanotechnology">
            <a:hlinkClick r:id="rId10" tooltip="Enlarge and Download cover for Springer Handbook of Nanotechnology"/>
          </p:cNvPr>
          <p:cNvPicPr>
            <a:picLocks noChangeAspect="1" noChangeArrowheads="1"/>
          </p:cNvPicPr>
          <p:nvPr/>
        </p:nvPicPr>
        <p:blipFill>
          <a:blip r:embed="rId11" cstate="print"/>
          <a:srcRect/>
          <a:stretch>
            <a:fillRect/>
          </a:stretch>
        </p:blipFill>
        <p:spPr bwMode="auto">
          <a:xfrm>
            <a:off x="2501549" y="4042698"/>
            <a:ext cx="568211" cy="811420"/>
          </a:xfrm>
          <a:prstGeom prst="rect">
            <a:avLst/>
          </a:prstGeom>
          <a:noFill/>
          <a:ln>
            <a:solidFill>
              <a:schemeClr val="bg2">
                <a:lumMod val="10000"/>
              </a:schemeClr>
            </a:solidFill>
          </a:ln>
        </p:spPr>
      </p:pic>
      <p:pic>
        <p:nvPicPr>
          <p:cNvPr id="39" name="Picture 13" descr="Encyclopedia of Complexity and Systems Science">
            <a:hlinkClick r:id="rId12" tooltip="Enlarge and Download cover for Encyclopedia of Complexity and Systems Science"/>
          </p:cNvPr>
          <p:cNvPicPr>
            <a:picLocks noChangeAspect="1" noChangeArrowheads="1"/>
          </p:cNvPicPr>
          <p:nvPr/>
        </p:nvPicPr>
        <p:blipFill>
          <a:blip r:embed="rId13" cstate="print"/>
          <a:srcRect/>
          <a:stretch>
            <a:fillRect/>
          </a:stretch>
        </p:blipFill>
        <p:spPr bwMode="auto">
          <a:xfrm>
            <a:off x="2225086" y="2875648"/>
            <a:ext cx="603847" cy="811420"/>
          </a:xfrm>
          <a:prstGeom prst="rect">
            <a:avLst/>
          </a:prstGeom>
          <a:noFill/>
          <a:ln>
            <a:solidFill>
              <a:schemeClr val="bg2">
                <a:lumMod val="10000"/>
              </a:schemeClr>
            </a:solidFill>
          </a:ln>
        </p:spPr>
      </p:pic>
      <p:pic>
        <p:nvPicPr>
          <p:cNvPr id="1026" name="Picture 2" descr="http://newsimg.bbc.co.uk/media/images/44350000/jpg/_44350383_naturecover_203.jpg"/>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4477045" y="1142459"/>
            <a:ext cx="632938" cy="8444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pbs.twimg.com/profile_images/742645294647631872/yoJdd6dK.jpg"/>
          <p:cNvPicPr>
            <a:picLocks noChangeAspect="1" noChangeArrowheads="1"/>
          </p:cNvPicPr>
          <p:nvPr/>
        </p:nvPicPr>
        <p:blipFill rotWithShape="1">
          <a:blip r:embed="rId15" cstate="email">
            <a:extLst>
              <a:ext uri="{28A0092B-C50C-407E-A947-70E740481C1C}">
                <a14:useLocalDpi xmlns:a14="http://schemas.microsoft.com/office/drawing/2010/main" val="0"/>
              </a:ext>
            </a:extLst>
          </a:blip>
          <a:srcRect t="22812"/>
          <a:stretch/>
        </p:blipFill>
        <p:spPr bwMode="auto">
          <a:xfrm>
            <a:off x="2713238" y="1855877"/>
            <a:ext cx="779479" cy="651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https://images.springer.com/sgw/books/medium/9781137516442.jpg"/>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3492717" y="5231864"/>
            <a:ext cx="528321" cy="8940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Springer Proceedings in Mathematics &amp; Statistics"/>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5566315" y="5234807"/>
            <a:ext cx="547761" cy="8881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http://images3.ehaus2.co.uk/macmillan-images/l/978113/9781137476647.jpg"/>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6616002" y="2875648"/>
            <a:ext cx="536165" cy="92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72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dgm id="{27E97D51-D304-403A-8CFC-EB85286DCDA0}"/>
                                            </p:graphicEl>
                                          </p:spTgt>
                                        </p:tgtEl>
                                        <p:attrNameLst>
                                          <p:attrName>style.visibility</p:attrName>
                                        </p:attrNameLst>
                                      </p:cBhvr>
                                      <p:to>
                                        <p:strVal val="visible"/>
                                      </p:to>
                                    </p:set>
                                    <p:animEffect transition="in" filter="fade">
                                      <p:cBhvr>
                                        <p:cTn id="7" dur="500"/>
                                        <p:tgtEl>
                                          <p:spTgt spid="5">
                                            <p:graphicEl>
                                              <a:dgm id="{27E97D51-D304-403A-8CFC-EB85286DCDA0}"/>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dgm id="{3B55CD1F-C4F7-48C2-A6B9-56B1EBA7772B}"/>
                                            </p:graphicEl>
                                          </p:spTgt>
                                        </p:tgtEl>
                                        <p:attrNameLst>
                                          <p:attrName>style.visibility</p:attrName>
                                        </p:attrNameLst>
                                      </p:cBhvr>
                                      <p:to>
                                        <p:strVal val="visible"/>
                                      </p:to>
                                    </p:set>
                                    <p:animEffect transition="in" filter="fade">
                                      <p:cBhvr>
                                        <p:cTn id="11" dur="500"/>
                                        <p:tgtEl>
                                          <p:spTgt spid="5">
                                            <p:graphicEl>
                                              <a:dgm id="{3B55CD1F-C4F7-48C2-A6B9-56B1EBA7772B}"/>
                                            </p:graphic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graphicEl>
                                              <a:dgm id="{16840D95-D95F-48B2-91DB-5276F3C6E70D}"/>
                                            </p:graphicEl>
                                          </p:spTgt>
                                        </p:tgtEl>
                                        <p:attrNameLst>
                                          <p:attrName>style.visibility</p:attrName>
                                        </p:attrNameLst>
                                      </p:cBhvr>
                                      <p:to>
                                        <p:strVal val="visible"/>
                                      </p:to>
                                    </p:set>
                                    <p:animEffect transition="in" filter="fade">
                                      <p:cBhvr>
                                        <p:cTn id="18" dur="500"/>
                                        <p:tgtEl>
                                          <p:spTgt spid="5">
                                            <p:graphicEl>
                                              <a:dgm id="{16840D95-D95F-48B2-91DB-5276F3C6E70D}"/>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CF1993DC-F95E-4F7D-8364-8962B283CF2F}"/>
                                            </p:graphicEl>
                                          </p:spTgt>
                                        </p:tgtEl>
                                        <p:attrNameLst>
                                          <p:attrName>style.visibility</p:attrName>
                                        </p:attrNameLst>
                                      </p:cBhvr>
                                      <p:to>
                                        <p:strVal val="visible"/>
                                      </p:to>
                                    </p:set>
                                    <p:animEffect transition="in" filter="fade">
                                      <p:cBhvr>
                                        <p:cTn id="21" dur="500"/>
                                        <p:tgtEl>
                                          <p:spTgt spid="5">
                                            <p:graphicEl>
                                              <a:dgm id="{CF1993DC-F95E-4F7D-8364-8962B283CF2F}"/>
                                            </p:graphic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
                                            <p:graphicEl>
                                              <a:dgm id="{F40BE2F5-6EF2-4A42-8023-A2ADDB3D280E}"/>
                                            </p:graphicEl>
                                          </p:spTgt>
                                        </p:tgtEl>
                                        <p:attrNameLst>
                                          <p:attrName>style.visibility</p:attrName>
                                        </p:attrNameLst>
                                      </p:cBhvr>
                                      <p:to>
                                        <p:strVal val="visible"/>
                                      </p:to>
                                    </p:set>
                                    <p:animEffect transition="in" filter="fade">
                                      <p:cBhvr>
                                        <p:cTn id="28" dur="500"/>
                                        <p:tgtEl>
                                          <p:spTgt spid="5">
                                            <p:graphicEl>
                                              <a:dgm id="{F40BE2F5-6EF2-4A42-8023-A2ADDB3D280E}"/>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4AE1FED2-6DF0-4BBF-AF4F-75BC20B22E97}"/>
                                            </p:graphicEl>
                                          </p:spTgt>
                                        </p:tgtEl>
                                        <p:attrNameLst>
                                          <p:attrName>style.visibility</p:attrName>
                                        </p:attrNameLst>
                                      </p:cBhvr>
                                      <p:to>
                                        <p:strVal val="visible"/>
                                      </p:to>
                                    </p:set>
                                    <p:animEffect transition="in" filter="fade">
                                      <p:cBhvr>
                                        <p:cTn id="31" dur="500"/>
                                        <p:tgtEl>
                                          <p:spTgt spid="5">
                                            <p:graphicEl>
                                              <a:dgm id="{4AE1FED2-6DF0-4BBF-AF4F-75BC20B22E97}"/>
                                            </p:graphic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36"/>
                                        </p:tgtEl>
                                        <p:attrNameLst>
                                          <p:attrName>style.visibility</p:attrName>
                                        </p:attrNameLst>
                                      </p:cBhvr>
                                      <p:to>
                                        <p:strVal val="visible"/>
                                      </p:to>
                                    </p:set>
                                    <p:animEffect transition="in" filter="fade">
                                      <p:cBhvr>
                                        <p:cTn id="34" dur="500"/>
                                        <p:tgtEl>
                                          <p:spTgt spid="1036"/>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5">
                                            <p:graphicEl>
                                              <a:dgm id="{9EF65251-AA34-4F52-91CD-7619FA0EEC48}"/>
                                            </p:graphicEl>
                                          </p:spTgt>
                                        </p:tgtEl>
                                        <p:attrNameLst>
                                          <p:attrName>style.visibility</p:attrName>
                                        </p:attrNameLst>
                                      </p:cBhvr>
                                      <p:to>
                                        <p:strVal val="visible"/>
                                      </p:to>
                                    </p:set>
                                    <p:animEffect transition="in" filter="fade">
                                      <p:cBhvr>
                                        <p:cTn id="38" dur="500"/>
                                        <p:tgtEl>
                                          <p:spTgt spid="5">
                                            <p:graphicEl>
                                              <a:dgm id="{9EF65251-AA34-4F52-91CD-7619FA0EEC48}"/>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graphicEl>
                                              <a:dgm id="{DC675DB5-8DB5-432A-ADDA-5EB40F483AB4}"/>
                                            </p:graphicEl>
                                          </p:spTgt>
                                        </p:tgtEl>
                                        <p:attrNameLst>
                                          <p:attrName>style.visibility</p:attrName>
                                        </p:attrNameLst>
                                      </p:cBhvr>
                                      <p:to>
                                        <p:strVal val="visible"/>
                                      </p:to>
                                    </p:set>
                                    <p:animEffect transition="in" filter="fade">
                                      <p:cBhvr>
                                        <p:cTn id="41" dur="500"/>
                                        <p:tgtEl>
                                          <p:spTgt spid="5">
                                            <p:graphicEl>
                                              <a:dgm id="{DC675DB5-8DB5-432A-ADDA-5EB40F483AB4}"/>
                                            </p:graphic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5">
                                            <p:graphicEl>
                                              <a:dgm id="{AC7DBC61-C526-4875-A625-539C90224B96}"/>
                                            </p:graphicEl>
                                          </p:spTgt>
                                        </p:tgtEl>
                                        <p:attrNameLst>
                                          <p:attrName>style.visibility</p:attrName>
                                        </p:attrNameLst>
                                      </p:cBhvr>
                                      <p:to>
                                        <p:strVal val="visible"/>
                                      </p:to>
                                    </p:set>
                                    <p:animEffect transition="in" filter="fade">
                                      <p:cBhvr>
                                        <p:cTn id="48" dur="500"/>
                                        <p:tgtEl>
                                          <p:spTgt spid="5">
                                            <p:graphicEl>
                                              <a:dgm id="{AC7DBC61-C526-4875-A625-539C90224B96}"/>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
                                            <p:graphicEl>
                                              <a:dgm id="{1704CF44-C93D-4595-A039-32C43FD443F2}"/>
                                            </p:graphicEl>
                                          </p:spTgt>
                                        </p:tgtEl>
                                        <p:attrNameLst>
                                          <p:attrName>style.visibility</p:attrName>
                                        </p:attrNameLst>
                                      </p:cBhvr>
                                      <p:to>
                                        <p:strVal val="visible"/>
                                      </p:to>
                                    </p:set>
                                    <p:animEffect transition="in" filter="fade">
                                      <p:cBhvr>
                                        <p:cTn id="51" dur="500"/>
                                        <p:tgtEl>
                                          <p:spTgt spid="5">
                                            <p:graphicEl>
                                              <a:dgm id="{1704CF44-C93D-4595-A039-32C43FD443F2}"/>
                                            </p:graphic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034"/>
                                        </p:tgtEl>
                                        <p:attrNameLst>
                                          <p:attrName>style.visibility</p:attrName>
                                        </p:attrNameLst>
                                      </p:cBhvr>
                                      <p:to>
                                        <p:strVal val="visible"/>
                                      </p:to>
                                    </p:set>
                                    <p:animEffect transition="in" filter="fade">
                                      <p:cBhvr>
                                        <p:cTn id="54" dur="500"/>
                                        <p:tgtEl>
                                          <p:spTgt spid="1034"/>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5">
                                            <p:graphicEl>
                                              <a:dgm id="{DECA8E13-57DF-45FE-A9A5-704A2CBECD62}"/>
                                            </p:graphicEl>
                                          </p:spTgt>
                                        </p:tgtEl>
                                        <p:attrNameLst>
                                          <p:attrName>style.visibility</p:attrName>
                                        </p:attrNameLst>
                                      </p:cBhvr>
                                      <p:to>
                                        <p:strVal val="visible"/>
                                      </p:to>
                                    </p:set>
                                    <p:animEffect transition="in" filter="fade">
                                      <p:cBhvr>
                                        <p:cTn id="58" dur="500"/>
                                        <p:tgtEl>
                                          <p:spTgt spid="5">
                                            <p:graphicEl>
                                              <a:dgm id="{DECA8E13-57DF-45FE-A9A5-704A2CBECD62}"/>
                                            </p:graphic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
                                            <p:graphicEl>
                                              <a:dgm id="{D9845E69-D602-4FBE-97F4-97599DB2C770}"/>
                                            </p:graphicEl>
                                          </p:spTgt>
                                        </p:tgtEl>
                                        <p:attrNameLst>
                                          <p:attrName>style.visibility</p:attrName>
                                        </p:attrNameLst>
                                      </p:cBhvr>
                                      <p:to>
                                        <p:strVal val="visible"/>
                                      </p:to>
                                    </p:set>
                                    <p:animEffect transition="in" filter="fade">
                                      <p:cBhvr>
                                        <p:cTn id="61" dur="500"/>
                                        <p:tgtEl>
                                          <p:spTgt spid="5">
                                            <p:graphicEl>
                                              <a:dgm id="{D9845E69-D602-4FBE-97F4-97599DB2C770}"/>
                                            </p:graphic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1032"/>
                                        </p:tgtEl>
                                        <p:attrNameLst>
                                          <p:attrName>style.visibility</p:attrName>
                                        </p:attrNameLst>
                                      </p:cBhvr>
                                      <p:to>
                                        <p:strVal val="visible"/>
                                      </p:to>
                                    </p:set>
                                    <p:animEffect transition="in" filter="fade">
                                      <p:cBhvr>
                                        <p:cTn id="64" dur="500"/>
                                        <p:tgtEl>
                                          <p:spTgt spid="1032"/>
                                        </p:tgtEl>
                                      </p:cBhvr>
                                    </p:animEffect>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5">
                                            <p:graphicEl>
                                              <a:dgm id="{277B5CC8-F3BF-422E-B725-ABC796B06F49}"/>
                                            </p:graphicEl>
                                          </p:spTgt>
                                        </p:tgtEl>
                                        <p:attrNameLst>
                                          <p:attrName>style.visibility</p:attrName>
                                        </p:attrNameLst>
                                      </p:cBhvr>
                                      <p:to>
                                        <p:strVal val="visible"/>
                                      </p:to>
                                    </p:set>
                                    <p:animEffect transition="in" filter="fade">
                                      <p:cBhvr>
                                        <p:cTn id="68" dur="500"/>
                                        <p:tgtEl>
                                          <p:spTgt spid="5">
                                            <p:graphicEl>
                                              <a:dgm id="{277B5CC8-F3BF-422E-B725-ABC796B06F49}"/>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
                                            <p:graphicEl>
                                              <a:dgm id="{C42A833D-B90C-44BD-91A2-5738C9E6FF6E}"/>
                                            </p:graphicEl>
                                          </p:spTgt>
                                        </p:tgtEl>
                                        <p:attrNameLst>
                                          <p:attrName>style.visibility</p:attrName>
                                        </p:attrNameLst>
                                      </p:cBhvr>
                                      <p:to>
                                        <p:strVal val="visible"/>
                                      </p:to>
                                    </p:set>
                                    <p:animEffect transition="in" filter="fade">
                                      <p:cBhvr>
                                        <p:cTn id="71" dur="500"/>
                                        <p:tgtEl>
                                          <p:spTgt spid="5">
                                            <p:graphicEl>
                                              <a:dgm id="{C42A833D-B90C-44BD-91A2-5738C9E6FF6E}"/>
                                            </p:graphic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childTnLst>
                          </p:cTn>
                        </p:par>
                        <p:par>
                          <p:cTn id="75" fill="hold">
                            <p:stCondLst>
                              <p:cond delay="4000"/>
                            </p:stCondLst>
                            <p:childTnLst>
                              <p:par>
                                <p:cTn id="76" presetID="10" presetClass="entr" presetSubtype="0" fill="hold" grpId="0" nodeType="afterEffect">
                                  <p:stCondLst>
                                    <p:cond delay="0"/>
                                  </p:stCondLst>
                                  <p:childTnLst>
                                    <p:set>
                                      <p:cBhvr>
                                        <p:cTn id="77" dur="1" fill="hold">
                                          <p:stCondLst>
                                            <p:cond delay="0"/>
                                          </p:stCondLst>
                                        </p:cTn>
                                        <p:tgtEl>
                                          <p:spTgt spid="5">
                                            <p:graphicEl>
                                              <a:dgm id="{E1740614-423B-4572-A48B-517AF520B081}"/>
                                            </p:graphicEl>
                                          </p:spTgt>
                                        </p:tgtEl>
                                        <p:attrNameLst>
                                          <p:attrName>style.visibility</p:attrName>
                                        </p:attrNameLst>
                                      </p:cBhvr>
                                      <p:to>
                                        <p:strVal val="visible"/>
                                      </p:to>
                                    </p:set>
                                    <p:animEffect transition="in" filter="fade">
                                      <p:cBhvr>
                                        <p:cTn id="78" dur="500"/>
                                        <p:tgtEl>
                                          <p:spTgt spid="5">
                                            <p:graphicEl>
                                              <a:dgm id="{E1740614-423B-4572-A48B-517AF520B081}"/>
                                            </p:graphic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
                                            <p:graphicEl>
                                              <a:dgm id="{0736FA12-50EB-4FD9-9BFD-4C0D985FA73D}"/>
                                            </p:graphicEl>
                                          </p:spTgt>
                                        </p:tgtEl>
                                        <p:attrNameLst>
                                          <p:attrName>style.visibility</p:attrName>
                                        </p:attrNameLst>
                                      </p:cBhvr>
                                      <p:to>
                                        <p:strVal val="visible"/>
                                      </p:to>
                                    </p:set>
                                    <p:animEffect transition="in" filter="fade">
                                      <p:cBhvr>
                                        <p:cTn id="81" dur="500"/>
                                        <p:tgtEl>
                                          <p:spTgt spid="5">
                                            <p:graphicEl>
                                              <a:dgm id="{0736FA12-50EB-4FD9-9BFD-4C0D985FA73D}"/>
                                            </p:graphic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childTnLst>
                          </p:cTn>
                        </p:par>
                        <p:par>
                          <p:cTn id="85" fill="hold">
                            <p:stCondLst>
                              <p:cond delay="4500"/>
                            </p:stCondLst>
                            <p:childTnLst>
                              <p:par>
                                <p:cTn id="86" presetID="10" presetClass="entr" presetSubtype="0" fill="hold" grpId="0" nodeType="afterEffect">
                                  <p:stCondLst>
                                    <p:cond delay="0"/>
                                  </p:stCondLst>
                                  <p:childTnLst>
                                    <p:set>
                                      <p:cBhvr>
                                        <p:cTn id="87" dur="1" fill="hold">
                                          <p:stCondLst>
                                            <p:cond delay="0"/>
                                          </p:stCondLst>
                                        </p:cTn>
                                        <p:tgtEl>
                                          <p:spTgt spid="5">
                                            <p:graphicEl>
                                              <a:dgm id="{8570B223-9C5C-465A-A4DD-BBCF00D3ABCC}"/>
                                            </p:graphicEl>
                                          </p:spTgt>
                                        </p:tgtEl>
                                        <p:attrNameLst>
                                          <p:attrName>style.visibility</p:attrName>
                                        </p:attrNameLst>
                                      </p:cBhvr>
                                      <p:to>
                                        <p:strVal val="visible"/>
                                      </p:to>
                                    </p:set>
                                    <p:animEffect transition="in" filter="fade">
                                      <p:cBhvr>
                                        <p:cTn id="88" dur="500"/>
                                        <p:tgtEl>
                                          <p:spTgt spid="5">
                                            <p:graphicEl>
                                              <a:dgm id="{8570B223-9C5C-465A-A4DD-BBCF00D3ABCC}"/>
                                            </p:graphic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
                                            <p:graphicEl>
                                              <a:dgm id="{48CE1D7E-77E9-42D6-8725-85CD2DDEBCA9}"/>
                                            </p:graphicEl>
                                          </p:spTgt>
                                        </p:tgtEl>
                                        <p:attrNameLst>
                                          <p:attrName>style.visibility</p:attrName>
                                        </p:attrNameLst>
                                      </p:cBhvr>
                                      <p:to>
                                        <p:strVal val="visible"/>
                                      </p:to>
                                    </p:set>
                                    <p:animEffect transition="in" filter="fade">
                                      <p:cBhvr>
                                        <p:cTn id="91" dur="500"/>
                                        <p:tgtEl>
                                          <p:spTgt spid="5">
                                            <p:graphicEl>
                                              <a:dgm id="{48CE1D7E-77E9-42D6-8725-85CD2DDEBCA9}"/>
                                            </p:graphicEl>
                                          </p:spTgt>
                                        </p:tgtEl>
                                      </p:cBhvr>
                                    </p:animEffect>
                                  </p:childTnLst>
                                </p:cTn>
                              </p:par>
                              <p:par>
                                <p:cTn id="92" presetID="10" presetClass="entr" presetSubtype="0" fill="hold" nodeType="withEffect">
                                  <p:stCondLst>
                                    <p:cond delay="0"/>
                                  </p:stCondLst>
                                  <p:childTnLst>
                                    <p:set>
                                      <p:cBhvr>
                                        <p:cTn id="93" dur="1" fill="hold">
                                          <p:stCondLst>
                                            <p:cond delay="0"/>
                                          </p:stCondLst>
                                        </p:cTn>
                                        <p:tgtEl>
                                          <p:spTgt spid="1030"/>
                                        </p:tgtEl>
                                        <p:attrNameLst>
                                          <p:attrName>style.visibility</p:attrName>
                                        </p:attrNameLst>
                                      </p:cBhvr>
                                      <p:to>
                                        <p:strVal val="visible"/>
                                      </p:to>
                                    </p:set>
                                    <p:animEffect transition="in" filter="fade">
                                      <p:cBhvr>
                                        <p:cTn id="94" dur="500"/>
                                        <p:tgtEl>
                                          <p:spTgt spid="103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
                                            <p:graphicEl>
                                              <a:dgm id="{6B212F09-A81D-4ADE-816E-857FE94F9487}"/>
                                            </p:graphicEl>
                                          </p:spTgt>
                                        </p:tgtEl>
                                        <p:attrNameLst>
                                          <p:attrName>style.visibility</p:attrName>
                                        </p:attrNameLst>
                                      </p:cBhvr>
                                      <p:to>
                                        <p:strVal val="visible"/>
                                      </p:to>
                                    </p:set>
                                    <p:animEffect transition="in" filter="fade">
                                      <p:cBhvr>
                                        <p:cTn id="97" dur="500"/>
                                        <p:tgtEl>
                                          <p:spTgt spid="5">
                                            <p:graphicEl>
                                              <a:dgm id="{6B212F09-A81D-4ADE-816E-857FE94F948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750" y="2158405"/>
            <a:ext cx="8064500" cy="1231106"/>
          </a:xfrm>
          <a:prstGeom prst="rect">
            <a:avLst/>
          </a:prstGeom>
          <a:noFill/>
        </p:spPr>
        <p:txBody>
          <a:bodyPr wrap="square" lIns="0" tIns="0" rIns="0" bIns="0" rtlCol="0">
            <a:spAutoFit/>
          </a:bodyPr>
          <a:lstStyle/>
          <a:p>
            <a:pPr>
              <a:spcBef>
                <a:spcPts val="800"/>
              </a:spcBef>
              <a:buClr>
                <a:schemeClr val="accent2"/>
              </a:buClr>
              <a:buSzPct val="100000"/>
            </a:pPr>
            <a:r>
              <a:rPr lang="en-US" sz="4000" dirty="0">
                <a:latin typeface="+mn-lt"/>
              </a:rPr>
              <a:t>The Golden Rules of STM Publishing in Today’s Environment</a:t>
            </a:r>
            <a:endParaRPr lang="en-US" sz="4000" dirty="0" smtClean="0">
              <a:latin typeface="+mn-lt"/>
            </a:endParaRPr>
          </a:p>
        </p:txBody>
      </p:sp>
    </p:spTree>
    <p:extLst>
      <p:ext uri="{BB962C8B-B14F-4D97-AF65-F5344CB8AC3E}">
        <p14:creationId xmlns:p14="http://schemas.microsoft.com/office/powerpoint/2010/main" val="760226842"/>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en-US" dirty="0"/>
              <a:t>The Golden Rules of STM Publishing in Today’s Environment</a:t>
            </a:r>
          </a:p>
        </p:txBody>
      </p:sp>
      <p:sp>
        <p:nvSpPr>
          <p:cNvPr id="360451" name="Text Box 3"/>
          <p:cNvSpPr txBox="1">
            <a:spLocks noChangeArrowheads="1"/>
          </p:cNvSpPr>
          <p:nvPr/>
        </p:nvSpPr>
        <p:spPr bwMode="auto">
          <a:xfrm>
            <a:off x="539750" y="1484313"/>
            <a:ext cx="7924800" cy="1081088"/>
          </a:xfrm>
          <a:prstGeom prst="rect">
            <a:avLst/>
          </a:prstGeom>
          <a:solidFill>
            <a:schemeClr val="accent2"/>
          </a:solidFill>
          <a:ln w="9525" algn="ctr">
            <a:noFill/>
            <a:miter lim="800000"/>
            <a:headEnd/>
            <a:tailEnd/>
          </a:ln>
          <a:effectLst/>
        </p:spPr>
        <p:txBody>
          <a:bodyPr/>
          <a:lstStyle/>
          <a:p>
            <a:pPr algn="l"/>
            <a:r>
              <a:rPr lang="en-US" sz="2800" dirty="0"/>
              <a:t/>
            </a:r>
            <a:br>
              <a:rPr lang="en-US" sz="2800" dirty="0"/>
            </a:br>
            <a:r>
              <a:rPr lang="en-US" sz="2800" dirty="0">
                <a:solidFill>
                  <a:schemeClr val="bg1"/>
                </a:solidFill>
              </a:rPr>
              <a:t>1. Your content has to be online</a:t>
            </a:r>
          </a:p>
        </p:txBody>
      </p:sp>
      <p:sp>
        <p:nvSpPr>
          <p:cNvPr id="360452" name="Text Box 4"/>
          <p:cNvSpPr txBox="1">
            <a:spLocks noChangeArrowheads="1"/>
          </p:cNvSpPr>
          <p:nvPr/>
        </p:nvSpPr>
        <p:spPr bwMode="auto">
          <a:xfrm>
            <a:off x="541338" y="3573463"/>
            <a:ext cx="7923212" cy="1081088"/>
          </a:xfrm>
          <a:prstGeom prst="rect">
            <a:avLst/>
          </a:prstGeom>
          <a:solidFill>
            <a:schemeClr val="accent2"/>
          </a:solidFill>
          <a:ln w="9525" algn="ctr">
            <a:noFill/>
            <a:miter lim="800000"/>
            <a:headEnd/>
            <a:tailEnd/>
          </a:ln>
          <a:effectLst/>
        </p:spPr>
        <p:txBody>
          <a:bodyPr/>
          <a:lstStyle/>
          <a:p>
            <a:pPr algn="l"/>
            <a:r>
              <a:rPr lang="en-US" sz="2800">
                <a:solidFill>
                  <a:schemeClr val="bg1"/>
                </a:solidFill>
              </a:rPr>
              <a:t/>
            </a:r>
            <a:br>
              <a:rPr lang="en-US" sz="2800">
                <a:solidFill>
                  <a:schemeClr val="bg1"/>
                </a:solidFill>
              </a:rPr>
            </a:br>
            <a:r>
              <a:rPr lang="en-US" sz="2800">
                <a:solidFill>
                  <a:schemeClr val="bg1"/>
                </a:solidFill>
              </a:rPr>
              <a:t>2. Your content has to be “findable”</a:t>
            </a:r>
          </a:p>
        </p:txBody>
      </p:sp>
      <p:sp>
        <p:nvSpPr>
          <p:cNvPr id="360454" name="Text Box 6"/>
          <p:cNvSpPr txBox="1">
            <a:spLocks noChangeArrowheads="1"/>
          </p:cNvSpPr>
          <p:nvPr/>
        </p:nvSpPr>
        <p:spPr bwMode="auto">
          <a:xfrm>
            <a:off x="541337" y="2636838"/>
            <a:ext cx="2033185" cy="523875"/>
          </a:xfrm>
          <a:prstGeom prst="rect">
            <a:avLst/>
          </a:prstGeom>
          <a:solidFill>
            <a:schemeClr val="bg2"/>
          </a:solidFill>
          <a:ln w="9525" algn="ctr">
            <a:noFill/>
            <a:miter lim="800000"/>
            <a:headEnd/>
            <a:tailEnd/>
          </a:ln>
          <a:effectLst/>
        </p:spPr>
        <p:txBody>
          <a:bodyPr wrap="square">
            <a:spAutoFit/>
          </a:bodyPr>
          <a:lstStyle/>
          <a:p>
            <a:r>
              <a:rPr lang="en-US" sz="1400" dirty="0"/>
              <a:t>All new articles </a:t>
            </a:r>
            <a:r>
              <a:rPr lang="en-US" sz="1400" dirty="0" smtClean="0"/>
              <a:t>(</a:t>
            </a:r>
            <a:r>
              <a:rPr lang="en-US" sz="1400" dirty="0" smtClean="0"/>
              <a:t>30</a:t>
            </a:r>
            <a:r>
              <a:rPr lang="en-US" sz="1400" dirty="0" smtClean="0"/>
              <a:t>0,000/</a:t>
            </a:r>
            <a:r>
              <a:rPr lang="en-US" sz="1400" dirty="0" err="1" smtClean="0"/>
              <a:t>yr</a:t>
            </a:r>
            <a:r>
              <a:rPr lang="en-US" sz="1400" dirty="0"/>
              <a:t>)</a:t>
            </a:r>
          </a:p>
        </p:txBody>
      </p:sp>
      <p:sp>
        <p:nvSpPr>
          <p:cNvPr id="360455" name="Text Box 7"/>
          <p:cNvSpPr txBox="1">
            <a:spLocks noChangeArrowheads="1"/>
          </p:cNvSpPr>
          <p:nvPr/>
        </p:nvSpPr>
        <p:spPr bwMode="auto">
          <a:xfrm>
            <a:off x="2787313" y="2636838"/>
            <a:ext cx="1799754" cy="523220"/>
          </a:xfrm>
          <a:prstGeom prst="rect">
            <a:avLst/>
          </a:prstGeom>
          <a:solidFill>
            <a:schemeClr val="bg2"/>
          </a:solidFill>
          <a:ln w="9525" algn="ctr">
            <a:noFill/>
            <a:miter lim="800000"/>
            <a:headEnd/>
            <a:tailEnd/>
          </a:ln>
          <a:effectLst/>
        </p:spPr>
        <p:txBody>
          <a:bodyPr wrap="square">
            <a:spAutoFit/>
          </a:bodyPr>
          <a:lstStyle/>
          <a:p>
            <a:r>
              <a:rPr lang="en-US" sz="1400" dirty="0"/>
              <a:t>Backfiles </a:t>
            </a:r>
            <a:br>
              <a:rPr lang="en-US" sz="1400" dirty="0"/>
            </a:br>
            <a:r>
              <a:rPr lang="en-US" sz="1400" dirty="0" smtClean="0"/>
              <a:t>(</a:t>
            </a:r>
            <a:r>
              <a:rPr lang="en-US" sz="1400" dirty="0"/>
              <a:t>7</a:t>
            </a:r>
            <a:r>
              <a:rPr lang="en-US" sz="1400" dirty="0" smtClean="0"/>
              <a:t> </a:t>
            </a:r>
            <a:r>
              <a:rPr lang="en-US" sz="1400" dirty="0" smtClean="0"/>
              <a:t>million articles)</a:t>
            </a:r>
            <a:endParaRPr lang="en-US" sz="1400" dirty="0"/>
          </a:p>
        </p:txBody>
      </p:sp>
      <p:sp>
        <p:nvSpPr>
          <p:cNvPr id="360456" name="Text Box 8"/>
          <p:cNvSpPr txBox="1">
            <a:spLocks noChangeArrowheads="1"/>
          </p:cNvSpPr>
          <p:nvPr/>
        </p:nvSpPr>
        <p:spPr bwMode="auto">
          <a:xfrm>
            <a:off x="4799858" y="2636838"/>
            <a:ext cx="1719592" cy="523875"/>
          </a:xfrm>
          <a:prstGeom prst="rect">
            <a:avLst/>
          </a:prstGeom>
          <a:solidFill>
            <a:schemeClr val="bg2"/>
          </a:solidFill>
          <a:ln w="9525" algn="ctr">
            <a:noFill/>
            <a:miter lim="800000"/>
            <a:headEnd/>
            <a:tailEnd/>
          </a:ln>
          <a:effectLst/>
        </p:spPr>
        <p:txBody>
          <a:bodyPr wrap="square">
            <a:spAutoFit/>
          </a:bodyPr>
          <a:lstStyle/>
          <a:p>
            <a:r>
              <a:rPr lang="en-US" sz="1400" dirty="0"/>
              <a:t>All new books </a:t>
            </a:r>
            <a:r>
              <a:rPr lang="en-US" sz="1400" dirty="0" smtClean="0"/>
              <a:t>(~14,000/</a:t>
            </a:r>
            <a:r>
              <a:rPr lang="en-US" sz="1400" dirty="0" err="1" smtClean="0"/>
              <a:t>yr</a:t>
            </a:r>
            <a:r>
              <a:rPr lang="en-US" sz="1400" dirty="0"/>
              <a:t>)</a:t>
            </a:r>
          </a:p>
        </p:txBody>
      </p:sp>
      <p:sp>
        <p:nvSpPr>
          <p:cNvPr id="360459" name="Text Box 11"/>
          <p:cNvSpPr txBox="1">
            <a:spLocks noChangeArrowheads="1"/>
          </p:cNvSpPr>
          <p:nvPr/>
        </p:nvSpPr>
        <p:spPr bwMode="auto">
          <a:xfrm>
            <a:off x="1702743" y="4753455"/>
            <a:ext cx="1069975" cy="517525"/>
          </a:xfrm>
          <a:prstGeom prst="rect">
            <a:avLst/>
          </a:prstGeom>
          <a:solidFill>
            <a:schemeClr val="bg2"/>
          </a:solidFill>
          <a:ln w="9525" algn="ctr">
            <a:noFill/>
            <a:miter lim="800000"/>
            <a:headEnd/>
            <a:tailEnd/>
          </a:ln>
          <a:effectLst/>
        </p:spPr>
        <p:txBody>
          <a:bodyPr>
            <a:spAutoFit/>
          </a:bodyPr>
          <a:lstStyle/>
          <a:p>
            <a:r>
              <a:rPr lang="en-US" sz="1400" dirty="0"/>
              <a:t>A&amp;I services</a:t>
            </a:r>
          </a:p>
        </p:txBody>
      </p:sp>
      <p:sp>
        <p:nvSpPr>
          <p:cNvPr id="360460" name="Text Box 12"/>
          <p:cNvSpPr txBox="1">
            <a:spLocks noChangeArrowheads="1"/>
          </p:cNvSpPr>
          <p:nvPr/>
        </p:nvSpPr>
        <p:spPr bwMode="auto">
          <a:xfrm>
            <a:off x="4187479" y="4753455"/>
            <a:ext cx="1798686" cy="523220"/>
          </a:xfrm>
          <a:prstGeom prst="rect">
            <a:avLst/>
          </a:prstGeom>
          <a:solidFill>
            <a:schemeClr val="bg2"/>
          </a:solidFill>
          <a:ln w="9525" algn="ctr">
            <a:noFill/>
            <a:miter lim="800000"/>
            <a:headEnd/>
            <a:tailEnd/>
          </a:ln>
          <a:effectLst/>
        </p:spPr>
        <p:txBody>
          <a:bodyPr wrap="square">
            <a:spAutoFit/>
          </a:bodyPr>
          <a:lstStyle/>
          <a:p>
            <a:r>
              <a:rPr lang="en-US" sz="1400" dirty="0"/>
              <a:t>Book search </a:t>
            </a:r>
            <a:r>
              <a:rPr lang="en-US" sz="1400" dirty="0" smtClean="0"/>
              <a:t>programs / </a:t>
            </a:r>
            <a:r>
              <a:rPr lang="en-US" sz="1400" dirty="0" err="1" smtClean="0"/>
              <a:t>eRetail</a:t>
            </a:r>
            <a:endParaRPr lang="en-US" sz="1400" dirty="0"/>
          </a:p>
        </p:txBody>
      </p:sp>
      <p:sp>
        <p:nvSpPr>
          <p:cNvPr id="360461" name="Text Box 13"/>
          <p:cNvSpPr txBox="1">
            <a:spLocks noChangeArrowheads="1"/>
          </p:cNvSpPr>
          <p:nvPr/>
        </p:nvSpPr>
        <p:spPr bwMode="auto">
          <a:xfrm>
            <a:off x="539750" y="4753455"/>
            <a:ext cx="990600" cy="517525"/>
          </a:xfrm>
          <a:prstGeom prst="rect">
            <a:avLst/>
          </a:prstGeom>
          <a:solidFill>
            <a:schemeClr val="bg2"/>
          </a:solidFill>
          <a:ln w="9525" algn="ctr">
            <a:noFill/>
            <a:miter lim="800000"/>
            <a:headEnd/>
            <a:tailEnd/>
          </a:ln>
          <a:effectLst/>
        </p:spPr>
        <p:txBody>
          <a:bodyPr>
            <a:spAutoFit/>
          </a:bodyPr>
          <a:lstStyle/>
          <a:p>
            <a:r>
              <a:rPr lang="en-US" sz="1400" dirty="0"/>
              <a:t>SEO</a:t>
            </a:r>
            <a:br>
              <a:rPr lang="en-US" sz="1400" dirty="0"/>
            </a:br>
            <a:endParaRPr lang="en-US" sz="1400" dirty="0"/>
          </a:p>
        </p:txBody>
      </p:sp>
      <p:sp>
        <p:nvSpPr>
          <p:cNvPr id="360462" name="Text Box 14"/>
          <p:cNvSpPr txBox="1">
            <a:spLocks noChangeArrowheads="1"/>
          </p:cNvSpPr>
          <p:nvPr/>
        </p:nvSpPr>
        <p:spPr bwMode="auto">
          <a:xfrm>
            <a:off x="6158558" y="4753455"/>
            <a:ext cx="1066800" cy="523220"/>
          </a:xfrm>
          <a:prstGeom prst="rect">
            <a:avLst/>
          </a:prstGeom>
          <a:solidFill>
            <a:schemeClr val="bg2"/>
          </a:solidFill>
          <a:ln w="9525" algn="ctr">
            <a:noFill/>
            <a:miter lim="800000"/>
            <a:headEnd/>
            <a:tailEnd/>
          </a:ln>
          <a:effectLst/>
        </p:spPr>
        <p:txBody>
          <a:bodyPr>
            <a:spAutoFit/>
          </a:bodyPr>
          <a:lstStyle/>
          <a:p>
            <a:r>
              <a:rPr lang="en-US" sz="1400" dirty="0" smtClean="0"/>
              <a:t>Social Media</a:t>
            </a:r>
            <a:endParaRPr lang="en-US" sz="1400" dirty="0"/>
          </a:p>
        </p:txBody>
      </p:sp>
      <p:sp>
        <p:nvSpPr>
          <p:cNvPr id="360464" name="Text Box 16"/>
          <p:cNvSpPr txBox="1">
            <a:spLocks noChangeArrowheads="1"/>
          </p:cNvSpPr>
          <p:nvPr/>
        </p:nvSpPr>
        <p:spPr bwMode="auto">
          <a:xfrm>
            <a:off x="2945111" y="4753455"/>
            <a:ext cx="1069975" cy="517525"/>
          </a:xfrm>
          <a:prstGeom prst="rect">
            <a:avLst/>
          </a:prstGeom>
          <a:solidFill>
            <a:schemeClr val="bg2"/>
          </a:solidFill>
          <a:ln w="9525" algn="ctr">
            <a:noFill/>
            <a:miter lim="800000"/>
            <a:headEnd/>
            <a:tailEnd/>
          </a:ln>
          <a:effectLst/>
        </p:spPr>
        <p:txBody>
          <a:bodyPr>
            <a:spAutoFit/>
          </a:bodyPr>
          <a:lstStyle/>
          <a:p>
            <a:r>
              <a:rPr lang="en-US" sz="1400" dirty="0"/>
              <a:t>Library portals</a:t>
            </a:r>
          </a:p>
        </p:txBody>
      </p:sp>
      <p:sp>
        <p:nvSpPr>
          <p:cNvPr id="16" name="Text Box 14"/>
          <p:cNvSpPr txBox="1">
            <a:spLocks noChangeArrowheads="1"/>
          </p:cNvSpPr>
          <p:nvPr/>
        </p:nvSpPr>
        <p:spPr bwMode="auto">
          <a:xfrm>
            <a:off x="7397750" y="4753455"/>
            <a:ext cx="1066800" cy="517525"/>
          </a:xfrm>
          <a:prstGeom prst="rect">
            <a:avLst/>
          </a:prstGeom>
          <a:solidFill>
            <a:schemeClr val="bg2"/>
          </a:solidFill>
          <a:ln w="9525" algn="ctr">
            <a:noFill/>
            <a:miter lim="800000"/>
            <a:headEnd/>
            <a:tailEnd/>
          </a:ln>
          <a:effectLst/>
        </p:spPr>
        <p:txBody>
          <a:bodyPr>
            <a:spAutoFit/>
          </a:bodyPr>
          <a:lstStyle/>
          <a:p>
            <a:r>
              <a:rPr lang="en-US" sz="1400" dirty="0"/>
              <a:t>Push marketing</a:t>
            </a:r>
          </a:p>
        </p:txBody>
      </p:sp>
      <p:sp>
        <p:nvSpPr>
          <p:cNvPr id="18" name="Text Box 8"/>
          <p:cNvSpPr txBox="1">
            <a:spLocks noChangeArrowheads="1"/>
          </p:cNvSpPr>
          <p:nvPr/>
        </p:nvSpPr>
        <p:spPr bwMode="auto">
          <a:xfrm>
            <a:off x="6732240" y="2636912"/>
            <a:ext cx="1719592" cy="523220"/>
          </a:xfrm>
          <a:prstGeom prst="rect">
            <a:avLst/>
          </a:prstGeom>
          <a:solidFill>
            <a:schemeClr val="bg2"/>
          </a:solidFill>
          <a:ln w="9525" algn="ctr">
            <a:noFill/>
            <a:miter lim="800000"/>
            <a:headEnd/>
            <a:tailEnd/>
          </a:ln>
          <a:effectLst/>
        </p:spPr>
        <p:txBody>
          <a:bodyPr wrap="square">
            <a:spAutoFit/>
          </a:bodyPr>
          <a:lstStyle/>
          <a:p>
            <a:r>
              <a:rPr lang="en-US" sz="1400" dirty="0" smtClean="0"/>
              <a:t>Book Archive</a:t>
            </a:r>
            <a:br>
              <a:rPr lang="en-US" sz="1400" dirty="0" smtClean="0"/>
            </a:br>
            <a:r>
              <a:rPr lang="en-US" sz="1400" dirty="0" smtClean="0"/>
              <a:t>(100,000 books)</a:t>
            </a:r>
            <a:endParaRPr lang="en-US" sz="1400" dirty="0"/>
          </a:p>
        </p:txBody>
      </p:sp>
    </p:spTree>
    <p:extLst>
      <p:ext uri="{BB962C8B-B14F-4D97-AF65-F5344CB8AC3E}">
        <p14:creationId xmlns:p14="http://schemas.microsoft.com/office/powerpoint/2010/main" val="411221298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9750" y="836711"/>
            <a:ext cx="6419764" cy="5616477"/>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501008"/>
            <a:ext cx="3465385" cy="1800200"/>
          </a:xfrm>
          <a:prstGeom prst="rect">
            <a:avLst/>
          </a:prstGeom>
          <a:noFill/>
          <a:ln w="19050">
            <a:solidFill>
              <a:schemeClr val="accent6"/>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4641021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n-US"/>
              <a:t>Content growth on SpringerLink</a:t>
            </a:r>
            <a:endParaRPr lang="de-DE"/>
          </a:p>
        </p:txBody>
      </p:sp>
      <p:graphicFrame>
        <p:nvGraphicFramePr>
          <p:cNvPr id="9" name="Object 2"/>
          <p:cNvGraphicFramePr>
            <a:graphicFrameLocks noChangeAspect="1"/>
          </p:cNvGraphicFramePr>
          <p:nvPr>
            <p:extLst>
              <p:ext uri="{D42A27DB-BD31-4B8C-83A1-F6EECF244321}">
                <p14:modId xmlns:p14="http://schemas.microsoft.com/office/powerpoint/2010/main" val="2489243966"/>
              </p:ext>
            </p:extLst>
          </p:nvPr>
        </p:nvGraphicFramePr>
        <p:xfrm>
          <a:off x="539750" y="1889125"/>
          <a:ext cx="8242300" cy="4564063"/>
        </p:xfrm>
        <a:graphic>
          <a:graphicData uri="http://schemas.openxmlformats.org/drawingml/2006/chart">
            <c:chart xmlns:c="http://schemas.openxmlformats.org/drawingml/2006/chart" xmlns:r="http://schemas.openxmlformats.org/officeDocument/2006/relationships" r:id="rId2"/>
          </a:graphicData>
        </a:graphic>
      </p:graphicFrame>
      <p:sp>
        <p:nvSpPr>
          <p:cNvPr id="424966" name="AutoShape 6"/>
          <p:cNvSpPr>
            <a:spLocks noChangeArrowheads="1"/>
          </p:cNvSpPr>
          <p:nvPr/>
        </p:nvSpPr>
        <p:spPr bwMode="auto">
          <a:xfrm>
            <a:off x="6721162" y="3094498"/>
            <a:ext cx="1705247" cy="525185"/>
          </a:xfrm>
          <a:prstGeom prst="leftArrow">
            <a:avLst>
              <a:gd name="adj1" fmla="val 64185"/>
              <a:gd name="adj2" fmla="val 30503"/>
            </a:avLst>
          </a:prstGeom>
          <a:solidFill>
            <a:schemeClr val="tx2"/>
          </a:solidFill>
          <a:ln w="9525">
            <a:solidFill>
              <a:schemeClr val="tx1"/>
            </a:solidFill>
            <a:miter lim="800000"/>
            <a:headEnd/>
            <a:tailEnd/>
          </a:ln>
          <a:effectLst/>
        </p:spPr>
        <p:txBody>
          <a:bodyPr wrap="none" anchor="ctr">
            <a:spAutoFit/>
          </a:bodyPr>
          <a:lstStyle/>
          <a:p>
            <a:pPr>
              <a:spcBef>
                <a:spcPct val="0"/>
              </a:spcBef>
            </a:pPr>
            <a:r>
              <a:rPr lang="en-US" b="1" dirty="0" smtClean="0">
                <a:solidFill>
                  <a:schemeClr val="bg1"/>
                </a:solidFill>
              </a:rPr>
              <a:t>Book Archives</a:t>
            </a:r>
            <a:endParaRPr lang="en-US" b="1" dirty="0">
              <a:solidFill>
                <a:schemeClr val="bg1"/>
              </a:solidFill>
            </a:endParaRPr>
          </a:p>
        </p:txBody>
      </p:sp>
      <p:sp>
        <p:nvSpPr>
          <p:cNvPr id="424967" name="Text Box 7"/>
          <p:cNvSpPr txBox="1">
            <a:spLocks noChangeArrowheads="1"/>
          </p:cNvSpPr>
          <p:nvPr/>
        </p:nvSpPr>
        <p:spPr bwMode="auto">
          <a:xfrm>
            <a:off x="539750" y="1484784"/>
            <a:ext cx="1368425" cy="304800"/>
          </a:xfrm>
          <a:prstGeom prst="rect">
            <a:avLst/>
          </a:prstGeom>
          <a:noFill/>
          <a:ln w="9525">
            <a:noFill/>
            <a:miter lim="800000"/>
            <a:headEnd/>
            <a:tailEnd/>
          </a:ln>
          <a:effectLst/>
        </p:spPr>
        <p:txBody>
          <a:bodyPr lIns="90000" tIns="46800" rIns="90000" bIns="46800">
            <a:spAutoFit/>
          </a:bodyPr>
          <a:lstStyle/>
          <a:p>
            <a:pPr algn="l">
              <a:spcBef>
                <a:spcPct val="20000"/>
              </a:spcBef>
            </a:pPr>
            <a:r>
              <a:rPr lang="en-US" sz="1400" dirty="0"/>
              <a:t>Documents</a:t>
            </a:r>
          </a:p>
        </p:txBody>
      </p:sp>
      <p:sp>
        <p:nvSpPr>
          <p:cNvPr id="424969" name="AutoShape 9"/>
          <p:cNvSpPr>
            <a:spLocks noChangeArrowheads="1"/>
          </p:cNvSpPr>
          <p:nvPr/>
        </p:nvSpPr>
        <p:spPr bwMode="auto">
          <a:xfrm>
            <a:off x="2770812" y="5182532"/>
            <a:ext cx="2018994" cy="525185"/>
          </a:xfrm>
          <a:prstGeom prst="leftArrow">
            <a:avLst>
              <a:gd name="adj1" fmla="val 64185"/>
              <a:gd name="adj2" fmla="val 54278"/>
            </a:avLst>
          </a:prstGeom>
          <a:solidFill>
            <a:schemeClr val="tx2"/>
          </a:solidFill>
          <a:ln w="9525">
            <a:solidFill>
              <a:schemeClr val="tx1"/>
            </a:solidFill>
            <a:miter lim="800000"/>
            <a:headEnd/>
            <a:tailEnd/>
          </a:ln>
          <a:effectLst/>
        </p:spPr>
        <p:txBody>
          <a:bodyPr wrap="none" anchor="ctr">
            <a:spAutoFit/>
          </a:bodyPr>
          <a:lstStyle/>
          <a:p>
            <a:pPr>
              <a:spcBef>
                <a:spcPct val="0"/>
              </a:spcBef>
            </a:pPr>
            <a:r>
              <a:rPr lang="en-US" b="1" dirty="0">
                <a:solidFill>
                  <a:schemeClr val="bg1"/>
                </a:solidFill>
              </a:rPr>
              <a:t>Journal Archives</a:t>
            </a:r>
          </a:p>
        </p:txBody>
      </p:sp>
    </p:spTree>
    <p:extLst>
      <p:ext uri="{BB962C8B-B14F-4D97-AF65-F5344CB8AC3E}">
        <p14:creationId xmlns:p14="http://schemas.microsoft.com/office/powerpoint/2010/main" val="290020193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220" name="Rectangle 92"/>
          <p:cNvSpPr>
            <a:spLocks noChangeArrowheads="1"/>
          </p:cNvSpPr>
          <p:nvPr/>
        </p:nvSpPr>
        <p:spPr bwMode="auto">
          <a:xfrm>
            <a:off x="4654550" y="1792288"/>
            <a:ext cx="3810000" cy="1120775"/>
          </a:xfrm>
          <a:prstGeom prst="rect">
            <a:avLst/>
          </a:prstGeom>
          <a:solidFill>
            <a:schemeClr val="bg2"/>
          </a:solidFill>
          <a:ln w="9525">
            <a:noFill/>
            <a:miter lim="800000"/>
            <a:headEnd/>
            <a:tailEnd/>
          </a:ln>
          <a:effectLst/>
        </p:spPr>
        <p:txBody>
          <a:bodyPr lIns="0" tIns="46800" rIns="90000" bIns="46800" anchor="ctr">
            <a:spAutoFit/>
          </a:bodyPr>
          <a:lstStyle/>
          <a:p>
            <a:endParaRPr lang="en-US"/>
          </a:p>
        </p:txBody>
      </p:sp>
      <p:sp>
        <p:nvSpPr>
          <p:cNvPr id="432221" name="Rectangle 93"/>
          <p:cNvSpPr>
            <a:spLocks noChangeArrowheads="1"/>
          </p:cNvSpPr>
          <p:nvPr/>
        </p:nvSpPr>
        <p:spPr bwMode="auto">
          <a:xfrm>
            <a:off x="4654550" y="4191001"/>
            <a:ext cx="3810000" cy="1155700"/>
          </a:xfrm>
          <a:prstGeom prst="rect">
            <a:avLst/>
          </a:prstGeom>
          <a:solidFill>
            <a:schemeClr val="bg2"/>
          </a:solidFill>
          <a:ln w="9525">
            <a:noFill/>
            <a:miter lim="800000"/>
            <a:headEnd/>
            <a:tailEnd/>
          </a:ln>
          <a:effectLst/>
        </p:spPr>
        <p:txBody>
          <a:bodyPr lIns="0" tIns="46800" rIns="90000" bIns="46800" anchor="ctr">
            <a:spAutoFit/>
          </a:bodyPr>
          <a:lstStyle/>
          <a:p>
            <a:endParaRPr lang="en-US"/>
          </a:p>
        </p:txBody>
      </p:sp>
      <p:sp>
        <p:nvSpPr>
          <p:cNvPr id="432222" name="Rectangle 94"/>
          <p:cNvSpPr>
            <a:spLocks noChangeArrowheads="1"/>
          </p:cNvSpPr>
          <p:nvPr/>
        </p:nvSpPr>
        <p:spPr bwMode="auto">
          <a:xfrm>
            <a:off x="4654550" y="2973388"/>
            <a:ext cx="3810000" cy="1155700"/>
          </a:xfrm>
          <a:prstGeom prst="rect">
            <a:avLst/>
          </a:prstGeom>
          <a:solidFill>
            <a:schemeClr val="bg2"/>
          </a:solidFill>
          <a:ln w="9525">
            <a:noFill/>
            <a:miter lim="800000"/>
            <a:headEnd/>
            <a:tailEnd/>
          </a:ln>
          <a:effectLst/>
        </p:spPr>
        <p:txBody>
          <a:bodyPr lIns="0" tIns="46800" rIns="90000" bIns="46800" anchor="ctr">
            <a:spAutoFit/>
          </a:bodyPr>
          <a:lstStyle/>
          <a:p>
            <a:endParaRPr lang="en-US"/>
          </a:p>
        </p:txBody>
      </p:sp>
      <p:sp>
        <p:nvSpPr>
          <p:cNvPr id="432130" name="Rectangle 2"/>
          <p:cNvSpPr>
            <a:spLocks noGrp="1" noChangeArrowheads="1"/>
          </p:cNvSpPr>
          <p:nvPr>
            <p:ph type="title" idx="4294967295"/>
          </p:nvPr>
        </p:nvSpPr>
        <p:spPr>
          <a:xfrm>
            <a:off x="539750" y="908050"/>
            <a:ext cx="7924800" cy="288925"/>
          </a:xfrm>
        </p:spPr>
        <p:txBody>
          <a:bodyPr anchor="b"/>
          <a:lstStyle/>
          <a:p>
            <a:r>
              <a:rPr lang="en-US" dirty="0"/>
              <a:t>Discovery Tools for Scientific Information</a:t>
            </a:r>
          </a:p>
        </p:txBody>
      </p:sp>
      <p:sp>
        <p:nvSpPr>
          <p:cNvPr id="432146" name="Rectangle 18"/>
          <p:cNvSpPr>
            <a:spLocks noChangeArrowheads="1"/>
          </p:cNvSpPr>
          <p:nvPr/>
        </p:nvSpPr>
        <p:spPr bwMode="auto">
          <a:xfrm>
            <a:off x="539750" y="1484313"/>
            <a:ext cx="2971800" cy="304800"/>
          </a:xfrm>
          <a:prstGeom prst="rect">
            <a:avLst/>
          </a:prstGeom>
          <a:solidFill>
            <a:schemeClr val="accent1"/>
          </a:solidFill>
          <a:ln w="9525">
            <a:noFill/>
            <a:miter lim="800000"/>
            <a:headEnd/>
            <a:tailEnd/>
          </a:ln>
          <a:effectLst/>
        </p:spPr>
        <p:txBody>
          <a:bodyPr tIns="46800" rIns="90000" bIns="46800" anchor="ctr">
            <a:spAutoFit/>
          </a:bodyPr>
          <a:lstStyle/>
          <a:p>
            <a:pPr algn="l"/>
            <a:r>
              <a:rPr lang="en-US" sz="1400" b="1">
                <a:solidFill>
                  <a:schemeClr val="bg1"/>
                </a:solidFill>
              </a:rPr>
              <a:t>Information Task</a:t>
            </a:r>
          </a:p>
        </p:txBody>
      </p:sp>
      <p:sp>
        <p:nvSpPr>
          <p:cNvPr id="432147" name="Rectangle 19"/>
          <p:cNvSpPr>
            <a:spLocks noChangeArrowheads="1"/>
          </p:cNvSpPr>
          <p:nvPr/>
        </p:nvSpPr>
        <p:spPr bwMode="auto">
          <a:xfrm>
            <a:off x="539750" y="1758951"/>
            <a:ext cx="2971800" cy="836612"/>
          </a:xfrm>
          <a:prstGeom prst="rect">
            <a:avLst/>
          </a:prstGeom>
          <a:solidFill>
            <a:schemeClr val="bg2"/>
          </a:solidFill>
          <a:ln w="9525">
            <a:noFill/>
            <a:miter lim="800000"/>
            <a:headEnd/>
            <a:tailEnd/>
          </a:ln>
          <a:effectLst/>
        </p:spPr>
        <p:txBody>
          <a:bodyPr lIns="0" tIns="46800" rIns="90000" bIns="46800" anchor="ctr">
            <a:spAutoFit/>
          </a:bodyPr>
          <a:lstStyle/>
          <a:p>
            <a:endParaRPr lang="en-US"/>
          </a:p>
        </p:txBody>
      </p:sp>
      <p:sp>
        <p:nvSpPr>
          <p:cNvPr id="432148" name="Rectangle 20"/>
          <p:cNvSpPr>
            <a:spLocks noChangeArrowheads="1"/>
          </p:cNvSpPr>
          <p:nvPr/>
        </p:nvSpPr>
        <p:spPr bwMode="auto">
          <a:xfrm>
            <a:off x="539750" y="2698751"/>
            <a:ext cx="2971800" cy="836612"/>
          </a:xfrm>
          <a:prstGeom prst="rect">
            <a:avLst/>
          </a:prstGeom>
          <a:solidFill>
            <a:schemeClr val="bg2"/>
          </a:solidFill>
          <a:ln w="9525">
            <a:noFill/>
            <a:miter lim="800000"/>
            <a:headEnd/>
            <a:tailEnd/>
          </a:ln>
          <a:effectLst/>
        </p:spPr>
        <p:txBody>
          <a:bodyPr lIns="0" tIns="46800" rIns="90000" bIns="46800" anchor="ctr">
            <a:spAutoFit/>
          </a:bodyPr>
          <a:lstStyle/>
          <a:p>
            <a:endParaRPr lang="en-US"/>
          </a:p>
        </p:txBody>
      </p:sp>
      <p:sp>
        <p:nvSpPr>
          <p:cNvPr id="432149" name="Rectangle 21"/>
          <p:cNvSpPr>
            <a:spLocks noChangeArrowheads="1"/>
          </p:cNvSpPr>
          <p:nvPr/>
        </p:nvSpPr>
        <p:spPr bwMode="auto">
          <a:xfrm>
            <a:off x="539750" y="3595688"/>
            <a:ext cx="2971800" cy="836613"/>
          </a:xfrm>
          <a:prstGeom prst="rect">
            <a:avLst/>
          </a:prstGeom>
          <a:solidFill>
            <a:schemeClr val="bg2"/>
          </a:solidFill>
          <a:ln w="9525">
            <a:noFill/>
            <a:miter lim="800000"/>
            <a:headEnd/>
            <a:tailEnd/>
          </a:ln>
          <a:effectLst/>
        </p:spPr>
        <p:txBody>
          <a:bodyPr lIns="0" tIns="46800" rIns="90000" bIns="46800" anchor="ctr">
            <a:spAutoFit/>
          </a:bodyPr>
          <a:lstStyle/>
          <a:p>
            <a:endParaRPr lang="en-US"/>
          </a:p>
        </p:txBody>
      </p:sp>
      <p:sp>
        <p:nvSpPr>
          <p:cNvPr id="432150" name="Rectangle 22"/>
          <p:cNvSpPr>
            <a:spLocks noChangeArrowheads="1"/>
          </p:cNvSpPr>
          <p:nvPr/>
        </p:nvSpPr>
        <p:spPr bwMode="auto">
          <a:xfrm>
            <a:off x="539750" y="4510088"/>
            <a:ext cx="2973388" cy="836613"/>
          </a:xfrm>
          <a:prstGeom prst="rect">
            <a:avLst/>
          </a:prstGeom>
          <a:solidFill>
            <a:schemeClr val="bg2"/>
          </a:solidFill>
          <a:ln w="9525">
            <a:noFill/>
            <a:miter lim="800000"/>
            <a:headEnd/>
            <a:tailEnd/>
          </a:ln>
          <a:effectLst/>
        </p:spPr>
        <p:txBody>
          <a:bodyPr lIns="0" tIns="46800" rIns="90000" bIns="46800" anchor="ctr">
            <a:spAutoFit/>
          </a:bodyPr>
          <a:lstStyle/>
          <a:p>
            <a:endParaRPr lang="en-US"/>
          </a:p>
        </p:txBody>
      </p:sp>
      <p:sp>
        <p:nvSpPr>
          <p:cNvPr id="432151" name="Text Box 23"/>
          <p:cNvSpPr txBox="1">
            <a:spLocks noChangeArrowheads="1"/>
          </p:cNvSpPr>
          <p:nvPr/>
        </p:nvSpPr>
        <p:spPr bwMode="auto">
          <a:xfrm>
            <a:off x="539750" y="1789113"/>
            <a:ext cx="2971800" cy="830997"/>
          </a:xfrm>
          <a:prstGeom prst="rect">
            <a:avLst/>
          </a:prstGeom>
          <a:noFill/>
          <a:ln w="9525">
            <a:noFill/>
            <a:miter lim="800000"/>
            <a:headEnd/>
            <a:tailEnd/>
          </a:ln>
          <a:effectLst/>
        </p:spPr>
        <p:txBody>
          <a:bodyPr>
            <a:spAutoFit/>
          </a:bodyPr>
          <a:lstStyle/>
          <a:p>
            <a:pPr algn="l"/>
            <a:r>
              <a:rPr lang="en-US" sz="1200" dirty="0"/>
              <a:t>Background research: </a:t>
            </a:r>
            <a:br>
              <a:rPr lang="en-US" sz="1200" dirty="0"/>
            </a:br>
            <a:r>
              <a:rPr lang="en-US" sz="1200" dirty="0"/>
              <a:t>First stop for researchers and students when researching new area or learning new subject</a:t>
            </a:r>
          </a:p>
        </p:txBody>
      </p:sp>
      <p:sp>
        <p:nvSpPr>
          <p:cNvPr id="432152" name="Text Box 24"/>
          <p:cNvSpPr txBox="1">
            <a:spLocks noChangeArrowheads="1"/>
          </p:cNvSpPr>
          <p:nvPr/>
        </p:nvSpPr>
        <p:spPr bwMode="auto">
          <a:xfrm>
            <a:off x="539750" y="2708276"/>
            <a:ext cx="2971800" cy="830997"/>
          </a:xfrm>
          <a:prstGeom prst="rect">
            <a:avLst/>
          </a:prstGeom>
          <a:noFill/>
          <a:ln w="9525">
            <a:noFill/>
            <a:miter lim="800000"/>
            <a:headEnd/>
            <a:tailEnd/>
          </a:ln>
          <a:effectLst/>
        </p:spPr>
        <p:txBody>
          <a:bodyPr>
            <a:spAutoFit/>
          </a:bodyPr>
          <a:lstStyle/>
          <a:p>
            <a:pPr algn="l"/>
            <a:r>
              <a:rPr lang="en-US" sz="1200"/>
              <a:t>Focused research: </a:t>
            </a:r>
            <a:br>
              <a:rPr lang="en-US" sz="1200"/>
            </a:br>
            <a:r>
              <a:rPr lang="en-US" sz="1200"/>
              <a:t>Literature review for establishing research base or writing a research article</a:t>
            </a:r>
          </a:p>
        </p:txBody>
      </p:sp>
      <p:sp>
        <p:nvSpPr>
          <p:cNvPr id="432153" name="Text Box 25"/>
          <p:cNvSpPr txBox="1">
            <a:spLocks noChangeArrowheads="1"/>
          </p:cNvSpPr>
          <p:nvPr/>
        </p:nvSpPr>
        <p:spPr bwMode="auto">
          <a:xfrm>
            <a:off x="539750" y="3694113"/>
            <a:ext cx="2971800" cy="646331"/>
          </a:xfrm>
          <a:prstGeom prst="rect">
            <a:avLst/>
          </a:prstGeom>
          <a:noFill/>
          <a:ln w="9525">
            <a:noFill/>
            <a:miter lim="800000"/>
            <a:headEnd/>
            <a:tailEnd/>
          </a:ln>
          <a:effectLst/>
        </p:spPr>
        <p:txBody>
          <a:bodyPr>
            <a:spAutoFit/>
          </a:bodyPr>
          <a:lstStyle/>
          <a:p>
            <a:pPr algn="l"/>
            <a:r>
              <a:rPr lang="en-US" sz="1200"/>
              <a:t>Bibliographic search:</a:t>
            </a:r>
            <a:br>
              <a:rPr lang="en-US" sz="1200"/>
            </a:br>
            <a:r>
              <a:rPr lang="en-US" sz="1200"/>
              <a:t>Finding a reference, usually part of another information task</a:t>
            </a:r>
          </a:p>
        </p:txBody>
      </p:sp>
      <p:sp>
        <p:nvSpPr>
          <p:cNvPr id="432154" name="Text Box 26"/>
          <p:cNvSpPr txBox="1">
            <a:spLocks noChangeArrowheads="1"/>
          </p:cNvSpPr>
          <p:nvPr/>
        </p:nvSpPr>
        <p:spPr bwMode="auto">
          <a:xfrm>
            <a:off x="539750" y="4608513"/>
            <a:ext cx="2957513" cy="646331"/>
          </a:xfrm>
          <a:prstGeom prst="rect">
            <a:avLst/>
          </a:prstGeom>
          <a:noFill/>
          <a:ln w="9525">
            <a:noFill/>
            <a:miter lim="800000"/>
            <a:headEnd/>
            <a:tailEnd/>
          </a:ln>
          <a:effectLst/>
        </p:spPr>
        <p:txBody>
          <a:bodyPr>
            <a:spAutoFit/>
          </a:bodyPr>
          <a:lstStyle/>
          <a:p>
            <a:pPr algn="l"/>
            <a:r>
              <a:rPr lang="en-US" sz="1200"/>
              <a:t>Keeping up-to-date:</a:t>
            </a:r>
            <a:br>
              <a:rPr lang="en-US" sz="1200"/>
            </a:br>
            <a:r>
              <a:rPr lang="en-US" sz="1200"/>
              <a:t>Browsing current literature to stay up-to-date in a field</a:t>
            </a:r>
          </a:p>
        </p:txBody>
      </p:sp>
      <p:sp>
        <p:nvSpPr>
          <p:cNvPr id="432159" name="Rectangle 31"/>
          <p:cNvSpPr>
            <a:spLocks noChangeArrowheads="1"/>
          </p:cNvSpPr>
          <p:nvPr/>
        </p:nvSpPr>
        <p:spPr bwMode="auto">
          <a:xfrm>
            <a:off x="4654550" y="1484313"/>
            <a:ext cx="3810000" cy="304800"/>
          </a:xfrm>
          <a:prstGeom prst="rect">
            <a:avLst/>
          </a:prstGeom>
          <a:solidFill>
            <a:schemeClr val="accent1"/>
          </a:solidFill>
          <a:ln w="9525">
            <a:noFill/>
            <a:miter lim="800000"/>
            <a:headEnd/>
            <a:tailEnd/>
          </a:ln>
          <a:effectLst/>
        </p:spPr>
        <p:txBody>
          <a:bodyPr tIns="46800" rIns="90000" bIns="46800" anchor="ctr">
            <a:spAutoFit/>
          </a:bodyPr>
          <a:lstStyle/>
          <a:p>
            <a:pPr algn="l"/>
            <a:r>
              <a:rPr lang="en-US" sz="1400" b="1">
                <a:solidFill>
                  <a:schemeClr val="bg1"/>
                </a:solidFill>
              </a:rPr>
              <a:t>Main Discovery Tools</a:t>
            </a:r>
          </a:p>
        </p:txBody>
      </p:sp>
      <p:sp>
        <p:nvSpPr>
          <p:cNvPr id="432194" name="AutoShape 66"/>
          <p:cNvSpPr>
            <a:spLocks noChangeArrowheads="1"/>
          </p:cNvSpPr>
          <p:nvPr/>
        </p:nvSpPr>
        <p:spPr bwMode="auto">
          <a:xfrm>
            <a:off x="3683000" y="2151063"/>
            <a:ext cx="762000" cy="379413"/>
          </a:xfrm>
          <a:prstGeom prst="rightArrow">
            <a:avLst>
              <a:gd name="adj1" fmla="val 50000"/>
              <a:gd name="adj2" fmla="val 50209"/>
            </a:avLst>
          </a:prstGeom>
          <a:solidFill>
            <a:schemeClr val="accent1"/>
          </a:solidFill>
          <a:ln w="9525">
            <a:noFill/>
            <a:miter lim="800000"/>
            <a:headEnd/>
            <a:tailEnd/>
          </a:ln>
          <a:effectLst/>
        </p:spPr>
        <p:txBody>
          <a:bodyPr wrap="none" anchor="ctr">
            <a:spAutoFit/>
          </a:bodyPr>
          <a:lstStyle/>
          <a:p>
            <a:endParaRPr lang="en-US"/>
          </a:p>
        </p:txBody>
      </p:sp>
      <p:sp>
        <p:nvSpPr>
          <p:cNvPr id="432200" name="Text Box 17"/>
          <p:cNvSpPr txBox="1">
            <a:spLocks noChangeArrowheads="1"/>
          </p:cNvSpPr>
          <p:nvPr/>
        </p:nvSpPr>
        <p:spPr bwMode="auto">
          <a:xfrm>
            <a:off x="684212" y="5733256"/>
            <a:ext cx="7780337" cy="609600"/>
          </a:xfrm>
          <a:prstGeom prst="rect">
            <a:avLst/>
          </a:prstGeom>
          <a:solidFill>
            <a:schemeClr val="accent6"/>
          </a:solidFill>
          <a:ln w="19050">
            <a:solidFill>
              <a:schemeClr val="bg1"/>
            </a:solidFill>
            <a:miter lim="800000"/>
            <a:headEnd/>
            <a:tailEnd/>
          </a:ln>
        </p:spPr>
        <p:txBody>
          <a:bodyPr anchor="ctr"/>
          <a:lstStyle/>
          <a:p>
            <a:pPr marL="225425" algn="l">
              <a:spcBef>
                <a:spcPct val="0"/>
              </a:spcBef>
            </a:pPr>
            <a:r>
              <a:rPr lang="en-US" b="1" dirty="0">
                <a:solidFill>
                  <a:schemeClr val="bg1"/>
                </a:solidFill>
              </a:rPr>
              <a:t>SpringerLink acts as a repository for Springer published research, usually not starting point of a scientific information task</a:t>
            </a:r>
          </a:p>
        </p:txBody>
      </p:sp>
      <p:sp>
        <p:nvSpPr>
          <p:cNvPr id="432201" name="AutoShape 18"/>
          <p:cNvSpPr>
            <a:spLocks noChangeArrowheads="1"/>
          </p:cNvSpPr>
          <p:nvPr/>
        </p:nvSpPr>
        <p:spPr bwMode="auto">
          <a:xfrm rot="5400000">
            <a:off x="414337" y="5858668"/>
            <a:ext cx="609600" cy="358775"/>
          </a:xfrm>
          <a:prstGeom prst="triangle">
            <a:avLst>
              <a:gd name="adj" fmla="val 50000"/>
            </a:avLst>
          </a:prstGeom>
          <a:solidFill>
            <a:schemeClr val="accent6"/>
          </a:solidFill>
          <a:ln w="9525">
            <a:solidFill>
              <a:schemeClr val="bg1"/>
            </a:solidFill>
            <a:miter lim="800000"/>
            <a:headEnd/>
            <a:tailEnd/>
          </a:ln>
        </p:spPr>
        <p:txBody>
          <a:bodyPr rot="10800000" vert="eaVert" wrap="none" anchor="ctr"/>
          <a:lstStyle/>
          <a:p>
            <a:pPr>
              <a:spcBef>
                <a:spcPct val="0"/>
              </a:spcBef>
            </a:pPr>
            <a:endParaRPr lang="de-DE">
              <a:solidFill>
                <a:schemeClr val="tx1"/>
              </a:solidFill>
            </a:endParaRPr>
          </a:p>
        </p:txBody>
      </p:sp>
      <p:pic>
        <p:nvPicPr>
          <p:cNvPr id="432202" name="Picture 74" descr="harvard_shield">
            <a:hlinkClick r:id="rId3"/>
          </p:cNvPr>
          <p:cNvPicPr>
            <a:picLocks noChangeAspect="1" noChangeArrowheads="1"/>
          </p:cNvPicPr>
          <p:nvPr/>
        </p:nvPicPr>
        <p:blipFill>
          <a:blip r:embed="rId4" cstate="print"/>
          <a:srcRect/>
          <a:stretch>
            <a:fillRect/>
          </a:stretch>
        </p:blipFill>
        <p:spPr bwMode="auto">
          <a:xfrm>
            <a:off x="6508750" y="4457701"/>
            <a:ext cx="573088" cy="566737"/>
          </a:xfrm>
          <a:prstGeom prst="rect">
            <a:avLst/>
          </a:prstGeom>
          <a:noFill/>
        </p:spPr>
      </p:pic>
      <p:pic>
        <p:nvPicPr>
          <p:cNvPr id="432205" name="Picture 77" descr="Google"/>
          <p:cNvPicPr>
            <a:picLocks noChangeAspect="1" noChangeArrowheads="1"/>
          </p:cNvPicPr>
          <p:nvPr/>
        </p:nvPicPr>
        <p:blipFill>
          <a:blip r:embed="rId5" cstate="print"/>
          <a:srcRect/>
          <a:stretch>
            <a:fillRect/>
          </a:stretch>
        </p:blipFill>
        <p:spPr bwMode="auto">
          <a:xfrm>
            <a:off x="6229350" y="2097088"/>
            <a:ext cx="1065213" cy="425450"/>
          </a:xfrm>
          <a:prstGeom prst="rect">
            <a:avLst/>
          </a:prstGeom>
          <a:noFill/>
        </p:spPr>
      </p:pic>
      <p:pic>
        <p:nvPicPr>
          <p:cNvPr id="432206" name="Picture 78" descr="Google Scholar"/>
          <p:cNvPicPr>
            <a:picLocks noChangeAspect="1" noChangeArrowheads="1"/>
          </p:cNvPicPr>
          <p:nvPr/>
        </p:nvPicPr>
        <p:blipFill>
          <a:blip r:embed="rId6" cstate="print"/>
          <a:srcRect/>
          <a:stretch>
            <a:fillRect/>
          </a:stretch>
        </p:blipFill>
        <p:spPr bwMode="auto">
          <a:xfrm>
            <a:off x="7351713" y="2097088"/>
            <a:ext cx="1066800" cy="425450"/>
          </a:xfrm>
          <a:prstGeom prst="rect">
            <a:avLst/>
          </a:prstGeom>
          <a:noFill/>
        </p:spPr>
      </p:pic>
      <p:sp>
        <p:nvSpPr>
          <p:cNvPr id="432207" name="Text Box 79"/>
          <p:cNvSpPr txBox="1">
            <a:spLocks noChangeArrowheads="1"/>
          </p:cNvSpPr>
          <p:nvPr/>
        </p:nvSpPr>
        <p:spPr bwMode="auto">
          <a:xfrm>
            <a:off x="4787900" y="2192338"/>
            <a:ext cx="881063" cy="274638"/>
          </a:xfrm>
          <a:prstGeom prst="rect">
            <a:avLst/>
          </a:prstGeom>
          <a:noFill/>
          <a:ln w="9525">
            <a:noFill/>
            <a:miter lim="800000"/>
            <a:headEnd/>
            <a:tailEnd/>
          </a:ln>
          <a:effectLst/>
        </p:spPr>
        <p:txBody>
          <a:bodyPr wrap="none">
            <a:spAutoFit/>
          </a:bodyPr>
          <a:lstStyle/>
          <a:p>
            <a:pPr algn="l"/>
            <a:r>
              <a:rPr lang="en-US" sz="1200" b="1"/>
              <a:t>1. Google</a:t>
            </a:r>
          </a:p>
        </p:txBody>
      </p:sp>
      <p:sp>
        <p:nvSpPr>
          <p:cNvPr id="432208" name="Text Box 80"/>
          <p:cNvSpPr txBox="1">
            <a:spLocks noChangeArrowheads="1"/>
          </p:cNvSpPr>
          <p:nvPr/>
        </p:nvSpPr>
        <p:spPr bwMode="auto">
          <a:xfrm>
            <a:off x="4787900" y="3409951"/>
            <a:ext cx="1401763" cy="274637"/>
          </a:xfrm>
          <a:prstGeom prst="rect">
            <a:avLst/>
          </a:prstGeom>
          <a:noFill/>
          <a:ln w="9525">
            <a:noFill/>
            <a:miter lim="800000"/>
            <a:headEnd/>
            <a:tailEnd/>
          </a:ln>
          <a:effectLst/>
        </p:spPr>
        <p:txBody>
          <a:bodyPr wrap="none">
            <a:spAutoFit/>
          </a:bodyPr>
          <a:lstStyle/>
          <a:p>
            <a:pPr algn="l"/>
            <a:r>
              <a:rPr lang="en-US" sz="1200" b="1"/>
              <a:t>2. A&amp;I databases</a:t>
            </a:r>
          </a:p>
        </p:txBody>
      </p:sp>
      <p:sp>
        <p:nvSpPr>
          <p:cNvPr id="432209" name="Text Box 81"/>
          <p:cNvSpPr txBox="1">
            <a:spLocks noChangeArrowheads="1"/>
          </p:cNvSpPr>
          <p:nvPr/>
        </p:nvSpPr>
        <p:spPr bwMode="auto">
          <a:xfrm>
            <a:off x="4787900" y="4611688"/>
            <a:ext cx="1428750" cy="274638"/>
          </a:xfrm>
          <a:prstGeom prst="rect">
            <a:avLst/>
          </a:prstGeom>
          <a:noFill/>
          <a:ln w="9525">
            <a:noFill/>
            <a:miter lim="800000"/>
            <a:headEnd/>
            <a:tailEnd/>
          </a:ln>
          <a:effectLst/>
        </p:spPr>
        <p:txBody>
          <a:bodyPr wrap="none">
            <a:spAutoFit/>
          </a:bodyPr>
          <a:lstStyle/>
          <a:p>
            <a:pPr algn="l"/>
            <a:r>
              <a:rPr lang="en-US" sz="1200" b="1"/>
              <a:t>3. Library Portals</a:t>
            </a:r>
          </a:p>
        </p:txBody>
      </p:sp>
      <p:pic>
        <p:nvPicPr>
          <p:cNvPr id="432210" name="Picture 82" descr="599px-Siegel-uni-heidelberg">
            <a:hlinkClick r:id="rId7"/>
          </p:cNvPr>
          <p:cNvPicPr>
            <a:picLocks noChangeAspect="1" noChangeArrowheads="1"/>
          </p:cNvPicPr>
          <p:nvPr/>
        </p:nvPicPr>
        <p:blipFill>
          <a:blip r:embed="rId8" cstate="print"/>
          <a:srcRect/>
          <a:stretch>
            <a:fillRect/>
          </a:stretch>
        </p:blipFill>
        <p:spPr bwMode="auto">
          <a:xfrm>
            <a:off x="7221538" y="4481513"/>
            <a:ext cx="519112" cy="519113"/>
          </a:xfrm>
          <a:prstGeom prst="rect">
            <a:avLst/>
          </a:prstGeom>
          <a:noFill/>
        </p:spPr>
      </p:pic>
      <p:pic>
        <p:nvPicPr>
          <p:cNvPr id="432211" name="Picture 83" descr="logo_oxford">
            <a:hlinkClick r:id="rId9"/>
          </p:cNvPr>
          <p:cNvPicPr>
            <a:picLocks noChangeAspect="1" noChangeArrowheads="1"/>
          </p:cNvPicPr>
          <p:nvPr/>
        </p:nvPicPr>
        <p:blipFill>
          <a:blip r:embed="rId10" cstate="print"/>
          <a:srcRect/>
          <a:stretch>
            <a:fillRect/>
          </a:stretch>
        </p:blipFill>
        <p:spPr bwMode="auto">
          <a:xfrm>
            <a:off x="7880350" y="4483101"/>
            <a:ext cx="433388" cy="515937"/>
          </a:xfrm>
          <a:prstGeom prst="rect">
            <a:avLst/>
          </a:prstGeom>
          <a:noFill/>
        </p:spPr>
      </p:pic>
      <p:pic>
        <p:nvPicPr>
          <p:cNvPr id="432213" name="Picture 85"/>
          <p:cNvPicPr>
            <a:picLocks noChangeAspect="1" noChangeArrowheads="1"/>
          </p:cNvPicPr>
          <p:nvPr/>
        </p:nvPicPr>
        <p:blipFill>
          <a:blip r:embed="rId11" cstate="print"/>
          <a:srcRect/>
          <a:stretch>
            <a:fillRect/>
          </a:stretch>
        </p:blipFill>
        <p:spPr bwMode="auto">
          <a:xfrm>
            <a:off x="6413500" y="3100388"/>
            <a:ext cx="955675" cy="344488"/>
          </a:xfrm>
          <a:prstGeom prst="rect">
            <a:avLst/>
          </a:prstGeom>
          <a:noFill/>
          <a:ln w="9525">
            <a:noFill/>
            <a:miter lim="800000"/>
            <a:headEnd/>
            <a:tailEnd/>
          </a:ln>
          <a:effectLst/>
        </p:spPr>
      </p:pic>
      <p:pic>
        <p:nvPicPr>
          <p:cNvPr id="432223" name="Picture 95" descr="main">
            <a:hlinkClick r:id="rId12"/>
          </p:cNvPr>
          <p:cNvPicPr>
            <a:picLocks noChangeAspect="1" noChangeArrowheads="1"/>
          </p:cNvPicPr>
          <p:nvPr/>
        </p:nvPicPr>
        <p:blipFill>
          <a:blip r:embed="rId13" cstate="print"/>
          <a:srcRect/>
          <a:stretch>
            <a:fillRect/>
          </a:stretch>
        </p:blipFill>
        <p:spPr bwMode="auto">
          <a:xfrm>
            <a:off x="7569200" y="3086101"/>
            <a:ext cx="769938" cy="557212"/>
          </a:xfrm>
          <a:prstGeom prst="rect">
            <a:avLst/>
          </a:prstGeom>
          <a:noFill/>
        </p:spPr>
      </p:pic>
      <p:pic>
        <p:nvPicPr>
          <p:cNvPr id="432224" name="Picture 96" descr="scifind">
            <a:hlinkClick r:id="rId14"/>
          </p:cNvPr>
          <p:cNvPicPr>
            <a:picLocks noChangeAspect="1" noChangeArrowheads="1"/>
          </p:cNvPicPr>
          <p:nvPr/>
        </p:nvPicPr>
        <p:blipFill>
          <a:blip r:embed="rId15" cstate="print"/>
          <a:srcRect/>
          <a:stretch>
            <a:fillRect/>
          </a:stretch>
        </p:blipFill>
        <p:spPr bwMode="auto">
          <a:xfrm>
            <a:off x="6540500" y="3559176"/>
            <a:ext cx="465138" cy="438150"/>
          </a:xfrm>
          <a:prstGeom prst="rect">
            <a:avLst/>
          </a:prstGeom>
          <a:noFill/>
        </p:spPr>
      </p:pic>
      <p:pic>
        <p:nvPicPr>
          <p:cNvPr id="432225" name="Picture 97" descr="ovid">
            <a:hlinkClick r:id="rId16"/>
          </p:cNvPr>
          <p:cNvPicPr>
            <a:picLocks noChangeAspect="1" noChangeArrowheads="1"/>
          </p:cNvPicPr>
          <p:nvPr/>
        </p:nvPicPr>
        <p:blipFill>
          <a:blip r:embed="rId17" cstate="print"/>
          <a:srcRect/>
          <a:stretch>
            <a:fillRect/>
          </a:stretch>
        </p:blipFill>
        <p:spPr bwMode="auto">
          <a:xfrm>
            <a:off x="7339013" y="3700463"/>
            <a:ext cx="733425" cy="307975"/>
          </a:xfrm>
          <a:prstGeom prst="rect">
            <a:avLst/>
          </a:prstGeom>
          <a:noFill/>
        </p:spPr>
      </p:pic>
      <p:sp>
        <p:nvSpPr>
          <p:cNvPr id="432226" name="AutoShape 98"/>
          <p:cNvSpPr>
            <a:spLocks noChangeArrowheads="1"/>
          </p:cNvSpPr>
          <p:nvPr/>
        </p:nvSpPr>
        <p:spPr bwMode="auto">
          <a:xfrm>
            <a:off x="3683000" y="3360738"/>
            <a:ext cx="762000" cy="379413"/>
          </a:xfrm>
          <a:prstGeom prst="rightArrow">
            <a:avLst>
              <a:gd name="adj1" fmla="val 50000"/>
              <a:gd name="adj2" fmla="val 50209"/>
            </a:avLst>
          </a:prstGeom>
          <a:solidFill>
            <a:schemeClr val="accent1"/>
          </a:solidFill>
          <a:ln w="9525">
            <a:noFill/>
            <a:miter lim="800000"/>
            <a:headEnd/>
            <a:tailEnd/>
          </a:ln>
          <a:effectLst/>
        </p:spPr>
        <p:txBody>
          <a:bodyPr wrap="none" anchor="ctr">
            <a:spAutoFit/>
          </a:bodyPr>
          <a:lstStyle/>
          <a:p>
            <a:endParaRPr lang="en-US"/>
          </a:p>
        </p:txBody>
      </p:sp>
      <p:sp>
        <p:nvSpPr>
          <p:cNvPr id="432228" name="AutoShape 100"/>
          <p:cNvSpPr>
            <a:spLocks noChangeArrowheads="1"/>
          </p:cNvSpPr>
          <p:nvPr/>
        </p:nvSpPr>
        <p:spPr bwMode="auto">
          <a:xfrm>
            <a:off x="3683000" y="4551363"/>
            <a:ext cx="762000" cy="379413"/>
          </a:xfrm>
          <a:prstGeom prst="rightArrow">
            <a:avLst>
              <a:gd name="adj1" fmla="val 50000"/>
              <a:gd name="adj2" fmla="val 50209"/>
            </a:avLst>
          </a:prstGeom>
          <a:solidFill>
            <a:schemeClr val="accent1"/>
          </a:solidFill>
          <a:ln w="9525">
            <a:noFill/>
            <a:miter lim="800000"/>
            <a:headEnd/>
            <a:tailEnd/>
          </a:ln>
          <a:effectLst/>
        </p:spPr>
        <p:txBody>
          <a:bodyPr wrap="none" anchor="ctr">
            <a:spAutoFit/>
          </a:bodyPr>
          <a:lstStyle/>
          <a:p>
            <a:endParaRPr lang="en-US"/>
          </a:p>
        </p:txBody>
      </p:sp>
    </p:spTree>
    <p:extLst>
      <p:ext uri="{BB962C8B-B14F-4D97-AF65-F5344CB8AC3E}">
        <p14:creationId xmlns:p14="http://schemas.microsoft.com/office/powerpoint/2010/main" val="122516345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planetware.com/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5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planetware.com/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52400"/>
            <a:ext cx="9525" cy="152400"/>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0"/>
          <p:cNvSpPr>
            <a:spLocks noGrp="1"/>
          </p:cNvSpPr>
          <p:nvPr>
            <p:ph type="title"/>
          </p:nvPr>
        </p:nvSpPr>
        <p:spPr/>
        <p:txBody>
          <a:bodyPr/>
          <a:lstStyle/>
          <a:p>
            <a:r>
              <a:rPr lang="de-DE" dirty="0"/>
              <a:t>A </a:t>
            </a:r>
            <a:r>
              <a:rPr lang="de-DE" dirty="0" err="1"/>
              <a:t>little</a:t>
            </a:r>
            <a:r>
              <a:rPr lang="de-DE" dirty="0"/>
              <a:t> </a:t>
            </a:r>
            <a:r>
              <a:rPr lang="de-DE" dirty="0" err="1"/>
              <a:t>about</a:t>
            </a:r>
            <a:r>
              <a:rPr lang="de-DE" dirty="0"/>
              <a:t> </a:t>
            </a:r>
            <a:r>
              <a:rPr lang="de-DE" dirty="0" err="1"/>
              <a:t>me</a:t>
            </a:r>
            <a:r>
              <a:rPr lang="de-DE" dirty="0"/>
              <a:t>…</a:t>
            </a:r>
          </a:p>
        </p:txBody>
      </p:sp>
      <p:graphicFrame>
        <p:nvGraphicFramePr>
          <p:cNvPr id="5" name="Tabelle 4"/>
          <p:cNvGraphicFramePr>
            <a:graphicFrameLocks noGrp="1"/>
          </p:cNvGraphicFramePr>
          <p:nvPr>
            <p:extLst>
              <p:ext uri="{D42A27DB-BD31-4B8C-83A1-F6EECF244321}">
                <p14:modId xmlns:p14="http://schemas.microsoft.com/office/powerpoint/2010/main" val="2527142657"/>
              </p:ext>
            </p:extLst>
          </p:nvPr>
        </p:nvGraphicFramePr>
        <p:xfrm>
          <a:off x="2555630" y="1258593"/>
          <a:ext cx="6405881" cy="5339340"/>
        </p:xfrm>
        <a:graphic>
          <a:graphicData uri="http://schemas.openxmlformats.org/drawingml/2006/table">
            <a:tbl>
              <a:tblPr firstRow="1" bandRow="1">
                <a:tableStyleId>{2D5ABB26-0587-4C30-8999-92F81FD0307C}</a:tableStyleId>
              </a:tblPr>
              <a:tblGrid>
                <a:gridCol w="6405881"/>
              </a:tblGrid>
              <a:tr h="560188">
                <a:tc>
                  <a:txBody>
                    <a:bodyPr/>
                    <a:lstStyle/>
                    <a:p>
                      <a:pPr marL="0" indent="0">
                        <a:buFont typeface="Arial"/>
                        <a:buNone/>
                      </a:pPr>
                      <a:r>
                        <a:rPr lang="de-DE" sz="2100" b="1" dirty="0" smtClean="0">
                          <a:solidFill>
                            <a:schemeClr val="tx1"/>
                          </a:solidFill>
                        </a:rPr>
                        <a:t>Swati Meherishi</a:t>
                      </a:r>
                    </a:p>
                  </a:txBody>
                  <a:tcPr marL="180000" marR="180000" marT="140400" marB="140400">
                    <a:solidFill>
                      <a:schemeClr val="bg1">
                        <a:lumMod val="85000"/>
                      </a:schemeClr>
                    </a:solidFill>
                  </a:tcPr>
                </a:tc>
              </a:tr>
              <a:tr h="4463486">
                <a:tc>
                  <a:txBody>
                    <a:bodyPr/>
                    <a:lstStyle/>
                    <a:p>
                      <a:pPr marL="0" indent="0">
                        <a:buFont typeface="Arial"/>
                        <a:buNone/>
                      </a:pPr>
                      <a:r>
                        <a:rPr lang="de-DE" sz="2100" dirty="0" smtClean="0">
                          <a:solidFill>
                            <a:schemeClr val="tx1"/>
                          </a:solidFill>
                        </a:rPr>
                        <a:t>Part of the Physical Sciences and Engineering</a:t>
                      </a:r>
                      <a:endParaRPr lang="de-DE" sz="2100" baseline="0" dirty="0" smtClean="0">
                        <a:solidFill>
                          <a:schemeClr val="tx1"/>
                        </a:solidFill>
                      </a:endParaRPr>
                    </a:p>
                    <a:p>
                      <a:pPr marL="0" indent="0">
                        <a:buFont typeface="Arial"/>
                        <a:buNone/>
                      </a:pPr>
                      <a:r>
                        <a:rPr lang="de-DE" sz="2100" baseline="0" dirty="0" smtClean="0">
                          <a:solidFill>
                            <a:schemeClr val="tx1"/>
                          </a:solidFill>
                        </a:rPr>
                        <a:t>Publishing Team </a:t>
                      </a:r>
                    </a:p>
                    <a:p>
                      <a:pPr marL="0" indent="0">
                        <a:buFont typeface="Arial"/>
                        <a:buNone/>
                      </a:pPr>
                      <a:r>
                        <a:rPr lang="de-DE" sz="2100" dirty="0" smtClean="0">
                          <a:solidFill>
                            <a:schemeClr val="tx1"/>
                          </a:solidFill>
                        </a:rPr>
                        <a:t>at Springer </a:t>
                      </a:r>
                    </a:p>
                    <a:p>
                      <a:pPr marL="0" indent="0">
                        <a:lnSpc>
                          <a:spcPct val="50000"/>
                        </a:lnSpc>
                        <a:buFont typeface="Arial"/>
                        <a:buNone/>
                      </a:pPr>
                      <a:endParaRPr lang="de-DE" sz="21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 typeface="Arial"/>
                        <a:buNone/>
                        <a:tabLst/>
                        <a:defRPr/>
                      </a:pPr>
                      <a:r>
                        <a:rPr lang="de-DE" sz="2100" dirty="0" smtClean="0">
                          <a:solidFill>
                            <a:schemeClr val="tx1"/>
                          </a:solidFill>
                        </a:rPr>
                        <a:t>With</a:t>
                      </a:r>
                      <a:r>
                        <a:rPr lang="de-DE" sz="2100" baseline="0" dirty="0" smtClean="0">
                          <a:solidFill>
                            <a:schemeClr val="tx1"/>
                          </a:solidFill>
                        </a:rPr>
                        <a:t> a f</a:t>
                      </a:r>
                      <a:r>
                        <a:rPr lang="de-DE" sz="2100" dirty="0" smtClean="0">
                          <a:solidFill>
                            <a:schemeClr val="tx1"/>
                          </a:solidFill>
                        </a:rPr>
                        <a:t>ocus on Engineering</a:t>
                      </a:r>
                      <a:r>
                        <a:rPr lang="de-DE" sz="2100" baseline="0" dirty="0" smtClean="0">
                          <a:solidFill>
                            <a:schemeClr val="tx1"/>
                          </a:solidFill>
                        </a:rPr>
                        <a:t> and Applied Sciences Publishing</a:t>
                      </a:r>
                      <a:endParaRPr lang="de-DE" sz="2100" dirty="0" smtClean="0">
                        <a:solidFill>
                          <a:schemeClr val="tx1"/>
                        </a:solidFill>
                      </a:endParaRPr>
                    </a:p>
                    <a:p>
                      <a:pPr marL="0" indent="0">
                        <a:lnSpc>
                          <a:spcPct val="50000"/>
                        </a:lnSpc>
                        <a:buFont typeface="Arial"/>
                        <a:buNone/>
                      </a:pPr>
                      <a:endParaRPr lang="de-DE" sz="2100" dirty="0" smtClean="0">
                        <a:solidFill>
                          <a:schemeClr val="tx1"/>
                        </a:solidFill>
                      </a:endParaRPr>
                    </a:p>
                    <a:p>
                      <a:pPr marL="0" indent="0">
                        <a:lnSpc>
                          <a:spcPct val="150000"/>
                        </a:lnSpc>
                        <a:buFont typeface="Arial" panose="020B0604020202020204" pitchFamily="34" charset="0"/>
                        <a:buNone/>
                      </a:pPr>
                      <a:r>
                        <a:rPr lang="de-DE" sz="2100" dirty="0" smtClean="0">
                          <a:solidFill>
                            <a:schemeClr val="tx1"/>
                          </a:solidFill>
                        </a:rPr>
                        <a:t>Some of my </a:t>
                      </a:r>
                      <a:r>
                        <a:rPr lang="de-DE" sz="2100" dirty="0" err="1" smtClean="0">
                          <a:solidFill>
                            <a:schemeClr val="tx1"/>
                          </a:solidFill>
                        </a:rPr>
                        <a:t>main</a:t>
                      </a:r>
                      <a:r>
                        <a:rPr lang="de-DE" sz="2100" dirty="0" smtClean="0">
                          <a:solidFill>
                            <a:schemeClr val="tx1"/>
                          </a:solidFill>
                        </a:rPr>
                        <a:t> </a:t>
                      </a:r>
                      <a:r>
                        <a:rPr lang="de-DE" sz="2100" dirty="0" err="1" smtClean="0">
                          <a:solidFill>
                            <a:schemeClr val="tx1"/>
                          </a:solidFill>
                        </a:rPr>
                        <a:t>journal</a:t>
                      </a:r>
                      <a:r>
                        <a:rPr lang="de-DE" sz="2100" baseline="0" dirty="0" smtClean="0">
                          <a:solidFill>
                            <a:schemeClr val="tx1"/>
                          </a:solidFill>
                        </a:rPr>
                        <a:t> </a:t>
                      </a:r>
                      <a:r>
                        <a:rPr lang="de-DE" sz="2100" dirty="0" err="1" smtClean="0">
                          <a:solidFill>
                            <a:schemeClr val="tx1"/>
                          </a:solidFill>
                        </a:rPr>
                        <a:t>projects</a:t>
                      </a:r>
                      <a:r>
                        <a:rPr lang="de-DE" sz="2100" dirty="0" smtClean="0">
                          <a:solidFill>
                            <a:schemeClr val="tx1"/>
                          </a:solidFill>
                        </a:rPr>
                        <a:t>: </a:t>
                      </a:r>
                    </a:p>
                    <a:p>
                      <a:pPr marL="285750" indent="-285750">
                        <a:lnSpc>
                          <a:spcPct val="150000"/>
                        </a:lnSpc>
                        <a:buFont typeface="Arial" panose="020B0604020202020204" pitchFamily="34" charset="0"/>
                        <a:buChar char="•"/>
                      </a:pPr>
                      <a:r>
                        <a:rPr lang="de-DE" sz="1800" dirty="0" smtClean="0">
                          <a:solidFill>
                            <a:schemeClr val="tx1"/>
                          </a:solidFill>
                        </a:rPr>
                        <a:t>Indian</a:t>
                      </a:r>
                      <a:r>
                        <a:rPr lang="de-DE" sz="1800" baseline="0" dirty="0" smtClean="0">
                          <a:solidFill>
                            <a:schemeClr val="tx1"/>
                          </a:solidFill>
                        </a:rPr>
                        <a:t> National Academy of Engineering Letters</a:t>
                      </a:r>
                    </a:p>
                    <a:p>
                      <a:pPr marL="285750" indent="-285750">
                        <a:lnSpc>
                          <a:spcPct val="150000"/>
                        </a:lnSpc>
                        <a:buFont typeface="Arial" panose="020B0604020202020204" pitchFamily="34" charset="0"/>
                        <a:buChar char="•"/>
                      </a:pPr>
                      <a:r>
                        <a:rPr lang="de-DE" sz="1800" dirty="0" smtClean="0">
                          <a:solidFill>
                            <a:schemeClr val="tx1"/>
                          </a:solidFill>
                        </a:rPr>
                        <a:t>Indian Geotechnical Journal</a:t>
                      </a:r>
                      <a:endParaRPr lang="de-DE" sz="1800" baseline="0" dirty="0" smtClean="0">
                        <a:solidFill>
                          <a:schemeClr val="tx1"/>
                        </a:solidFill>
                      </a:endParaRPr>
                    </a:p>
                    <a:p>
                      <a:pPr marL="285750" indent="-285750">
                        <a:lnSpc>
                          <a:spcPct val="150000"/>
                        </a:lnSpc>
                        <a:buFont typeface="Arial" panose="020B0604020202020204" pitchFamily="34" charset="0"/>
                        <a:buChar char="•"/>
                      </a:pPr>
                      <a:r>
                        <a:rPr lang="de-DE" sz="1800" baseline="0" dirty="0" smtClean="0">
                          <a:solidFill>
                            <a:schemeClr val="tx1"/>
                          </a:solidFill>
                        </a:rPr>
                        <a:t>Journal of the Indian Institute of Science</a:t>
                      </a:r>
                    </a:p>
                    <a:p>
                      <a:pPr marL="285750" indent="-285750">
                        <a:lnSpc>
                          <a:spcPct val="150000"/>
                        </a:lnSpc>
                        <a:buFont typeface="Arial" panose="020B0604020202020204" pitchFamily="34" charset="0"/>
                        <a:buChar char="•"/>
                      </a:pPr>
                      <a:r>
                        <a:rPr lang="de-DE" sz="1800" dirty="0" smtClean="0">
                          <a:solidFill>
                            <a:schemeClr val="tx1"/>
                          </a:solidFill>
                        </a:rPr>
                        <a:t>Journal</a:t>
                      </a:r>
                      <a:r>
                        <a:rPr lang="de-DE" sz="1800" baseline="0" dirty="0" smtClean="0">
                          <a:solidFill>
                            <a:schemeClr val="tx1"/>
                          </a:solidFill>
                        </a:rPr>
                        <a:t> of Packaging Technology and Reserach</a:t>
                      </a:r>
                      <a:endParaRPr lang="de-DE" sz="1800" dirty="0" smtClean="0">
                        <a:solidFill>
                          <a:schemeClr val="tx1"/>
                        </a:solidFill>
                      </a:endParaRPr>
                    </a:p>
                    <a:p>
                      <a:pPr marL="285750" indent="-285750">
                        <a:lnSpc>
                          <a:spcPct val="150000"/>
                        </a:lnSpc>
                        <a:buFont typeface="Arial" panose="020B0604020202020204" pitchFamily="34" charset="0"/>
                        <a:buChar char="•"/>
                      </a:pPr>
                      <a:r>
                        <a:rPr lang="de-DE" sz="1800" dirty="0" smtClean="0">
                          <a:solidFill>
                            <a:schemeClr val="tx1"/>
                          </a:solidFill>
                        </a:rPr>
                        <a:t>Transportation</a:t>
                      </a:r>
                      <a:r>
                        <a:rPr lang="de-DE" sz="1800" baseline="0" dirty="0" smtClean="0">
                          <a:solidFill>
                            <a:schemeClr val="tx1"/>
                          </a:solidFill>
                        </a:rPr>
                        <a:t> in Developing Economies</a:t>
                      </a:r>
                    </a:p>
                  </a:txBody>
                  <a:tcPr marL="180000" marR="180000" marT="140400" marB="140400">
                    <a:solidFill>
                      <a:schemeClr val="bg1">
                        <a:lumMod val="95000"/>
                      </a:schemeClr>
                    </a:solidFill>
                  </a:tcPr>
                </a:tc>
              </a:tr>
            </a:tbl>
          </a:graphicData>
        </a:graphic>
      </p:graphicFrame>
      <p:sp>
        <p:nvSpPr>
          <p:cNvPr id="219138" name="AutoShape 2" descr="data:image/jpeg;base64,/9j/4AAQSkZJRgABAQAAAQABAAD/2wCEAAkGBxQQEhUUEBQVFhQXGBgUGBcYFxYUFhcYGBQcFhYeFRsfHSggGxolHCAYITEiKSsrLjEuGCAzODMtNyotLisBCgoKDg0OGxAQGywkHyQyNzQ3LDcsLCwsLCwsLC4sLC8sLCwsLCwsLCwsLCwsLCwsLCw0LywsLCwrNCwsLCwsLP/AABEIALcBFAMBIgACEQEDEQH/xAAbAAACAwEBAQAAAAAAAAAAAAAABQEEBgMCB//EAEIQAAIBAwMDAgUCAwYEAgsAAAECAwAEEQUSIRMiMQZBFCMyUWEHcUKBkRUkM1KhsVNiwdEWgiU0Q3J0otLU4fDx/8QAGQEBAAMBAQAAAAAAAAAAAAAAAAEDBAIF/8QAHxEBAQACAwEBAAMAAAAAAAAAAAECEQMhMUESEyJR/9oADAMBAAIRAxEAPwD7JRRRQFFFFAUUUUBUVNRQFZ+49RMupxWKxAhrdrl5C2Cqh2RQq457gPJH1fjnQV879T6iuna1b3dxxb3Fq1mZOcRuJuqN/wBge3+rH2NB9EorjZ3ccyh4XSRT4ZGV1P7EEii4uUjGZHRB92YL/uaDrRRRQFRU0UEUUUUBUVNRQFFFFBFFFFAVFTUUBRRRUCKKKKAooooIooooCiiigsUUUVIKKKKAooooCoqaigK+a/qr6RlvnRm1CO3tQoUxysUTq5OGAyFYkEDnke3mvpVYrVbKC71hIbuJZFjsjLCrgNGWafbKcEYLABP5EnHg0GFtf0LkwGGoKAeQUiYgj2IPUGasW/6L2izLDPfu8zKZdiokbsgbBYAs5xnjP7/atZoA/szUnsBxaXKNcWqk8RSKfnxJn2PL48D+Zqv+rbfDNp9+CVa3ulRmH/BlB6gP3BC4/wDMaD6BFGFUKPAAAzycAY5r1RRQFRU1FAUUUUBUVNRQFFFFBFFFFAVFTUUBRRRUCKKKKAooooIooooCiiigsUUUVIKKKKAooooCoqaigKzfrTQpLhYp7Rgt5bMZICfpfIxJE/8AyOOP6cjmtJWd9R+o5LeWO3tbVrq4dGl2CRIQkasFLOzeMk4H3IoMP6r9XwzixuV+VdWl4izwSYWaJJBsnAU/Upwo3D7jweKp/q96iTUng0zT2E0jTAuyHcgYAqq5AIIGWZiOFC/vjb2kVhrQc3NovXhbpSxyqBNEw8AsvJQ+VIOD/WqwNro97bW8NpFFFdh4xOuS/WUjajk87TkAcnJbxwaDaQx7VVc5wAM+5wMZNe6KKAooooIooooCoqaigKKKKCKKKKAqKmooCiiioEUUUUBRRRQRRRRQFFFFBYoooqQUUUUBRRRQFRU0s1S/aKSBQU2yuI8MG3E4ydpDYztBOMH6T7cgGVY7Vrs2erQTSnFvdwiz3fwpOkhki3HPAcMyj81r3bAJPgAk/wAqVXdrb6paFJF3wygjngjDEBlPswIyD/8AygzutL8FrNrcLxHeq1pN7L1EAaBj93PCD8LiqP65z9Kyt5gQJIruKSP8kI5x+3AP8qWerNJ1ZYoYTCbwW9xHcQXSMBNiMnCzxnlmwfqH+UZycmvGoen9S1+6ia/g+EsYX3CJmzI4P1cDkucY3EKADxk5yH1qKQOAw8MAw/YjIpXoFw7wlmJZgWGGYEZHIwwUEA5H+bHsWGCe2sarHapukLqCDjpxvKQFXJOFVsKo5JPaPekhYx26JHI283A6mUMD9x3MGXKnkEHOeQeM8CguPeaj7Wlpj/4yT/7YUy0u/E1vFO21RJEkp5JVQyB/qIU4wfJA/YVn/V2kJclY2VLh1gdjDL1kDqCoLK8ZCo5JxgjnjGNppV6h1b/0TJDE6SkacsskrM0YMcsbRoY12kszFW4JGOMnJoN7LMqKWdlVRyWJAUD8k8UPcIu3cyjccLlgNx84X7n9qyb671XtuijyqtyIWHy1UMNPeUBcnLDuVsnwUPjjNtLYfFPbdAmEwDB3JhBJNIz7OdyrnaAAOOmuOAKDS1FZWb1FOyRyQxr05ZIokMiuv+LMsatksC/aS5wAOAAzZyOt3rsydZUVZGth81um6IW6Qm4JchcIycAuxZvCjuoNLSLU/UqxusUMbTzNI8fTUhNvSRZJWZmwMBWTH3LqPfNJb31Lc4eMopfdp8itCwQBbq5CFG3tlj2su4YDB+VUZqvfpLPcXD9ewtGXNuVkhSS4MRRT82QyL2t5GOMY5yKDb2F2k8UcsRykiLIhwRlXUMvB8cEcV3pHqEBW2gWFyoXYvyO0sohYAwrk7gp2ybOdyxkYbwfHpbUJbgySSRyxoVhIWRZIyJenidUVwGEYIQZ8E7iPuQf1FTUUBRRRUCKKKKAooooIooooCiiigsUUUVIKKKKAornPMqKWcgKPJPj7VUg1mBwuJU7gCBkZ58cfzFB607UlnMgUMOm2w52kE4z2lWPFL/UeDJagNtbq4GGIPKkeB5/zYPHZznGKoNq7QSlYYWm+ICuk6KTHvz0QJ8HgBtmSMDDk4G0miPVZLmeJRCmMhuoyy5hIWRikg4BkBReN2O4H2UsGlvBmNx91Ye3uMe/H9a+Q+rPU19/dtN0vf8SyvJKVJaRVLtsTqSHKlV5Zic/T3ec6P07q08vwUbiVdtjKku7du6oit9rzbwFBOJSuWOQSSRkgKZSulTWuqMg+Hkia0nCd7Rkyl0kGWbdkgK3cT585xQZVv091mQnq3ihsqGD3cpIL8ICcEEk4AGT5FMtB/TrWba6t5WnRljlVyDO7DbnD9pHOV3D+daW81m1l6slvqdsizyAtvuXDCH4UoVEbHKv1iDwAQo8jxSqbUrFJIlttQh6rhklX5myVna3wnUELqsWUl5cHHWbjBNBt/Xa5iUujPCpLSKu7PsIyNsUjEg+wA4JOcLg+NQf5UPS37rh4pnYyhd3Yq4YuyEjaF7dvIU9uaXesYBBDbKy2SkNKf704NsC3c2C6cyHOQQg/jAwODo7eZt9oFwUMTFumQIsiNdpXtwV84wR5HBHgEf6iKCuFJM3sRHdkLC/Y6yPbuhVHYKe9tvaeOARZhhsZookvYbZJYY0QxSoE2DaOIhIAWiyODyO37g149ZleovxEkNvAsZYTSIHaSQvzEM4G3CqxTy+Vx9Jroemts+oXsO93ghkeJ0jJiVY89Nd4GAHaRiWP8RzwOAZ6JHaSRRSW0cQR8XKBVVSC8W3dgeH6Z2/txXU6lbifZvTrtGDgcsUG5lGQMf8AEYLnJAYgYBpNotha2N3HawW8KObXesqpGJyI5FRxMygEhsoQ3uVfPgUq0zYJ4RDBJDF14wA7SdT4gWD7UKEYMEMYA2hgNy8HtwwN/TdtBK056EPbMSrrGozhxKpJA4bfh+PfBPNMtWsbZRJczQRuyIWZiiFyqKTjJ9wCQMnjPkUlinaK2umZ33i77TCmWeQSRbEC7surNhCGYdpIJA7qp+ntPKQXQeKSBWt1V2uVhiWaZusZppCsjrk7lznwMDuAAAbE6dD/AMKP/wBnztXxC26HnHhG5X7HxWD1rQI7qa9nne1g6BwM21rKxCxK3UumlRiwbgADbwPOacelLSO1aRxbrbRrHh5GijgB2yuVJcABvl7SzA7ARx70t9QRw3zxxQXNjLJDHvMlxFb3W8M+FG4MNpG05AXByDQMb2eSTTrO6tkSN0WG4WMRSSqqvbmMqkUY3MAJCABjA59quejtce86xkZD03WPasE1uyHbuO7qsS2QVxwuPzkVU9U6lPDZ/RPvWFZXubU26xKyrl8dR92zgn6D2kY5q96TtFj6rBbzqMU3yXfMj7QQu3B24HPCgDmgWpd3vxUYmdUfMUYtleEJKgBN3cYJaTYOAgyCCgyMMau3+sXMTyr04SVUvH3SYcLGz7DgHEhCngZ4BPPKhTpllCBG4aYbprPBcxs6wiMm1RXHJjLHaTksSXBzyTe9RzQmdkuUusCNWV7eK5bIYSI6s8SnkAtjOCBIcEbjQW7yXNzZb2IaQSDCHCHEfU5OdxHA4H8+K0FZX1JqXwzxtDGCYrWedQeoCUjaFWjCAgZIcYLZwVHFR/4vBG4dIBn2DMkWYzhiRLmUAN242ko2dwwdvMDVUVik9TCbULSLcgO65jZFZmbekOdzrtG1Gw5Qn6lIYe4D7+3053KRiRIvIOepcNbKf36owV8jINA3ooooIooooCiiigsUk1LXRDMyMCEWHqFyrbQzOFjyRyVJyOAeabXNwsal3OFGMnBPk4GAASeSKSXepWc6yMVEuMIQYZXBeP56pwhLMp79oBIwTjg4kVF9cxZy8MyRg7TIwTHImIwFY55hkBHkEpxzxdfV3aS3G1ow8rLtIOXUQs48qMcg59u04Y8ZRxXR6BV47OSISM4ADvH855HDIdhVztZ9yrkgbiW+9rSihNsdluJBK4KxBx3LCu/BYclGypJOOAPPbQebfTCtypuoZX6k0irJJeO8T8SSR4tsmMYRchSAF2g+QKahLMJuCxkFuivygQrIxOwKF4CtuJ44wxPis7p1nu1JJI4pmVZp83RE+3nqK8eHcptDdgdQPpAAwc15l1FFSNCWWQ3m8FU2lkE7BNhClQrEAM3uCx/ioHGiaxJI/RE9k0kbyK8SEiVVSVkPYDlcDbg4+2fNVPWd+EuY4572e1haIsnw65d5A+H6jdN9qhTHtGBklvxXez1JI7uXfOqRKZcK31bzJh953YUZAKrjJAU+Q2fXqyFWmjN5JKlkI2yIzMitNu4M8kRDKoX6Qe0knnIAIW9DlSSyJhuLmZRvxLIo+IOCWICyRqD9hlfGKxGm+mbP1FZW8zSzhoWmjJGwPlpeptfIYcBhjHs38htPRVzm1Zj1hCJZeiZt5lMAbKE7+8jyF3c7QtPLVECjpBQp7htAAO7knj3PnNB8f1D9MdEtpBFcahJHJjO157dDg+Ccx8Z/NWNM9DenmKot2srsQqhruMMzE4AULtySeOB7019Y/pDDfzyXKzvDJJgsNgkTcBgnGVIzj7+c/tWGu/0duIXVra9tWIIYFnMLgggqQMN/vQfUvV3qMW6iOJ7qNg3TJjtZZGYlcII3khaJzn2zk+x9jetbYv8ABCQeLdg2OqhDGJFbkjcowSOSGz+aYappQuVUSOykAglNmGDrhvqVuD9xg/nk0q1S2MU1qTLNIWl6Y3bXIGQ5+kJhOzlmJxxgEmgQ+rNFt4pTvkW0hEW8SvLcEyy5b5ajqqMKqhio7m3jGMGtZa3CiwR5cQr8OhYTZcRZiGRLvOW25wdxycHJrO+uwqzoZopJ0aL5ccdzcwsro5LsscALOCGjyxHbhR71b1/Q7poZJbW8uo5OluS3UxOgdY+EDMm45IxyeSfagS/p+6JfPHBJaTxmDLSWsLJsZZFCq7lmABBO1Qcdp4GBlxa/ER3FvA6vhZBJ1WlUo6rbSRzBAXLtlum+wjhnY5woNK/R526kRFqE17G1u7OrscW7CWMKHUdqu3cNpVWXafvUaAS89milxYRyytaydBYxM5ilADv1SxG1pSHMaiT8kjIN9RtXis7nqREtLMpQCVkPfJGkbNIGPSCtgnbgAKSB70elLd7aa4t7iUzyCKKYt1biQbXMi7Sk0r7G7c5BG4MMgYrp/aMVskvVMpHXuGKRxTTK3b3JIRGwCncG5xzjGQDlT6bhihtLwxvBPG0JkMItUssZibcszKAGBHGccDx5oLH6fWzLJedQRLlx8pWjVowc9slvGWijJ5JIdmY5zjwOWo2UlzPI0Gm2kscZa3zcOiiQqVZmEfSbGGyASeRz7irnoV0ZnKXNrPtXAFuZTt6kryyGQySPuZnbJPB4qhqOjRTXU5myrSmRBie5iAkigDxdVVmCyI8Ss4KhcCNhyckBpdW6kNtH0UCiMxdSKMRn5IwJEiDYXAH7cAgYJFcPS95JNJdyFZFhaVOkshxJkQqsmEPMaEgEKfcseM1wluFnsLVYoIpBcpEqRXDM0eOgZ8SMQ7EhUPJDEkD96PSfpl7VbgMIYeuQRHa71WIhNhZGcZ3Hg/SAMeOTQIdCtJLi4huZXskSRlf4ZZJzIrKXZVILhDKju5K7MByxxnmmvrJ7iVpIbeWRVMOCkMUM7bm3ZEwZg6Ky7QpXA+rkECkaQQf2hDNZdNLcm3dyLG0EYM/+CgkIWdZHIzwDtLrnAPDn9QNPluZLaG3jVpMtIWISMhEZQ22fd1IvqAPTRid45XzQaqK5UAB2RXCqWTcO3d2j843cA+9Jtd1d4LiMbyIxG0jLhAGChmfuY5JCr44GSDk+Ao9T3P8Aeki6ttB2xiQS3QiklVyVYQKYmLeAN2QSVHAwDVnVbqVL+EmMoGIRiWjYSIFk29MBw2VOS3DYDrkAc1BFm59S9O8eJiOmqA47VYkgHP1FiOcA4A4Yc8ELNJ1O2uJwZbac3AmZQxjZY2+Z8uTGQjbVCYYgsAnGcZKP1FzfufpAjL4PTLEcLuGHL7cADGMc+xPKCxuImvUcvaxsk0bK3TInkIwQoYsPI7DwfxjiqZyXffjReKfnr19qN8vV6Pdv27vB249uff38ZHHODjNms2l6gvA+AqPGSXJIBICrjnjI4GPfj8in9tcrINyHIzj+Yq71nvTpRRRQFFFFB41S060TRg43YGef8wJ8c5xSn1DbQ21u0ixElZUkVUeaMiRgtsCpiDOo2HBCKc5PBJNaGkvq7Bt2UqzbivAjaVc7hjqKAcrkg4wfp8HwZC6P0/EVgVSLdjmQRxyTzIpVdpMGSgj7SckIuSxzzzSie2kW0uL3qI7wm5fa6StuktJZFiyetjtdAwyDjJxjNP7G4jQQ4kVBCH6ibHiCiTBRWDKCgGQBuA3EfcEVSmNu1rc2nXGbg3YDFGUIbnqzeDjcFB5IPJx43Cg6aTpIiunmhurfbPJIzKsQaaQ4LlTL1SDsJzgJwAB70wisInUQrcSsQ3xBKuNzBm3KGKgKU5GAfIAznnKW+0dbiUz2t2kThI0YtGHiw0MsJON6neQyYBPBiUc5rr6V0hUeLpXCOLeJIm6aSRmULGbZeuDIyMN0bMCF3DauDj6g9Wqf311gluUL9cvJ0oBGzJKo2ljGWdlywXJ4VTjiuHqfWIgej0r6PrTBZZoYrmNuyJsNE8ancexBgeVyfarmlXCreOGMDO3xPcIiLkJFMpCyNvLFAHG3twQFxjK5s6t6khQRlILi6yDKogi6pXaSoY5I25O4D380HjQVSOxcJPcSqOpiS8DrJyPDdRFYrk8ZHviszr99POdO0+0mNqLmB5TMCzSYjhJRFYsW88k7txHv5zpdC1157J7h0LHqS5ibCvGnWICSgDhljwSMf96q676fXUoIZLdjbTwOzW0oXG3a5TlSBmNwqnGPt5GQQ+ea9+lOqSRMz3/xLKCwjeSY7sDOFLZG77ZwPHNR6E/Syx1GyiuWmuQzAq6qYgFdWKsBlDx7j8EVqNS9Ua3BG0T6YJZiCqzwOXiz4DdMAn84JX9qY/o/6cm0+wKXI2ySStNs4JQFVQA4OMnbn+YHnNAqT0Pe6Shk0i7eVVyxtJwGSQDkhCMBW/YKT9/anukXw1m3trqE9Md24BlMkUgYbthKMpIKggkAlTzwxFaTV9SS1hkmkICxo0h/O0ZwPuTwP5ivmn6N6xb2tg73d1bxvPPJMEaVEYDCocqTkZZW/ligd66jWzyF9RuleO2eZGkayjSTu7kGLfLEFUyQCQJFx9VaLVpJjYlrVnEpjQhmTfKoO3qNsA75Qm5goHLDGKX+oC0jxtCpuFkjZkRHTO0IwLpvdVB3yQESDuGD7Hi76kEq2JY7TLGIZmy6xxloZElfczYCxnacn7ZxzQJvTVzEL3pWU89xH0ZGuGkeSZUlV4xFln4SQgy7kGPA4GK8+n5LSdrQi/DFArRWXVgxFIIipUKFEzbAWAVicU39Ma/Ne5ZoI0jAILLcdVhJwdpTpKRwQckg4I4wc0o9P2t1bkMLKTLKesGnttpk7e6BQxEafWNo2jBGRkcg1hvOlb3JlaSLEk207DJIAxyrJGQ2/wA5wARweMUr9IX9y4ugsklxGkUfwxmt0sx1AjgpsAVivEZ3HA5wMY57a/o8U9u8xsLdbp2UEyww3EgXqKrydu7qFY8sF5+kDHtS70vY20XxsdoUlgEKMZzDCq9X5u5GaKNRIFARsYJXJHOcAHHpi5uJLiYzszr041B+Gms0Qh3JAWTPUJzncrsMKPGQSp9Z3Ub3KokUd9KuA1oIsyRqRglp1O2JdrMdkgIO44wDWu0CZXgQouxQXULhxjZIyeHAYeM8gHmsHq+pW63Vyt1qlxayLJxDbhVGwopjPETNI5XGecg8Yxigc+uZXNp/6rcqscYuN8U0EXRZEbKtiZW7B52ZH2Jpr6Wt9gk+VexnKg/Fz9ctjP8Ah/OkAH3xjPHnAxYuurJbxtZyqW2qymUYWVTEQOodhK8lX4XOVxgAmlmlWlxp+Y1jnukIjwesjt1Avz5JGmlUqHYjCqCBtY4G6gzt7qnSugbaSK4QTvPJbxWLJKCsTDc0oypcHA3NtP7+KbSW2m9aMztaCaRZnLRskSNmSMtuO/cWyRg57sOcDwKehW9zHPCRayrJ1nNzN17eQSwSmTYZFExbKkRkccdN1XgnLD1ZOYpmcyxwBIT0iYRM9xI5JePkcjsi7Fw5z5A8hc1rR5ZJA8PJ2xLGxmkjEG19zMFUfMyMeSc7Qp4JNLddtYo7+AxQqG7pJCsS5O9XVfmb8q3ax27DnDcgk1b9RXFwWtTEpUDdK8Y3ZJFrJ8tscY3EAZ/iArLXDSGN3jtd1yJ4GikFqYy6t0+t3EKAA5mXuZTtAyf4qryy+R3jj9qTKI78lpJHwhwG5Cg7fx2se7wACFHPmlOtaxulzbxOFaZYjJmPaSJOnyAxYAt2gkDzmtHe6jJvIIZUBwA0UiswMYYE5TAyT53DG0rjPjA3ECzXBkLuLgSEALbYjyrbU3SBMkYx3FuPxis+u9Vrl63DW9lYSOspODEfAOznALZzjeFDY4yceccV9L9DBBaoqcgBeeCWBUbScADkfgftXzOwRCJXCDqKncFMQcHOD5BIOR7AnJz+K+haZcLaBlzu2oDjOT2nAyfPjdzVuGX56qrlxlu561dFLf7UIUMUz/7p5/ofNeLfX4nIHcM+5Ax/vXc5Mb9U/wAeX+GtFRU124V73UGjfasMjjCksvjubYAPYkcE5IwDmket6q8kLbreRVwzdz9IMFUFkkY7QisrNk93CPhSQDWspdqti8uNpj7SrASJvUMpJ3YzjOduOMjBwRmpCZDAghVrRW3bVVmSOQ8suCrKpXZjaQcrzsGBg7a+i69atDALiILI9utwxMKhHUQFpJExkbcB+PPI4wa6akBA9vHMsjjgKbdOAFbCrIoyxTB4IAOc481WXS7SZZLdLdDHEgaJupISyiHYqsQ4cpskZdpbaQxGBk0FtNWgNy0AWNoHiULEiq3UkDkkFNowwGSQcgBMkjnFv0NIstok4SMPLv3siIhJWZxhto52nI/r+ao6fotnJEsksSxFnJRhPIj7myzdORZNync0i9pGVHjHFJ76zktLmK1tbi3t7dGjfoM/Syrzs67FeRmdg+49uwMcKQwGKBzEw+KmZnuEPMfWVC8W0uSiAlMZQ7skqQNyrvyKr31gIRDC7SK0a568Uphm2TXBRyoA2ukZMRcMMd6kDOAeui2bx6jIXmdzsddkklu7AMwcOqoqmNXAXtCrkqxbOFJ9erdWs0nFvqUqJFJEHjyzIwfc6ynemGTKlQOQD3j2IoPMFtEtnPHKzPsuJIpJHZpXZncRq7ldpzseMkDAGNo8VmfXHru4slt7Ow2TXcgZmZI5XwpZtnTjdnYscE8lsBfBBGNgktn8A4tniEJLKHkJKmVju3M0iuZH3HduIbJHvWPgtk0m/tb65lEtvPbfCtdAOVWbdlGYMzMFaNQuckfVwoGAGbMXqmTuzcDP/NBF/wDLkY/pVz0+nqNLu3NwJ3iWVeorPGV2McPvw3spJGfBwa+jWNvK8CuL0FnCNu3B0T5WCFKvtbEmHySQcFeFOBRgYxysh1S13zSI3T7A7sEWMhfmbstgePGFA/IZj9ZtFe/v9NtUZV6gmAZs8Y2s5P37QMD719CtNHtNPt12xRqkSqC/TUtgALucgZJ9yf3NYf15YSf2hpCtO4keW4BlTCsoIiHywwYL5bAwcbvfzWpvPTYt4JjB15pZFClppjNwGDZIlbpjGM/TQdtR9P6dvM00NqjBXkdmWKMlXI3PKcAnkfUfcn71aZ4dQtitpOhTKYeMpKFaN1dQRnBHaAVPkGsfe2kU3qO36gV1FgJE8FC6zOAcZIOBkjzggH2pZqs0lpq+qfBKQ76d1gqDPzh01VwuPqALN+ST96DZw6PMZpCuqSGbaiuoiszhVLbdydMkcs3P8ucCifT0kmMdy8xZIol65VYY3LSSDaDjYzncvAHBVSMNjGMtdUtfj9IOnI/R3TQyymGSPqSTRBVEkjKDI+4FjyeeaX+r/U8moabfNIFCW99GkbR5DCMMQpPPLY9/z7cUG/tbe06pitbxTdp5BlSVyVl3v1UGCSeUY+Qp9sCulpYCxSRrq6VI5IkV5XkKE3DNIZZAXJVCdyBQPZQPCis5+qtjFax6a9uixtFeQxxlAAQhViQMexKrV3RLi5vJJbmO3iaQTTQxyzyjZBHHKY9sMSBmDYALElCxPnbtwGs0GBEiXoTdWL+AjolAMnhDGigj+vikmp21tdgRW+pSQG3D7ltrpQQOCesCWJC498Y5pdrcUkD21kA05unuLicI6WwmZdjFBk9sR3ZKrliqYO7cxphPoUssebhIIkhimWC3gBZVLwPES0hVcjYzAIqqOcnOBgGUev2kEcSzX0BJjQh5JolaUbRiTyAd3nI45rjrjFriAq21VSSUu8RktlAKFWZxIgWQY7fPDvxzSX9H9KiTSoGCIWl3vI20Et8xlAb7gKAP5Um9U+o5LldatNsfRtoE6e0ENkbd+7nBAOftjA/NA7mtYRNDBJeq903RST5wRyqQusuYi5HzQzDaBkdTcD25pt6q08SYeW5EcQHEbdqGYJIsRJ3KcBnDFfcxRkEY5xPrDToV9NRPGgDLHazq+Bv6kjJvct53Hc2T+a9arq8TzzfHRySTi2iFmnQeYP1LcPK0ICld5kYKSccIBnzUXxM9Mtf9YtZzCKZC4YRMjjOemFb4mR8AglAm7Axw4rhbepp5WVeptFw07wuEVyIYdsSiNf4mZvm5O7tJAA4Ir+kZDNplpIijqxo8WSgkcIu6MhQQSULLHuC87Qce1OrCyivIWEluhgSQCBXiCgIIUztUqMbXMiZx4T3rNYvhDa6tPqEy27SqNiT73RFBdoZkjDIGzs3BxkHPKnH3pDp170JbtJWAWF5iMjDylTucp4XtAOQM/WM4AGdXqyR20sSxxImI32soEZiHkbSDyGYAbQPYnNKtK1qKVOjeRxDq5fftVQ7OMMZF9ifG7+uK5tn2LZjddMlPr9xHHcNbnERWFmVhuZleMSd7HJIySOCP3xwVIu2lnHUdi0jMM88H+Eg++cHFfRNY0ZFV1VEUMuzIRWGAuEyvggDwKWRehWljLK0aOoJRVLlWYjHO7/DXBcYBblgc8Yrvjzxivk48q13oLV+pbDqcnAPnnxV++VEJI4JOQP3NfMNFupYCUIIKkgqeCDWz0pWmYFgfaqp/WaaLhrvb6LpP+GM84or3bQbEVfsP9feituM1I8/LurtFFFShjvU+pOtxCOhMoDqOqTb9PaZERni+fvBy6g9u4g4xjIPKLSWX41LV5kCKiIqOxLBYjtUSSRuVHI5Qs3JJ5IUbN4w2NwBwcjIBwR4I+x/NKdP075t1vTbHIVVfpAZQpzjaxI5Y88H9vADP6ci9G2TPUVbmRQ3RjjWTAYPiMIuP41zjccNyQefepXK3V3CEF1EEZZSfhb+NpCWAIZsoioAq5Lq47j4wc2or6OErstiFR2RMSHcpCdPlfZcKgIOcKdxAAyaZuI3lEsVkBLzkljF37DOWOxSWUspUP4YnIyDQaKSRmu02bygUhiCOnld4wePOeDz5A44OOGtX8tvcRSESNa7JFkEUXWcSkoYi4VTJs29T6ffGeDVTT9ZV3R1ttkkrFe7cjKoYZEuUAEpLMdi7sgFs1X09End9r3aF1aeMGVQZlHyw8ZViAv0ZVgCN6E+cUFaB5X08NcGW3HxEkytIzrcQ23UZ0JwyneFO3aT9LchsbSh9eaNHe2tmbrUxaKY+VkcyrPyCr46vLDPJy2NwGeOdddOJrOCS2af5xSSMBwpLSP1wJdwbC7u04VtoJ4IBpXp3Tk1SJZ0znTke36ir7ynr8BFXfjZ4AwB4GTQYu1/QxZUV4tSV0YZVlgDKR91Imwa7wfpDZR3CW8l/N8QyGZFWMR5RWwSpO4bhzxnPGcYFa7SFGmaq1ovba3qNcQJ/DHOn+MiD2Vl7seBwBVb9XnFsdPvhkNb3aqxH/CkBMgP3BCY/8xoNRr/paC+aB7jqF4CxjZJGiYFtu4krg57V8YpP6l9N2draXE5gWZ4opJV+Iea6XeqHbkSOeM48Y961t9dpBG8srBY0BZmPgAeTXz31lrF9c6dcyRWiJavCxzLLi4MZXO8RgbV452ls4/pQX/0501Lm2sr6dR8SsMka7AsUao0z4CxoAo7ePH+td9W1G00/UDPcwPG0sSp8ad7w8NjpMBkRnhTnHNLf031oQaJZttaSRmkhiiTG6STrybVHso2jJY8AAk0yvNVuInjRrmCS6keMGzijDqsTSASlmz1AFTceq21cr9POKDxqV5Dql5ZR2sizJbS/GTSRkOibUKxJuHG9mP05zhSftVq3/T6yS0ktFR+jK6ySZkYs7KwIy3t4A4xVS59RYvmtILiztFhaMMkqjqTs6rIwiXcoUbWAzyS2eMU89SvauI7W8k2fENtRBI8TSFSG2gqQceB5GcgeSKDvrGhQXixrcR71idZUG5lw6ghTwRnz4PFJdX9JWiNPd/3iMkPNMsE8sKylV3MWVWA3HB9xknn71Oq61cySXK2ZijitFzLLIjTF5RH1THEgdfpTblifLAAcE0kufXVzKdMFrFFm+jcsH3MI3XAJyCMovcxXgnGMig93sGmtA0LW8sawSs7NGW6yTbthcOrF5WPbk9x5XI4O2/o9tZI8MircTu+enNLJLcBUZzCsgLttUOSANg3YcEgLkinJrF5p+pW1vdzpcwXm5VfopC8Tr7Lt4KZK+cnu88ZLTVsrfwjqykkxske+ER4zIsm9Nm4YXlWJJYsQMbcgPNzaDTbQWlmkvT6VwUYCWV1c9yqCinDFnJBJH0H9wmsdKhEd8fhLgSXRxNlZy7rJlnWMkBN4LMPIGSOSBztX1dA8kYDlo8g4U4ZxEJiiH3fYytj88eDjNXXrD5OS8CiRX2vuDqjKhJjJR2DStkBFyCdrnAOFIdr60jk0uSF7OSWKEBFt1MiNIkRVk6bEh2wMfYkqwx4ryPXlh0B05gpQBegwKTgqMCMRHuLZwOM/vSn056zMNpBCYsvHDEuO/KxLYxP1HAUnbvLj24ibGSDV++9TqJIuYJD8nMyI2JFlkkR2gO4kJGib3OWHcBkea5ym4nH0q0/QJItLjj+aLkbpSsJRXDyltyjcwU7Q58nyoIzgVe9FzmKOZREyIsxTpEIrQ7YYxgKpK4Iw+QeS5Pvya1eK8ki3EYkt2NqkYRg5Lu7ncAUxgoRk7jwvGc8LtL1YL0YLJbVYpiDuiRtsLm3lkaOVdw3SgxjklTg8qMDNNn1fv47epLlJ7hFUNlVcElJAMlGKjds24wrHyOfGfFZC7ijHw6u6HBU43gEsSFUFecZBZufcAeTmtCkxlkt5wu13hWQg9VjGzo5bZ3YVfY7gP4cZOcc2PUkV7kyDZ9OwRmMfclChIYjgspzzgYqu2S9rsZbj07LaSbdsUgIHhH9vwrDkD8EH+VMNHvGjcLKuG9geQR+/g1UuYiBviYMvsQcimmiyRyJtm8n3z4P3H5rieu752zHqlEe9BRcZVVJHgvycfvt28fj8VsvSljgrn25/pS+HQOgxGeojHJD+TznOT7++fNbDRrcInHv9/OBVuGO8u1fLnJhqGGaKiitbEsUUUVAKKKKAzWfhuHF9sZi5MZ8KyxqoAIydxCsSfH1EYPgVoKoyaWhm62XDYKkBsKQV28+4IHgqRQLfSetvcqRNkSDHBiESnsVj0yJZA45BznOGBxzmlGswPbqbuzubfoQG4kPU3SCLeGWdEZMll6oRxHwQybc4IC230m6ijlkiaNJgzyoqoZ1wwO9I0Z4xvYrGQ7H3YcA5OA9aaYbSdJb3VDE0pWfYtg3Qd4z2tKiyFGkB++T2jPtQb9tMMGm28UTSM8YjKP03Z9+CxYoAxXkngghePcA1x1HQGvLK0kt2EV5bKjwuWDhJFQLLFIykgqSCjY9x74we9ldQXttALi4EzFVkEoQQiQlHfIUg9M7VbJGCpBwQTTe21G0iXbHLAi5bgOijcTuf35bJyffnmg+ZervWkbtYySqba+tLuPrwyDDLE4KzdNiMPEwA5B8EH7Gqf6i6+Neng03TMyKJOpLKFOwY7Nw8ZRQWJPg5XH5+l+ooYp2tleKCZGkKt1USVduCDsypO/d48DAfPgV40mJLa5e3iW3jjOMRR24iYkq75LB+4bQAW2+Rjj3Cl+oOnG/0+5tLRg0yCPsJxnY6ttLHjcQv387c4zmspr+v6hqVj8CmnXUV1JtjldozHbhVOXKueAGIAx4wx5PGdZbWzq9+LZj1cRqqI8bMoDSEbWd2Cuw3Y3qu3jhgBXdTcm0ulgFwLlc7BNLBJIHKKygMMoARjznG6g+c6B6YvF023+ItJJPhruSQ224xSSwSxBWK4IbcG3dvGQSMEedxoGqhVEenaRNBuILdVIrJAM4LPyztgA/wnOK9X9hqEL4jaW4iYOZCJEjkyDOYVj3MpU4NurEEAhCfJNTFb6j1Y5en3LaLFJukjCyXA3bXG3O6MMSSp2HDZ8rtIUfU08d08tvd6NcysQVimRInDDwD1wQIfvyeB5+1Zx/Td8t7o0EiPMtoiySzhSYlzOSU3nglEVB9zwcVuY47zERVJ9+8M6yGPYRgA7ttyzL5Y9u5cj/D+mrXqOL4sSW8VxJbTRGGVZVOBudnEYIyN6kqQVPnigW3PoiRprkxX80NtdMzzQJHEWLOoVykrAlAQB4H86wXovT53XQ5Io3dIpb1XdQSiRmUcsfABy+Pvjit+0essjQt8ECw2/FIZcqp4LCErzJjOO4Ln8V4t774AfCRKFgi6cSShWkWFMKHa5HBEjuxwfp5LE8NQV/XOiXFxqOlywxlo4JWeVgVAQb4zzkjPAPArreCWS9RXYtDmLqbbadFkKyOY1LZKkRsNxOR/iA84xXWy9TzZ/vAChFc8W85N0FeVA8JBxEvajkHdw+chcMSw9TytNGkiMsbRvuzG5kjYRxNF1XUBRvLTAdoB2DHORQeI9LjhvFnjhUJuMnVSFQixG3MYC7I9xkL8lyT2E92CFrZBs+DkeaTej4yNPs1bKsLWBT7MpEKg/sRTeKMKAqjAAAA+wAwKD3mozRUUCvU1IBwMn25rHXOpXMbYyAufBBb/tit1eyjcqHywZh/Ij/9/lWc1e33HA81l5Me2viz67KwBcTpI3mJW2jPG51wx/fHA/c1yvp4lOJT088AsO0/bkeP54r3a2bIQz9o9h7n9/sPsPermpaclyhRv8vb9wQPNVdrepWcns3iIkt2GG8j6kcfn2NetOvN5JClXXyvkH7lD/0PP7+aXrp89ucRk/8AMnscHBIB4+39aeWExG0sm1s44BH9RSad2tJpt08ihDyOPPmtLEm0Afakfp8q28+WUgH+fNO1atfH5tg5bu6e6KBRVqtYoooqAUUUUBRRRQINX0CaeQst/dQqcYjiEIVeADgmMscnJ5PvSt/RM5yP7Wv8H23R/wD01s6igzun+n1G6OctMESJVdhtJIDBjlQBu5H54z+avyaDbsMNHkbZI+WY9s23qY58navPkY4xTOigzF/amK4to4V+X1DKVKOeScO5kL44z4APcRkHJKsr3RQ8vWV2WTAUZ7lUbkLbQCCCQuPOO4kg5NRrNm0ktsypuCSEscqNilc7hn8gLxyQ7DxnLagymq20sC3JaPqiVAXkjIgCAbuNrSsT58KBncclieFXpy3KWkolAtuvOGG2GUxKVVC4mjMrNHvCFGDMmc4HJ53V1brKhRxlW4OCVP34IIIOecg5qna6HBEwZFYMDnPUlOTjGWy3dx98+KDIp6au5rZ1ZlJaEpA7u0Tw5iKJlBEXHOGPePrwVygzf/8ADEqTyFBEbV5DIsIcxLHmKJWIHRblmWRu0qRuyG72xsKKDF3vpGT4VIYeir7JEkbLKdzgrHLkLl2jBYhTjkjBGBTGDQGlnkluwh3LbhVR3bDwdXLElV4O8cfvWiooE1r6cijkV1aTt+7uSx37iXJPdnAzxkjgkjinGamooDNGaKKCKKKKAqKmgCgQa1Cz3MO04wByeRyef9686hKqSFGJDjnb4yPuufIq5qH+Oo9+3/pTDW9Hiu02yjkcqw+pT+D/ANKrzw34swz16yOpDeoKDgc8+c/mucMmUyDyP+vmqGu2N1Zg5JeLxvAJAH/MP4f9qTQazsU55NZMpdtc1Z6d6lfKiZlAPJK/f+VIrbUmmY7QAB5b7ft+aSXl2075Y/gfitBp9uAqonk/6k11jhv1zllpuvRcGInY/wATYH8h/wDmnRXFGmWgihRB7Dn9zyf9a7nnzWyTUY7d1XElFe2goqULdFFFAUUUUBRRRQFRU0UEUUUUBRRRQRRRRQFFFFBFFFFAVFFFAUUUUEUUUUHrZxXSJaKKBNt33RP5x/SnrUUVKHCU1l9X9KWs2WMexvuh2f6fT/pRRUWS+pls8Z2X0DED2TSAfkK3/anmiemVidWLl9v4AH+5oorn8x1+rWqDUE1FFdOUZoooo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19140" name="AutoShape 4" descr="data:image/jpeg;base64,/9j/4AAQSkZJRgABAQAAAQABAAD/2wCEAAkGBxQQEhUUEBQVFhQXGBgUGBcYFxYUFhcYGBQcFhYeFRsfHSggGxolHCAYITEiKSsrLjEuGCAzODMtNyotLisBCgoKDg0OGxAQGywkHyQyNzQ3LDcsLCwsLCwsLC4sLC8sLCwsLCwsLCwsLCwsLCwsLCw0LywsLCwrNCwsLCwsLP/AABEIALcBFAMBIgACEQEDEQH/xAAbAAACAwEBAQAAAAAAAAAAAAAABQEEBgMCB//EAEIQAAIBAwMDAgUCAwYEAgsAAAECAwAEEQUSIRMiMQZBFCMyUWEHcUKBkRUkM1KhsVNiwdEWgiU0Q3J0otLU4fDx/8QAGQEBAAMBAQAAAAAAAAAAAAAAAAEDBAIF/8QAHxEBAQACAwEBAAMAAAAAAAAAAAECEQMhMUESEyJR/9oADAMBAAIRAxEAPwD7JRRRQFFFFAUUUUBUVNRQFZ+49RMupxWKxAhrdrl5C2Cqh2RQq457gPJH1fjnQV879T6iuna1b3dxxb3Fq1mZOcRuJuqN/wBge3+rH2NB9EorjZ3ccyh4XSRT4ZGV1P7EEii4uUjGZHRB92YL/uaDrRRRQFRU0UEUUUUBUVNRQFFFFBFFFFAVFTUUBRRRUCKKKKAooooIooooCiiigsUUUVIKKKKAooooCoqaigK+a/qr6RlvnRm1CO3tQoUxysUTq5OGAyFYkEDnke3mvpVYrVbKC71hIbuJZFjsjLCrgNGWafbKcEYLABP5EnHg0GFtf0LkwGGoKAeQUiYgj2IPUGasW/6L2izLDPfu8zKZdiokbsgbBYAs5xnjP7/atZoA/szUnsBxaXKNcWqk8RSKfnxJn2PL48D+Zqv+rbfDNp9+CVa3ulRmH/BlB6gP3BC4/wDMaD6BFGFUKPAAAzycAY5r1RRQFRU1FAUUUUBUVNRQFFFFBFFFFAVFTUUBRRRUCKKKKAooooIooooCiiigsUUUVIKKKKAooooCoqaigKzfrTQpLhYp7Rgt5bMZICfpfIxJE/8AyOOP6cjmtJWd9R+o5LeWO3tbVrq4dGl2CRIQkasFLOzeMk4H3IoMP6r9XwzixuV+VdWl4izwSYWaJJBsnAU/Upwo3D7jweKp/q96iTUng0zT2E0jTAuyHcgYAqq5AIIGWZiOFC/vjb2kVhrQc3NovXhbpSxyqBNEw8AsvJQ+VIOD/WqwNro97bW8NpFFFdh4xOuS/WUjajk87TkAcnJbxwaDaQx7VVc5wAM+5wMZNe6KKAooooIooooCoqaigKKKKCKKKKAqKmooCiiioEUUUUBRRRQRRRRQFFFFBYoooqQUUUUBRRRQFRU0s1S/aKSBQU2yuI8MG3E4ydpDYztBOMH6T7cgGVY7Vrs2erQTSnFvdwiz3fwpOkhki3HPAcMyj81r3bAJPgAk/wAqVXdrb6paFJF3wygjngjDEBlPswIyD/8AygzutL8FrNrcLxHeq1pN7L1EAaBj93PCD8LiqP65z9Kyt5gQJIruKSP8kI5x+3AP8qWerNJ1ZYoYTCbwW9xHcQXSMBNiMnCzxnlmwfqH+UZycmvGoen9S1+6ia/g+EsYX3CJmzI4P1cDkucY3EKADxk5yH1qKQOAw8MAw/YjIpXoFw7wlmJZgWGGYEZHIwwUEA5H+bHsWGCe2sarHapukLqCDjpxvKQFXJOFVsKo5JPaPekhYx26JHI283A6mUMD9x3MGXKnkEHOeQeM8CguPeaj7Wlpj/4yT/7YUy0u/E1vFO21RJEkp5JVQyB/qIU4wfJA/YVn/V2kJclY2VLh1gdjDL1kDqCoLK8ZCo5JxgjnjGNppV6h1b/0TJDE6SkacsskrM0YMcsbRoY12kszFW4JGOMnJoN7LMqKWdlVRyWJAUD8k8UPcIu3cyjccLlgNx84X7n9qyb671XtuijyqtyIWHy1UMNPeUBcnLDuVsnwUPjjNtLYfFPbdAmEwDB3JhBJNIz7OdyrnaAAOOmuOAKDS1FZWb1FOyRyQxr05ZIokMiuv+LMsatksC/aS5wAOAAzZyOt3rsydZUVZGth81um6IW6Qm4JchcIycAuxZvCjuoNLSLU/UqxusUMbTzNI8fTUhNvSRZJWZmwMBWTH3LqPfNJb31Lc4eMopfdp8itCwQBbq5CFG3tlj2su4YDB+VUZqvfpLPcXD9ewtGXNuVkhSS4MRRT82QyL2t5GOMY5yKDb2F2k8UcsRykiLIhwRlXUMvB8cEcV3pHqEBW2gWFyoXYvyO0sohYAwrk7gp2ybOdyxkYbwfHpbUJbgySSRyxoVhIWRZIyJenidUVwGEYIQZ8E7iPuQf1FTUUBRRRUCKKKKAooooIooooCiiigsUUUVIKKKKAornPMqKWcgKPJPj7VUg1mBwuJU7gCBkZ58cfzFB607UlnMgUMOm2w52kE4z2lWPFL/UeDJagNtbq4GGIPKkeB5/zYPHZznGKoNq7QSlYYWm+ICuk6KTHvz0QJ8HgBtmSMDDk4G0miPVZLmeJRCmMhuoyy5hIWRikg4BkBReN2O4H2UsGlvBmNx91Ye3uMe/H9a+Q+rPU19/dtN0vf8SyvJKVJaRVLtsTqSHKlV5Zic/T3ec6P07q08vwUbiVdtjKku7du6oit9rzbwFBOJSuWOQSSRkgKZSulTWuqMg+Hkia0nCd7Rkyl0kGWbdkgK3cT585xQZVv091mQnq3ihsqGD3cpIL8ICcEEk4AGT5FMtB/TrWba6t5WnRljlVyDO7DbnD9pHOV3D+daW81m1l6slvqdsizyAtvuXDCH4UoVEbHKv1iDwAQo8jxSqbUrFJIlttQh6rhklX5myVna3wnUELqsWUl5cHHWbjBNBt/Xa5iUujPCpLSKu7PsIyNsUjEg+wA4JOcLg+NQf5UPS37rh4pnYyhd3Yq4YuyEjaF7dvIU9uaXesYBBDbKy2SkNKf704NsC3c2C6cyHOQQg/jAwODo7eZt9oFwUMTFumQIsiNdpXtwV84wR5HBHgEf6iKCuFJM3sRHdkLC/Y6yPbuhVHYKe9tvaeOARZhhsZookvYbZJYY0QxSoE2DaOIhIAWiyODyO37g149ZleovxEkNvAsZYTSIHaSQvzEM4G3CqxTy+Vx9Jroemts+oXsO93ghkeJ0jJiVY89Nd4GAHaRiWP8RzwOAZ6JHaSRRSW0cQR8XKBVVSC8W3dgeH6Z2/txXU6lbifZvTrtGDgcsUG5lGQMf8AEYLnJAYgYBpNotha2N3HawW8KObXesqpGJyI5FRxMygEhsoQ3uVfPgUq0zYJ4RDBJDF14wA7SdT4gWD7UKEYMEMYA2hgNy8HtwwN/TdtBK056EPbMSrrGozhxKpJA4bfh+PfBPNMtWsbZRJczQRuyIWZiiFyqKTjJ9wCQMnjPkUlinaK2umZ33i77TCmWeQSRbEC7surNhCGYdpIJA7qp+ntPKQXQeKSBWt1V2uVhiWaZusZppCsjrk7lznwMDuAAAbE6dD/AMKP/wBnztXxC26HnHhG5X7HxWD1rQI7qa9nne1g6BwM21rKxCxK3UumlRiwbgADbwPOacelLSO1aRxbrbRrHh5GijgB2yuVJcABvl7SzA7ARx70t9QRw3zxxQXNjLJDHvMlxFb3W8M+FG4MNpG05AXByDQMb2eSTTrO6tkSN0WG4WMRSSqqvbmMqkUY3MAJCABjA59quejtce86xkZD03WPasE1uyHbuO7qsS2QVxwuPzkVU9U6lPDZ/RPvWFZXubU26xKyrl8dR92zgn6D2kY5q96TtFj6rBbzqMU3yXfMj7QQu3B24HPCgDmgWpd3vxUYmdUfMUYtleEJKgBN3cYJaTYOAgyCCgyMMau3+sXMTyr04SVUvH3SYcLGz7DgHEhCngZ4BPPKhTpllCBG4aYbprPBcxs6wiMm1RXHJjLHaTksSXBzyTe9RzQmdkuUusCNWV7eK5bIYSI6s8SnkAtjOCBIcEbjQW7yXNzZb2IaQSDCHCHEfU5OdxHA4H8+K0FZX1JqXwzxtDGCYrWedQeoCUjaFWjCAgZIcYLZwVHFR/4vBG4dIBn2DMkWYzhiRLmUAN242ko2dwwdvMDVUVik9TCbULSLcgO65jZFZmbekOdzrtG1Gw5Qn6lIYe4D7+3053KRiRIvIOepcNbKf36owV8jINA3ooooIooooCiiigsUk1LXRDMyMCEWHqFyrbQzOFjyRyVJyOAeabXNwsal3OFGMnBPk4GAASeSKSXepWc6yMVEuMIQYZXBeP56pwhLMp79oBIwTjg4kVF9cxZy8MyRg7TIwTHImIwFY55hkBHkEpxzxdfV3aS3G1ow8rLtIOXUQs48qMcg59u04Y8ZRxXR6BV47OSISM4ADvH855HDIdhVztZ9yrkgbiW+9rSihNsdluJBK4KxBx3LCu/BYclGypJOOAPPbQebfTCtypuoZX6k0irJJeO8T8SSR4tsmMYRchSAF2g+QKahLMJuCxkFuivygQrIxOwKF4CtuJ44wxPis7p1nu1JJI4pmVZp83RE+3nqK8eHcptDdgdQPpAAwc15l1FFSNCWWQ3m8FU2lkE7BNhClQrEAM3uCx/ioHGiaxJI/RE9k0kbyK8SEiVVSVkPYDlcDbg4+2fNVPWd+EuY4572e1haIsnw65d5A+H6jdN9qhTHtGBklvxXez1JI7uXfOqRKZcK31bzJh953YUZAKrjJAU+Q2fXqyFWmjN5JKlkI2yIzMitNu4M8kRDKoX6Qe0knnIAIW9DlSSyJhuLmZRvxLIo+IOCWICyRqD9hlfGKxGm+mbP1FZW8zSzhoWmjJGwPlpeptfIYcBhjHs38htPRVzm1Zj1hCJZeiZt5lMAbKE7+8jyF3c7QtPLVECjpBQp7htAAO7knj3PnNB8f1D9MdEtpBFcahJHJjO157dDg+Ccx8Z/NWNM9DenmKot2srsQqhruMMzE4AULtySeOB7019Y/pDDfzyXKzvDJJgsNgkTcBgnGVIzj7+c/tWGu/0duIXVra9tWIIYFnMLgggqQMN/vQfUvV3qMW6iOJ7qNg3TJjtZZGYlcII3khaJzn2zk+x9jetbYv8ABCQeLdg2OqhDGJFbkjcowSOSGz+aYappQuVUSOykAglNmGDrhvqVuD9xg/nk0q1S2MU1qTLNIWl6Y3bXIGQ5+kJhOzlmJxxgEmgQ+rNFt4pTvkW0hEW8SvLcEyy5b5ajqqMKqhio7m3jGMGtZa3CiwR5cQr8OhYTZcRZiGRLvOW25wdxycHJrO+uwqzoZopJ0aL5ccdzcwsro5LsscALOCGjyxHbhR71b1/Q7poZJbW8uo5OluS3UxOgdY+EDMm45IxyeSfagS/p+6JfPHBJaTxmDLSWsLJsZZFCq7lmABBO1Qcdp4GBlxa/ER3FvA6vhZBJ1WlUo6rbSRzBAXLtlum+wjhnY5woNK/R526kRFqE17G1u7OrscW7CWMKHUdqu3cNpVWXafvUaAS89milxYRyytaydBYxM5ilADv1SxG1pSHMaiT8kjIN9RtXis7nqREtLMpQCVkPfJGkbNIGPSCtgnbgAKSB70elLd7aa4t7iUzyCKKYt1biQbXMi7Sk0r7G7c5BG4MMgYrp/aMVskvVMpHXuGKRxTTK3b3JIRGwCncG5xzjGQDlT6bhihtLwxvBPG0JkMItUssZibcszKAGBHGccDx5oLH6fWzLJedQRLlx8pWjVowc9slvGWijJ5JIdmY5zjwOWo2UlzPI0Gm2kscZa3zcOiiQqVZmEfSbGGyASeRz7irnoV0ZnKXNrPtXAFuZTt6kryyGQySPuZnbJPB4qhqOjRTXU5myrSmRBie5iAkigDxdVVmCyI8Ss4KhcCNhyckBpdW6kNtH0UCiMxdSKMRn5IwJEiDYXAH7cAgYJFcPS95JNJdyFZFhaVOkshxJkQqsmEPMaEgEKfcseM1wluFnsLVYoIpBcpEqRXDM0eOgZ8SMQ7EhUPJDEkD96PSfpl7VbgMIYeuQRHa71WIhNhZGcZ3Hg/SAMeOTQIdCtJLi4huZXskSRlf4ZZJzIrKXZVILhDKju5K7MByxxnmmvrJ7iVpIbeWRVMOCkMUM7bm3ZEwZg6Ky7QpXA+rkECkaQQf2hDNZdNLcm3dyLG0EYM/+CgkIWdZHIzwDtLrnAPDn9QNPluZLaG3jVpMtIWISMhEZQ22fd1IvqAPTRid45XzQaqK5UAB2RXCqWTcO3d2j843cA+9Jtd1d4LiMbyIxG0jLhAGChmfuY5JCr44GSDk+Ao9T3P8Aeki6ttB2xiQS3QiklVyVYQKYmLeAN2QSVHAwDVnVbqVL+EmMoGIRiWjYSIFk29MBw2VOS3DYDrkAc1BFm59S9O8eJiOmqA47VYkgHP1FiOcA4A4Yc8ELNJ1O2uJwZbac3AmZQxjZY2+Z8uTGQjbVCYYgsAnGcZKP1FzfufpAjL4PTLEcLuGHL7cADGMc+xPKCxuImvUcvaxsk0bK3TInkIwQoYsPI7DwfxjiqZyXffjReKfnr19qN8vV6Pdv27vB249uff38ZHHODjNms2l6gvA+AqPGSXJIBICrjnjI4GPfj8in9tcrINyHIzj+Yq71nvTpRRRQFFFFB41S060TRg43YGef8wJ8c5xSn1DbQ21u0ixElZUkVUeaMiRgtsCpiDOo2HBCKc5PBJNaGkvq7Bt2UqzbivAjaVc7hjqKAcrkg4wfp8HwZC6P0/EVgVSLdjmQRxyTzIpVdpMGSgj7SckIuSxzzzSie2kW0uL3qI7wm5fa6StuktJZFiyetjtdAwyDjJxjNP7G4jQQ4kVBCH6ibHiCiTBRWDKCgGQBuA3EfcEVSmNu1rc2nXGbg3YDFGUIbnqzeDjcFB5IPJx43Cg6aTpIiunmhurfbPJIzKsQaaQ4LlTL1SDsJzgJwAB70wisInUQrcSsQ3xBKuNzBm3KGKgKU5GAfIAznnKW+0dbiUz2t2kThI0YtGHiw0MsJON6neQyYBPBiUc5rr6V0hUeLpXCOLeJIm6aSRmULGbZeuDIyMN0bMCF3DauDj6g9Wqf311gluUL9cvJ0oBGzJKo2ljGWdlywXJ4VTjiuHqfWIgej0r6PrTBZZoYrmNuyJsNE8ancexBgeVyfarmlXCreOGMDO3xPcIiLkJFMpCyNvLFAHG3twQFxjK5s6t6khQRlILi6yDKogi6pXaSoY5I25O4D380HjQVSOxcJPcSqOpiS8DrJyPDdRFYrk8ZHviszr99POdO0+0mNqLmB5TMCzSYjhJRFYsW88k7txHv5zpdC1157J7h0LHqS5ibCvGnWICSgDhljwSMf96q676fXUoIZLdjbTwOzW0oXG3a5TlSBmNwqnGPt5GQQ+ea9+lOqSRMz3/xLKCwjeSY7sDOFLZG77ZwPHNR6E/Syx1GyiuWmuQzAq6qYgFdWKsBlDx7j8EVqNS9Ua3BG0T6YJZiCqzwOXiz4DdMAn84JX9qY/o/6cm0+wKXI2ySStNs4JQFVQA4OMnbn+YHnNAqT0Pe6Shk0i7eVVyxtJwGSQDkhCMBW/YKT9/anukXw1m3trqE9Md24BlMkUgYbthKMpIKggkAlTzwxFaTV9SS1hkmkICxo0h/O0ZwPuTwP5ivmn6N6xb2tg73d1bxvPPJMEaVEYDCocqTkZZW/ligd66jWzyF9RuleO2eZGkayjSTu7kGLfLEFUyQCQJFx9VaLVpJjYlrVnEpjQhmTfKoO3qNsA75Qm5goHLDGKX+oC0jxtCpuFkjZkRHTO0IwLpvdVB3yQESDuGD7Hi76kEq2JY7TLGIZmy6xxloZElfczYCxnacn7ZxzQJvTVzEL3pWU89xH0ZGuGkeSZUlV4xFln4SQgy7kGPA4GK8+n5LSdrQi/DFArRWXVgxFIIipUKFEzbAWAVicU39Ma/Ne5ZoI0jAILLcdVhJwdpTpKRwQckg4I4wc0o9P2t1bkMLKTLKesGnttpk7e6BQxEafWNo2jBGRkcg1hvOlb3JlaSLEk207DJIAxyrJGQ2/wA5wARweMUr9IX9y4ugsklxGkUfwxmt0sx1AjgpsAVivEZ3HA5wMY57a/o8U9u8xsLdbp2UEyww3EgXqKrydu7qFY8sF5+kDHtS70vY20XxsdoUlgEKMZzDCq9X5u5GaKNRIFARsYJXJHOcAHHpi5uJLiYzszr041B+Gms0Qh3JAWTPUJzncrsMKPGQSp9Z3Ub3KokUd9KuA1oIsyRqRglp1O2JdrMdkgIO44wDWu0CZXgQouxQXULhxjZIyeHAYeM8gHmsHq+pW63Vyt1qlxayLJxDbhVGwopjPETNI5XGecg8Yxigc+uZXNp/6rcqscYuN8U0EXRZEbKtiZW7B52ZH2Jpr6Wt9gk+VexnKg/Fz9ctjP8Ah/OkAH3xjPHnAxYuurJbxtZyqW2qymUYWVTEQOodhK8lX4XOVxgAmlmlWlxp+Y1jnukIjwesjt1Avz5JGmlUqHYjCqCBtY4G6gzt7qnSugbaSK4QTvPJbxWLJKCsTDc0oypcHA3NtP7+KbSW2m9aMztaCaRZnLRskSNmSMtuO/cWyRg57sOcDwKehW9zHPCRayrJ1nNzN17eQSwSmTYZFExbKkRkccdN1XgnLD1ZOYpmcyxwBIT0iYRM9xI5JePkcjsi7Fw5z5A8hc1rR5ZJA8PJ2xLGxmkjEG19zMFUfMyMeSc7Qp4JNLddtYo7+AxQqG7pJCsS5O9XVfmb8q3ax27DnDcgk1b9RXFwWtTEpUDdK8Y3ZJFrJ8tscY3EAZ/iArLXDSGN3jtd1yJ4GikFqYy6t0+t3EKAA5mXuZTtAyf4qryy+R3jj9qTKI78lpJHwhwG5Cg7fx2se7wACFHPmlOtaxulzbxOFaZYjJmPaSJOnyAxYAt2gkDzmtHe6jJvIIZUBwA0UiswMYYE5TAyT53DG0rjPjA3ECzXBkLuLgSEALbYjyrbU3SBMkYx3FuPxis+u9Vrl63DW9lYSOspODEfAOznALZzjeFDY4yceccV9L9DBBaoqcgBeeCWBUbScADkfgftXzOwRCJXCDqKncFMQcHOD5BIOR7AnJz+K+haZcLaBlzu2oDjOT2nAyfPjdzVuGX56qrlxlu561dFLf7UIUMUz/7p5/ofNeLfX4nIHcM+5Ax/vXc5Mb9U/wAeX+GtFRU124V73UGjfasMjjCksvjubYAPYkcE5IwDmket6q8kLbreRVwzdz9IMFUFkkY7QisrNk93CPhSQDWspdqti8uNpj7SrASJvUMpJ3YzjOduOMjBwRmpCZDAghVrRW3bVVmSOQ8suCrKpXZjaQcrzsGBg7a+i69atDALiILI9utwxMKhHUQFpJExkbcB+PPI4wa6akBA9vHMsjjgKbdOAFbCrIoyxTB4IAOc481WXS7SZZLdLdDHEgaJupISyiHYqsQ4cpskZdpbaQxGBk0FtNWgNy0AWNoHiULEiq3UkDkkFNowwGSQcgBMkjnFv0NIstok4SMPLv3siIhJWZxhto52nI/r+ao6fotnJEsksSxFnJRhPIj7myzdORZNync0i9pGVHjHFJ76zktLmK1tbi3t7dGjfoM/Syrzs67FeRmdg+49uwMcKQwGKBzEw+KmZnuEPMfWVC8W0uSiAlMZQ7skqQNyrvyKr31gIRDC7SK0a568Uphm2TXBRyoA2ukZMRcMMd6kDOAeui2bx6jIXmdzsddkklu7AMwcOqoqmNXAXtCrkqxbOFJ9erdWs0nFvqUqJFJEHjyzIwfc6ynemGTKlQOQD3j2IoPMFtEtnPHKzPsuJIpJHZpXZncRq7ldpzseMkDAGNo8VmfXHru4slt7Ow2TXcgZmZI5XwpZtnTjdnYscE8lsBfBBGNgktn8A4tniEJLKHkJKmVju3M0iuZH3HduIbJHvWPgtk0m/tb65lEtvPbfCtdAOVWbdlGYMzMFaNQuckfVwoGAGbMXqmTuzcDP/NBF/wDLkY/pVz0+nqNLu3NwJ3iWVeorPGV2McPvw3spJGfBwa+jWNvK8CuL0FnCNu3B0T5WCFKvtbEmHySQcFeFOBRgYxysh1S13zSI3T7A7sEWMhfmbstgePGFA/IZj9ZtFe/v9NtUZV6gmAZs8Y2s5P37QMD719CtNHtNPt12xRqkSqC/TUtgALucgZJ9yf3NYf15YSf2hpCtO4keW4BlTCsoIiHywwYL5bAwcbvfzWpvPTYt4JjB15pZFClppjNwGDZIlbpjGM/TQdtR9P6dvM00NqjBXkdmWKMlXI3PKcAnkfUfcn71aZ4dQtitpOhTKYeMpKFaN1dQRnBHaAVPkGsfe2kU3qO36gV1FgJE8FC6zOAcZIOBkjzggH2pZqs0lpq+qfBKQ76d1gqDPzh01VwuPqALN+ST96DZw6PMZpCuqSGbaiuoiszhVLbdydMkcs3P8ucCifT0kmMdy8xZIol65VYY3LSSDaDjYzncvAHBVSMNjGMtdUtfj9IOnI/R3TQyymGSPqSTRBVEkjKDI+4FjyeeaX+r/U8moabfNIFCW99GkbR5DCMMQpPPLY9/z7cUG/tbe06pitbxTdp5BlSVyVl3v1UGCSeUY+Qp9sCulpYCxSRrq6VI5IkV5XkKE3DNIZZAXJVCdyBQPZQPCis5+qtjFax6a9uixtFeQxxlAAQhViQMexKrV3RLi5vJJbmO3iaQTTQxyzyjZBHHKY9sMSBmDYALElCxPnbtwGs0GBEiXoTdWL+AjolAMnhDGigj+vikmp21tdgRW+pSQG3D7ltrpQQOCesCWJC498Y5pdrcUkD21kA05unuLicI6WwmZdjFBk9sR3ZKrliqYO7cxphPoUssebhIIkhimWC3gBZVLwPES0hVcjYzAIqqOcnOBgGUev2kEcSzX0BJjQh5JolaUbRiTyAd3nI45rjrjFriAq21VSSUu8RktlAKFWZxIgWQY7fPDvxzSX9H9KiTSoGCIWl3vI20Et8xlAb7gKAP5Um9U+o5LldatNsfRtoE6e0ENkbd+7nBAOftjA/NA7mtYRNDBJeq903RST5wRyqQusuYi5HzQzDaBkdTcD25pt6q08SYeW5EcQHEbdqGYJIsRJ3KcBnDFfcxRkEY5xPrDToV9NRPGgDLHazq+Bv6kjJvct53Hc2T+a9arq8TzzfHRySTi2iFmnQeYP1LcPK0ICld5kYKSccIBnzUXxM9Mtf9YtZzCKZC4YRMjjOemFb4mR8AglAm7Axw4rhbepp5WVeptFw07wuEVyIYdsSiNf4mZvm5O7tJAA4Ir+kZDNplpIijqxo8WSgkcIu6MhQQSULLHuC87Qce1OrCyivIWEluhgSQCBXiCgIIUztUqMbXMiZx4T3rNYvhDa6tPqEy27SqNiT73RFBdoZkjDIGzs3BxkHPKnH3pDp170JbtJWAWF5iMjDylTucp4XtAOQM/WM4AGdXqyR20sSxxImI32soEZiHkbSDyGYAbQPYnNKtK1qKVOjeRxDq5fftVQ7OMMZF9ifG7+uK5tn2LZjddMlPr9xHHcNbnERWFmVhuZleMSd7HJIySOCP3xwVIu2lnHUdi0jMM88H+Eg++cHFfRNY0ZFV1VEUMuzIRWGAuEyvggDwKWRehWljLK0aOoJRVLlWYjHO7/DXBcYBblgc8Yrvjzxivk48q13oLV+pbDqcnAPnnxV++VEJI4JOQP3NfMNFupYCUIIKkgqeCDWz0pWmYFgfaqp/WaaLhrvb6LpP+GM84or3bQbEVfsP9feituM1I8/LurtFFFShjvU+pOtxCOhMoDqOqTb9PaZERni+fvBy6g9u4g4xjIPKLSWX41LV5kCKiIqOxLBYjtUSSRuVHI5Qs3JJ5IUbN4w2NwBwcjIBwR4I+x/NKdP075t1vTbHIVVfpAZQpzjaxI5Y88H9vADP6ci9G2TPUVbmRQ3RjjWTAYPiMIuP41zjccNyQefepXK3V3CEF1EEZZSfhb+NpCWAIZsoioAq5Lq47j4wc2or6OErstiFR2RMSHcpCdPlfZcKgIOcKdxAAyaZuI3lEsVkBLzkljF37DOWOxSWUspUP4YnIyDQaKSRmu02bygUhiCOnld4wePOeDz5A44OOGtX8tvcRSESNa7JFkEUXWcSkoYi4VTJs29T6ffGeDVTT9ZV3R1ttkkrFe7cjKoYZEuUAEpLMdi7sgFs1X09End9r3aF1aeMGVQZlHyw8ZViAv0ZVgCN6E+cUFaB5X08NcGW3HxEkytIzrcQ23UZ0JwyneFO3aT9LchsbSh9eaNHe2tmbrUxaKY+VkcyrPyCr46vLDPJy2NwGeOdddOJrOCS2af5xSSMBwpLSP1wJdwbC7u04VtoJ4IBpXp3Tk1SJZ0znTke36ir7ynr8BFXfjZ4AwB4GTQYu1/QxZUV4tSV0YZVlgDKR91Imwa7wfpDZR3CW8l/N8QyGZFWMR5RWwSpO4bhzxnPGcYFa7SFGmaq1ovba3qNcQJ/DHOn+MiD2Vl7seBwBVb9XnFsdPvhkNb3aqxH/CkBMgP3BCY/8xoNRr/paC+aB7jqF4CxjZJGiYFtu4krg57V8YpP6l9N2draXE5gWZ4opJV+Iea6XeqHbkSOeM48Y961t9dpBG8srBY0BZmPgAeTXz31lrF9c6dcyRWiJavCxzLLi4MZXO8RgbV452ls4/pQX/0501Lm2sr6dR8SsMka7AsUao0z4CxoAo7ePH+td9W1G00/UDPcwPG0sSp8ad7w8NjpMBkRnhTnHNLf031oQaJZttaSRmkhiiTG6STrybVHso2jJY8AAk0yvNVuInjRrmCS6keMGzijDqsTSASlmz1AFTceq21cr9POKDxqV5Dql5ZR2sizJbS/GTSRkOibUKxJuHG9mP05zhSftVq3/T6yS0ktFR+jK6ySZkYs7KwIy3t4A4xVS59RYvmtILiztFhaMMkqjqTs6rIwiXcoUbWAzyS2eMU89SvauI7W8k2fENtRBI8TSFSG2gqQceB5GcgeSKDvrGhQXixrcR71idZUG5lw6ghTwRnz4PFJdX9JWiNPd/3iMkPNMsE8sKylV3MWVWA3HB9xknn71Oq61cySXK2ZijitFzLLIjTF5RH1THEgdfpTblifLAAcE0kufXVzKdMFrFFm+jcsH3MI3XAJyCMovcxXgnGMig93sGmtA0LW8sawSs7NGW6yTbthcOrF5WPbk9x5XI4O2/o9tZI8MircTu+enNLJLcBUZzCsgLttUOSANg3YcEgLkinJrF5p+pW1vdzpcwXm5VfopC8Tr7Lt4KZK+cnu88ZLTVsrfwjqykkxske+ER4zIsm9Nm4YXlWJJYsQMbcgPNzaDTbQWlmkvT6VwUYCWV1c9yqCinDFnJBJH0H9wmsdKhEd8fhLgSXRxNlZy7rJlnWMkBN4LMPIGSOSBztX1dA8kYDlo8g4U4ZxEJiiH3fYytj88eDjNXXrD5OS8CiRX2vuDqjKhJjJR2DStkBFyCdrnAOFIdr60jk0uSF7OSWKEBFt1MiNIkRVk6bEh2wMfYkqwx4ryPXlh0B05gpQBegwKTgqMCMRHuLZwOM/vSn056zMNpBCYsvHDEuO/KxLYxP1HAUnbvLj24ibGSDV++9TqJIuYJD8nMyI2JFlkkR2gO4kJGib3OWHcBkea5ym4nH0q0/QJItLjj+aLkbpSsJRXDyltyjcwU7Q58nyoIzgVe9FzmKOZREyIsxTpEIrQ7YYxgKpK4Iw+QeS5Pvya1eK8ki3EYkt2NqkYRg5Lu7ncAUxgoRk7jwvGc8LtL1YL0YLJbVYpiDuiRtsLm3lkaOVdw3SgxjklTg8qMDNNn1fv47epLlJ7hFUNlVcElJAMlGKjds24wrHyOfGfFZC7ijHw6u6HBU43gEsSFUFecZBZufcAeTmtCkxlkt5wu13hWQg9VjGzo5bZ3YVfY7gP4cZOcc2PUkV7kyDZ9OwRmMfclChIYjgspzzgYqu2S9rsZbj07LaSbdsUgIHhH9vwrDkD8EH+VMNHvGjcLKuG9geQR+/g1UuYiBviYMvsQcimmiyRyJtm8n3z4P3H5rieu752zHqlEe9BRcZVVJHgvycfvt28fj8VsvSljgrn25/pS+HQOgxGeojHJD+TznOT7++fNbDRrcInHv9/OBVuGO8u1fLnJhqGGaKiitbEsUUUVAKKKKAzWfhuHF9sZi5MZ8KyxqoAIydxCsSfH1EYPgVoKoyaWhm62XDYKkBsKQV28+4IHgqRQLfSetvcqRNkSDHBiESnsVj0yJZA45BznOGBxzmlGswPbqbuzubfoQG4kPU3SCLeGWdEZMll6oRxHwQybc4IC230m6ijlkiaNJgzyoqoZ1wwO9I0Z4xvYrGQ7H3YcA5OA9aaYbSdJb3VDE0pWfYtg3Qd4z2tKiyFGkB++T2jPtQb9tMMGm28UTSM8YjKP03Z9+CxYoAxXkngghePcA1x1HQGvLK0kt2EV5bKjwuWDhJFQLLFIykgqSCjY9x74we9ldQXttALi4EzFVkEoQQiQlHfIUg9M7VbJGCpBwQTTe21G0iXbHLAi5bgOijcTuf35bJyffnmg+ZervWkbtYySqba+tLuPrwyDDLE4KzdNiMPEwA5B8EH7Gqf6i6+Neng03TMyKJOpLKFOwY7Nw8ZRQWJPg5XH5+l+ooYp2tleKCZGkKt1USVduCDsypO/d48DAfPgV40mJLa5e3iW3jjOMRR24iYkq75LB+4bQAW2+Rjj3Cl+oOnG/0+5tLRg0yCPsJxnY6ttLHjcQv387c4zmspr+v6hqVj8CmnXUV1JtjldozHbhVOXKueAGIAx4wx5PGdZbWzq9+LZj1cRqqI8bMoDSEbWd2Cuw3Y3qu3jhgBXdTcm0ulgFwLlc7BNLBJIHKKygMMoARjznG6g+c6B6YvF023+ItJJPhruSQ224xSSwSxBWK4IbcG3dvGQSMEedxoGqhVEenaRNBuILdVIrJAM4LPyztgA/wnOK9X9hqEL4jaW4iYOZCJEjkyDOYVj3MpU4NurEEAhCfJNTFb6j1Y5en3LaLFJukjCyXA3bXG3O6MMSSp2HDZ8rtIUfU08d08tvd6NcysQVimRInDDwD1wQIfvyeB5+1Zx/Td8t7o0EiPMtoiySzhSYlzOSU3nglEVB9zwcVuY47zERVJ9+8M6yGPYRgA7ttyzL5Y9u5cj/D+mrXqOL4sSW8VxJbTRGGVZVOBudnEYIyN6kqQVPnigW3PoiRprkxX80NtdMzzQJHEWLOoVykrAlAQB4H86wXovT53XQ5Io3dIpb1XdQSiRmUcsfABy+Pvjit+0essjQt8ECw2/FIZcqp4LCErzJjOO4Ln8V4t774AfCRKFgi6cSShWkWFMKHa5HBEjuxwfp5LE8NQV/XOiXFxqOlywxlo4JWeVgVAQb4zzkjPAPArreCWS9RXYtDmLqbbadFkKyOY1LZKkRsNxOR/iA84xXWy9TzZ/vAChFc8W85N0FeVA8JBxEvajkHdw+chcMSw9TytNGkiMsbRvuzG5kjYRxNF1XUBRvLTAdoB2DHORQeI9LjhvFnjhUJuMnVSFQixG3MYC7I9xkL8lyT2E92CFrZBs+DkeaTej4yNPs1bKsLWBT7MpEKg/sRTeKMKAqjAAAA+wAwKD3mozRUUCvU1IBwMn25rHXOpXMbYyAufBBb/tit1eyjcqHywZh/Ij/9/lWc1e33HA81l5Me2viz67KwBcTpI3mJW2jPG51wx/fHA/c1yvp4lOJT088AsO0/bkeP54r3a2bIQz9o9h7n9/sPsPermpaclyhRv8vb9wQPNVdrepWcns3iIkt2GG8j6kcfn2NetOvN5JClXXyvkH7lD/0PP7+aXrp89ucRk/8AMnscHBIB4+39aeWExG0sm1s44BH9RSad2tJpt08ihDyOPPmtLEm0Afakfp8q28+WUgH+fNO1atfH5tg5bu6e6KBRVqtYoooqAUUUUBRRRQINX0CaeQst/dQqcYjiEIVeADgmMscnJ5PvSt/RM5yP7Wv8H23R/wD01s6igzun+n1G6OctMESJVdhtJIDBjlQBu5H54z+avyaDbsMNHkbZI+WY9s23qY58navPkY4xTOigzF/amK4to4V+X1DKVKOeScO5kL44z4APcRkHJKsr3RQ8vWV2WTAUZ7lUbkLbQCCCQuPOO4kg5NRrNm0ktsypuCSEscqNilc7hn8gLxyQ7DxnLagymq20sC3JaPqiVAXkjIgCAbuNrSsT58KBncclieFXpy3KWkolAtuvOGG2GUxKVVC4mjMrNHvCFGDMmc4HJ53V1brKhRxlW4OCVP34IIIOecg5qna6HBEwZFYMDnPUlOTjGWy3dx98+KDIp6au5rZ1ZlJaEpA7u0Tw5iKJlBEXHOGPePrwVygzf/8ADEqTyFBEbV5DIsIcxLHmKJWIHRblmWRu0qRuyG72xsKKDF3vpGT4VIYeir7JEkbLKdzgrHLkLl2jBYhTjkjBGBTGDQGlnkluwh3LbhVR3bDwdXLElV4O8cfvWiooE1r6cijkV1aTt+7uSx37iXJPdnAzxkjgkjinGamooDNGaKKCKKKKAqKmgCgQa1Cz3MO04wByeRyef9686hKqSFGJDjnb4yPuufIq5qH+Oo9+3/pTDW9Hiu02yjkcqw+pT+D/ANKrzw34swz16yOpDeoKDgc8+c/mucMmUyDyP+vmqGu2N1Zg5JeLxvAJAH/MP4f9qTQazsU55NZMpdtc1Z6d6lfKiZlAPJK/f+VIrbUmmY7QAB5b7ft+aSXl2075Y/gfitBp9uAqonk/6k11jhv1zllpuvRcGInY/wATYH8h/wDmnRXFGmWgihRB7Dn9zyf9a7nnzWyTUY7d1XElFe2goqULdFFFAUUUUBRRRQFRU0UEUUUUBRRRQRRRRQFFFFBFFFFAVFFFAUUUUEUUUUHrZxXSJaKKBNt33RP5x/SnrUUVKHCU1l9X9KWs2WMexvuh2f6fT/pRRUWS+pls8Z2X0DED2TSAfkK3/anmiemVidWLl9v4AH+5oorn8x1+rWqDUE1FFdOUZoooo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19142" name="AutoShape 6" descr="data:image/jpeg;base64,/9j/4AAQSkZJRgABAQAAAQABAAD/2wCEAAkGBxQQEhUUEBQVFhQXGBgUGBcYFxYUFhcYGBQcFhYeFRsfHSggGxolHCAYITEiKSsrLjEuGCAzODMtNyotLisBCgoKDg0OGxAQGywkHyQyNzQ3LDcsLCwsLCwsLC4sLC8sLCwsLCwsLCwsLCwsLCwsLCw0LywsLCwrNCwsLCwsLP/AABEIALcBFAMBIgACEQEDEQH/xAAbAAACAwEBAQAAAAAAAAAAAAAABQEEBgMCB//EAEIQAAIBAwMDAgUCAwYEAgsAAAECAwAEEQUSIRMiMQZBFCMyUWEHcUKBkRUkM1KhsVNiwdEWgiU0Q3J0otLU4fDx/8QAGQEBAAMBAQAAAAAAAAAAAAAAAAEDBAIF/8QAHxEBAQACAwEBAAMAAAAAAAAAAAECEQMhMUESEyJR/9oADAMBAAIRAxEAPwD7JRRRQFFFFAUUUUBUVNRQFZ+49RMupxWKxAhrdrl5C2Cqh2RQq457gPJH1fjnQV879T6iuna1b3dxxb3Fq1mZOcRuJuqN/wBge3+rH2NB9EorjZ3ccyh4XSRT4ZGV1P7EEii4uUjGZHRB92YL/uaDrRRRQFRU0UEUUUUBUVNRQFFFFBFFFFAVFTUUBRRRUCKKKKAooooIooooCiiigsUUUVIKKKKAooooCoqaigK+a/qr6RlvnRm1CO3tQoUxysUTq5OGAyFYkEDnke3mvpVYrVbKC71hIbuJZFjsjLCrgNGWafbKcEYLABP5EnHg0GFtf0LkwGGoKAeQUiYgj2IPUGasW/6L2izLDPfu8zKZdiokbsgbBYAs5xnjP7/atZoA/szUnsBxaXKNcWqk8RSKfnxJn2PL48D+Zqv+rbfDNp9+CVa3ulRmH/BlB6gP3BC4/wDMaD6BFGFUKPAAAzycAY5r1RRQFRU1FAUUUUBUVNRQFFFFBFFFFAVFTUUBRRRUCKKKKAooooIooooCiiigsUUUVIKKKKAooooCoqaigKzfrTQpLhYp7Rgt5bMZICfpfIxJE/8AyOOP6cjmtJWd9R+o5LeWO3tbVrq4dGl2CRIQkasFLOzeMk4H3IoMP6r9XwzixuV+VdWl4izwSYWaJJBsnAU/Upwo3D7jweKp/q96iTUng0zT2E0jTAuyHcgYAqq5AIIGWZiOFC/vjb2kVhrQc3NovXhbpSxyqBNEw8AsvJQ+VIOD/WqwNro97bW8NpFFFdh4xOuS/WUjajk87TkAcnJbxwaDaQx7VVc5wAM+5wMZNe6KKAooooIooooCoqaigKKKKCKKKKAqKmooCiiioEUUUUBRRRQRRRRQFFFFBYoooqQUUUUBRRRQFRU0s1S/aKSBQU2yuI8MG3E4ydpDYztBOMH6T7cgGVY7Vrs2erQTSnFvdwiz3fwpOkhki3HPAcMyj81r3bAJPgAk/wAqVXdrb6paFJF3wygjngjDEBlPswIyD/8AygzutL8FrNrcLxHeq1pN7L1EAaBj93PCD8LiqP65z9Kyt5gQJIruKSP8kI5x+3AP8qWerNJ1ZYoYTCbwW9xHcQXSMBNiMnCzxnlmwfqH+UZycmvGoen9S1+6ia/g+EsYX3CJmzI4P1cDkucY3EKADxk5yH1qKQOAw8MAw/YjIpXoFw7wlmJZgWGGYEZHIwwUEA5H+bHsWGCe2sarHapukLqCDjpxvKQFXJOFVsKo5JPaPekhYx26JHI283A6mUMD9x3MGXKnkEHOeQeM8CguPeaj7Wlpj/4yT/7YUy0u/E1vFO21RJEkp5JVQyB/qIU4wfJA/YVn/V2kJclY2VLh1gdjDL1kDqCoLK8ZCo5JxgjnjGNppV6h1b/0TJDE6SkacsskrM0YMcsbRoY12kszFW4JGOMnJoN7LMqKWdlVRyWJAUD8k8UPcIu3cyjccLlgNx84X7n9qyb671XtuijyqtyIWHy1UMNPeUBcnLDuVsnwUPjjNtLYfFPbdAmEwDB3JhBJNIz7OdyrnaAAOOmuOAKDS1FZWb1FOyRyQxr05ZIokMiuv+LMsatksC/aS5wAOAAzZyOt3rsydZUVZGth81um6IW6Qm4JchcIycAuxZvCjuoNLSLU/UqxusUMbTzNI8fTUhNvSRZJWZmwMBWTH3LqPfNJb31Lc4eMopfdp8itCwQBbq5CFG3tlj2su4YDB+VUZqvfpLPcXD9ewtGXNuVkhSS4MRRT82QyL2t5GOMY5yKDb2F2k8UcsRykiLIhwRlXUMvB8cEcV3pHqEBW2gWFyoXYvyO0sohYAwrk7gp2ybOdyxkYbwfHpbUJbgySSRyxoVhIWRZIyJenidUVwGEYIQZ8E7iPuQf1FTUUBRRRUCKKKKAooooIooooCiiigsUUUVIKKKKAornPMqKWcgKPJPj7VUg1mBwuJU7gCBkZ58cfzFB607UlnMgUMOm2w52kE4z2lWPFL/UeDJagNtbq4GGIPKkeB5/zYPHZznGKoNq7QSlYYWm+ICuk6KTHvz0QJ8HgBtmSMDDk4G0miPVZLmeJRCmMhuoyy5hIWRikg4BkBReN2O4H2UsGlvBmNx91Ye3uMe/H9a+Q+rPU19/dtN0vf8SyvJKVJaRVLtsTqSHKlV5Zic/T3ec6P07q08vwUbiVdtjKku7du6oit9rzbwFBOJSuWOQSSRkgKZSulTWuqMg+Hkia0nCd7Rkyl0kGWbdkgK3cT585xQZVv091mQnq3ihsqGD3cpIL8ICcEEk4AGT5FMtB/TrWba6t5WnRljlVyDO7DbnD9pHOV3D+daW81m1l6slvqdsizyAtvuXDCH4UoVEbHKv1iDwAQo8jxSqbUrFJIlttQh6rhklX5myVna3wnUELqsWUl5cHHWbjBNBt/Xa5iUujPCpLSKu7PsIyNsUjEg+wA4JOcLg+NQf5UPS37rh4pnYyhd3Yq4YuyEjaF7dvIU9uaXesYBBDbKy2SkNKf704NsC3c2C6cyHOQQg/jAwODo7eZt9oFwUMTFumQIsiNdpXtwV84wR5HBHgEf6iKCuFJM3sRHdkLC/Y6yPbuhVHYKe9tvaeOARZhhsZookvYbZJYY0QxSoE2DaOIhIAWiyODyO37g149ZleovxEkNvAsZYTSIHaSQvzEM4G3CqxTy+Vx9Jroemts+oXsO93ghkeJ0jJiVY89Nd4GAHaRiWP8RzwOAZ6JHaSRRSW0cQR8XKBVVSC8W3dgeH6Z2/txXU6lbifZvTrtGDgcsUG5lGQMf8AEYLnJAYgYBpNotha2N3HawW8KObXesqpGJyI5FRxMygEhsoQ3uVfPgUq0zYJ4RDBJDF14wA7SdT4gWD7UKEYMEMYA2hgNy8HtwwN/TdtBK056EPbMSrrGozhxKpJA4bfh+PfBPNMtWsbZRJczQRuyIWZiiFyqKTjJ9wCQMnjPkUlinaK2umZ33i77TCmWeQSRbEC7surNhCGYdpIJA7qp+ntPKQXQeKSBWt1V2uVhiWaZusZppCsjrk7lznwMDuAAAbE6dD/AMKP/wBnztXxC26HnHhG5X7HxWD1rQI7qa9nne1g6BwM21rKxCxK3UumlRiwbgADbwPOacelLSO1aRxbrbRrHh5GijgB2yuVJcABvl7SzA7ARx70t9QRw3zxxQXNjLJDHvMlxFb3W8M+FG4MNpG05AXByDQMb2eSTTrO6tkSN0WG4WMRSSqqvbmMqkUY3MAJCABjA59quejtce86xkZD03WPasE1uyHbuO7qsS2QVxwuPzkVU9U6lPDZ/RPvWFZXubU26xKyrl8dR92zgn6D2kY5q96TtFj6rBbzqMU3yXfMj7QQu3B24HPCgDmgWpd3vxUYmdUfMUYtleEJKgBN3cYJaTYOAgyCCgyMMau3+sXMTyr04SVUvH3SYcLGz7DgHEhCngZ4BPPKhTpllCBG4aYbprPBcxs6wiMm1RXHJjLHaTksSXBzyTe9RzQmdkuUusCNWV7eK5bIYSI6s8SnkAtjOCBIcEbjQW7yXNzZb2IaQSDCHCHEfU5OdxHA4H8+K0FZX1JqXwzxtDGCYrWedQeoCUjaFWjCAgZIcYLZwVHFR/4vBG4dIBn2DMkWYzhiRLmUAN242ko2dwwdvMDVUVik9TCbULSLcgO65jZFZmbekOdzrtG1Gw5Qn6lIYe4D7+3053KRiRIvIOepcNbKf36owV8jINA3ooooIooooCiiigsUk1LXRDMyMCEWHqFyrbQzOFjyRyVJyOAeabXNwsal3OFGMnBPk4GAASeSKSXepWc6yMVEuMIQYZXBeP56pwhLMp79oBIwTjg4kVF9cxZy8MyRg7TIwTHImIwFY55hkBHkEpxzxdfV3aS3G1ow8rLtIOXUQs48qMcg59u04Y8ZRxXR6BV47OSISM4ADvH855HDIdhVztZ9yrkgbiW+9rSihNsdluJBK4KxBx3LCu/BYclGypJOOAPPbQebfTCtypuoZX6k0irJJeO8T8SSR4tsmMYRchSAF2g+QKahLMJuCxkFuivygQrIxOwKF4CtuJ44wxPis7p1nu1JJI4pmVZp83RE+3nqK8eHcptDdgdQPpAAwc15l1FFSNCWWQ3m8FU2lkE7BNhClQrEAM3uCx/ioHGiaxJI/RE9k0kbyK8SEiVVSVkPYDlcDbg4+2fNVPWd+EuY4572e1haIsnw65d5A+H6jdN9qhTHtGBklvxXez1JI7uXfOqRKZcK31bzJh953YUZAKrjJAU+Q2fXqyFWmjN5JKlkI2yIzMitNu4M8kRDKoX6Qe0knnIAIW9DlSSyJhuLmZRvxLIo+IOCWICyRqD9hlfGKxGm+mbP1FZW8zSzhoWmjJGwPlpeptfIYcBhjHs38htPRVzm1Zj1hCJZeiZt5lMAbKE7+8jyF3c7QtPLVECjpBQp7htAAO7knj3PnNB8f1D9MdEtpBFcahJHJjO157dDg+Ccx8Z/NWNM9DenmKot2srsQqhruMMzE4AULtySeOB7019Y/pDDfzyXKzvDJJgsNgkTcBgnGVIzj7+c/tWGu/0duIXVra9tWIIYFnMLgggqQMN/vQfUvV3qMW6iOJ7qNg3TJjtZZGYlcII3khaJzn2zk+x9jetbYv8ABCQeLdg2OqhDGJFbkjcowSOSGz+aYappQuVUSOykAglNmGDrhvqVuD9xg/nk0q1S2MU1qTLNIWl6Y3bXIGQ5+kJhOzlmJxxgEmgQ+rNFt4pTvkW0hEW8SvLcEyy5b5ajqqMKqhio7m3jGMGtZa3CiwR5cQr8OhYTZcRZiGRLvOW25wdxycHJrO+uwqzoZopJ0aL5ccdzcwsro5LsscALOCGjyxHbhR71b1/Q7poZJbW8uo5OluS3UxOgdY+EDMm45IxyeSfagS/p+6JfPHBJaTxmDLSWsLJsZZFCq7lmABBO1Qcdp4GBlxa/ER3FvA6vhZBJ1WlUo6rbSRzBAXLtlum+wjhnY5woNK/R526kRFqE17G1u7OrscW7CWMKHUdqu3cNpVWXafvUaAS89milxYRyytaydBYxM5ilADv1SxG1pSHMaiT8kjIN9RtXis7nqREtLMpQCVkPfJGkbNIGPSCtgnbgAKSB70elLd7aa4t7iUzyCKKYt1biQbXMi7Sk0r7G7c5BG4MMgYrp/aMVskvVMpHXuGKRxTTK3b3JIRGwCncG5xzjGQDlT6bhihtLwxvBPG0JkMItUssZibcszKAGBHGccDx5oLH6fWzLJedQRLlx8pWjVowc9slvGWijJ5JIdmY5zjwOWo2UlzPI0Gm2kscZa3zcOiiQqVZmEfSbGGyASeRz7irnoV0ZnKXNrPtXAFuZTt6kryyGQySPuZnbJPB4qhqOjRTXU5myrSmRBie5iAkigDxdVVmCyI8Ss4KhcCNhyckBpdW6kNtH0UCiMxdSKMRn5IwJEiDYXAH7cAgYJFcPS95JNJdyFZFhaVOkshxJkQqsmEPMaEgEKfcseM1wluFnsLVYoIpBcpEqRXDM0eOgZ8SMQ7EhUPJDEkD96PSfpl7VbgMIYeuQRHa71WIhNhZGcZ3Hg/SAMeOTQIdCtJLi4huZXskSRlf4ZZJzIrKXZVILhDKju5K7MByxxnmmvrJ7iVpIbeWRVMOCkMUM7bm3ZEwZg6Ky7QpXA+rkECkaQQf2hDNZdNLcm3dyLG0EYM/+CgkIWdZHIzwDtLrnAPDn9QNPluZLaG3jVpMtIWISMhEZQ22fd1IvqAPTRid45XzQaqK5UAB2RXCqWTcO3d2j843cA+9Jtd1d4LiMbyIxG0jLhAGChmfuY5JCr44GSDk+Ao9T3P8Aeki6ttB2xiQS3QiklVyVYQKYmLeAN2QSVHAwDVnVbqVL+EmMoGIRiWjYSIFk29MBw2VOS3DYDrkAc1BFm59S9O8eJiOmqA47VYkgHP1FiOcA4A4Yc8ELNJ1O2uJwZbac3AmZQxjZY2+Z8uTGQjbVCYYgsAnGcZKP1FzfufpAjL4PTLEcLuGHL7cADGMc+xPKCxuImvUcvaxsk0bK3TInkIwQoYsPI7DwfxjiqZyXffjReKfnr19qN8vV6Pdv27vB249uff38ZHHODjNms2l6gvA+AqPGSXJIBICrjnjI4GPfj8in9tcrINyHIzj+Yq71nvTpRRRQFFFFB41S060TRg43YGef8wJ8c5xSn1DbQ21u0ixElZUkVUeaMiRgtsCpiDOo2HBCKc5PBJNaGkvq7Bt2UqzbivAjaVc7hjqKAcrkg4wfp8HwZC6P0/EVgVSLdjmQRxyTzIpVdpMGSgj7SckIuSxzzzSie2kW0uL3qI7wm5fa6StuktJZFiyetjtdAwyDjJxjNP7G4jQQ4kVBCH6ibHiCiTBRWDKCgGQBuA3EfcEVSmNu1rc2nXGbg3YDFGUIbnqzeDjcFB5IPJx43Cg6aTpIiunmhurfbPJIzKsQaaQ4LlTL1SDsJzgJwAB70wisInUQrcSsQ3xBKuNzBm3KGKgKU5GAfIAznnKW+0dbiUz2t2kThI0YtGHiw0MsJON6neQyYBPBiUc5rr6V0hUeLpXCOLeJIm6aSRmULGbZeuDIyMN0bMCF3DauDj6g9Wqf311gluUL9cvJ0oBGzJKo2ljGWdlywXJ4VTjiuHqfWIgej0r6PrTBZZoYrmNuyJsNE8ancexBgeVyfarmlXCreOGMDO3xPcIiLkJFMpCyNvLFAHG3twQFxjK5s6t6khQRlILi6yDKogi6pXaSoY5I25O4D380HjQVSOxcJPcSqOpiS8DrJyPDdRFYrk8ZHviszr99POdO0+0mNqLmB5TMCzSYjhJRFYsW88k7txHv5zpdC1157J7h0LHqS5ibCvGnWICSgDhljwSMf96q676fXUoIZLdjbTwOzW0oXG3a5TlSBmNwqnGPt5GQQ+ea9+lOqSRMz3/xLKCwjeSY7sDOFLZG77ZwPHNR6E/Syx1GyiuWmuQzAq6qYgFdWKsBlDx7j8EVqNS9Ua3BG0T6YJZiCqzwOXiz4DdMAn84JX9qY/o/6cm0+wKXI2ySStNs4JQFVQA4OMnbn+YHnNAqT0Pe6Shk0i7eVVyxtJwGSQDkhCMBW/YKT9/anukXw1m3trqE9Md24BlMkUgYbthKMpIKggkAlTzwxFaTV9SS1hkmkICxo0h/O0ZwPuTwP5ivmn6N6xb2tg73d1bxvPPJMEaVEYDCocqTkZZW/ligd66jWzyF9RuleO2eZGkayjSTu7kGLfLEFUyQCQJFx9VaLVpJjYlrVnEpjQhmTfKoO3qNsA75Qm5goHLDGKX+oC0jxtCpuFkjZkRHTO0IwLpvdVB3yQESDuGD7Hi76kEq2JY7TLGIZmy6xxloZElfczYCxnacn7ZxzQJvTVzEL3pWU89xH0ZGuGkeSZUlV4xFln4SQgy7kGPA4GK8+n5LSdrQi/DFArRWXVgxFIIipUKFEzbAWAVicU39Ma/Ne5ZoI0jAILLcdVhJwdpTpKRwQckg4I4wc0o9P2t1bkMLKTLKesGnttpk7e6BQxEafWNo2jBGRkcg1hvOlb3JlaSLEk207DJIAxyrJGQ2/wA5wARweMUr9IX9y4ugsklxGkUfwxmt0sx1AjgpsAVivEZ3HA5wMY57a/o8U9u8xsLdbp2UEyww3EgXqKrydu7qFY8sF5+kDHtS70vY20XxsdoUlgEKMZzDCq9X5u5GaKNRIFARsYJXJHOcAHHpi5uJLiYzszr041B+Gms0Qh3JAWTPUJzncrsMKPGQSp9Z3Ub3KokUd9KuA1oIsyRqRglp1O2JdrMdkgIO44wDWu0CZXgQouxQXULhxjZIyeHAYeM8gHmsHq+pW63Vyt1qlxayLJxDbhVGwopjPETNI5XGecg8Yxigc+uZXNp/6rcqscYuN8U0EXRZEbKtiZW7B52ZH2Jpr6Wt9gk+VexnKg/Fz9ctjP8Ah/OkAH3xjPHnAxYuurJbxtZyqW2qymUYWVTEQOodhK8lX4XOVxgAmlmlWlxp+Y1jnukIjwesjt1Avz5JGmlUqHYjCqCBtY4G6gzt7qnSugbaSK4QTvPJbxWLJKCsTDc0oypcHA3NtP7+KbSW2m9aMztaCaRZnLRskSNmSMtuO/cWyRg57sOcDwKehW9zHPCRayrJ1nNzN17eQSwSmTYZFExbKkRkccdN1XgnLD1ZOYpmcyxwBIT0iYRM9xI5JePkcjsi7Fw5z5A8hc1rR5ZJA8PJ2xLGxmkjEG19zMFUfMyMeSc7Qp4JNLddtYo7+AxQqG7pJCsS5O9XVfmb8q3ax27DnDcgk1b9RXFwWtTEpUDdK8Y3ZJFrJ8tscY3EAZ/iArLXDSGN3jtd1yJ4GikFqYy6t0+t3EKAA5mXuZTtAyf4qryy+R3jj9qTKI78lpJHwhwG5Cg7fx2se7wACFHPmlOtaxulzbxOFaZYjJmPaSJOnyAxYAt2gkDzmtHe6jJvIIZUBwA0UiswMYYE5TAyT53DG0rjPjA3ECzXBkLuLgSEALbYjyrbU3SBMkYx3FuPxis+u9Vrl63DW9lYSOspODEfAOznALZzjeFDY4yceccV9L9DBBaoqcgBeeCWBUbScADkfgftXzOwRCJXCDqKncFMQcHOD5BIOR7AnJz+K+haZcLaBlzu2oDjOT2nAyfPjdzVuGX56qrlxlu561dFLf7UIUMUz/7p5/ofNeLfX4nIHcM+5Ax/vXc5Mb9U/wAeX+GtFRU124V73UGjfasMjjCksvjubYAPYkcE5IwDmket6q8kLbreRVwzdz9IMFUFkkY7QisrNk93CPhSQDWspdqti8uNpj7SrASJvUMpJ3YzjOduOMjBwRmpCZDAghVrRW3bVVmSOQ8suCrKpXZjaQcrzsGBg7a+i69atDALiILI9utwxMKhHUQFpJExkbcB+PPI4wa6akBA9vHMsjjgKbdOAFbCrIoyxTB4IAOc481WXS7SZZLdLdDHEgaJupISyiHYqsQ4cpskZdpbaQxGBk0FtNWgNy0AWNoHiULEiq3UkDkkFNowwGSQcgBMkjnFv0NIstok4SMPLv3siIhJWZxhto52nI/r+ao6fotnJEsksSxFnJRhPIj7myzdORZNync0i9pGVHjHFJ76zktLmK1tbi3t7dGjfoM/Syrzs67FeRmdg+49uwMcKQwGKBzEw+KmZnuEPMfWVC8W0uSiAlMZQ7skqQNyrvyKr31gIRDC7SK0a568Uphm2TXBRyoA2ukZMRcMMd6kDOAeui2bx6jIXmdzsddkklu7AMwcOqoqmNXAXtCrkqxbOFJ9erdWs0nFvqUqJFJEHjyzIwfc6ynemGTKlQOQD3j2IoPMFtEtnPHKzPsuJIpJHZpXZncRq7ldpzseMkDAGNo8VmfXHru4slt7Ow2TXcgZmZI5XwpZtnTjdnYscE8lsBfBBGNgktn8A4tniEJLKHkJKmVju3M0iuZH3HduIbJHvWPgtk0m/tb65lEtvPbfCtdAOVWbdlGYMzMFaNQuckfVwoGAGbMXqmTuzcDP/NBF/wDLkY/pVz0+nqNLu3NwJ3iWVeorPGV2McPvw3spJGfBwa+jWNvK8CuL0FnCNu3B0T5WCFKvtbEmHySQcFeFOBRgYxysh1S13zSI3T7A7sEWMhfmbstgePGFA/IZj9ZtFe/v9NtUZV6gmAZs8Y2s5P37QMD719CtNHtNPt12xRqkSqC/TUtgALucgZJ9yf3NYf15YSf2hpCtO4keW4BlTCsoIiHywwYL5bAwcbvfzWpvPTYt4JjB15pZFClppjNwGDZIlbpjGM/TQdtR9P6dvM00NqjBXkdmWKMlXI3PKcAnkfUfcn71aZ4dQtitpOhTKYeMpKFaN1dQRnBHaAVPkGsfe2kU3qO36gV1FgJE8FC6zOAcZIOBkjzggH2pZqs0lpq+qfBKQ76d1gqDPzh01VwuPqALN+ST96DZw6PMZpCuqSGbaiuoiszhVLbdydMkcs3P8ucCifT0kmMdy8xZIol65VYY3LSSDaDjYzncvAHBVSMNjGMtdUtfj9IOnI/R3TQyymGSPqSTRBVEkjKDI+4FjyeeaX+r/U8moabfNIFCW99GkbR5DCMMQpPPLY9/z7cUG/tbe06pitbxTdp5BlSVyVl3v1UGCSeUY+Qp9sCulpYCxSRrq6VI5IkV5XkKE3DNIZZAXJVCdyBQPZQPCis5+qtjFax6a9uixtFeQxxlAAQhViQMexKrV3RLi5vJJbmO3iaQTTQxyzyjZBHHKY9sMSBmDYALElCxPnbtwGs0GBEiXoTdWL+AjolAMnhDGigj+vikmp21tdgRW+pSQG3D7ltrpQQOCesCWJC498Y5pdrcUkD21kA05unuLicI6WwmZdjFBk9sR3ZKrliqYO7cxphPoUssebhIIkhimWC3gBZVLwPES0hVcjYzAIqqOcnOBgGUev2kEcSzX0BJjQh5JolaUbRiTyAd3nI45rjrjFriAq21VSSUu8RktlAKFWZxIgWQY7fPDvxzSX9H9KiTSoGCIWl3vI20Et8xlAb7gKAP5Um9U+o5LldatNsfRtoE6e0ENkbd+7nBAOftjA/NA7mtYRNDBJeq903RST5wRyqQusuYi5HzQzDaBkdTcD25pt6q08SYeW5EcQHEbdqGYJIsRJ3KcBnDFfcxRkEY5xPrDToV9NRPGgDLHazq+Bv6kjJvct53Hc2T+a9arq8TzzfHRySTi2iFmnQeYP1LcPK0ICld5kYKSccIBnzUXxM9Mtf9YtZzCKZC4YRMjjOemFb4mR8AglAm7Axw4rhbepp5WVeptFw07wuEVyIYdsSiNf4mZvm5O7tJAA4Ir+kZDNplpIijqxo8WSgkcIu6MhQQSULLHuC87Qce1OrCyivIWEluhgSQCBXiCgIIUztUqMbXMiZx4T3rNYvhDa6tPqEy27SqNiT73RFBdoZkjDIGzs3BxkHPKnH3pDp170JbtJWAWF5iMjDylTucp4XtAOQM/WM4AGdXqyR20sSxxImI32soEZiHkbSDyGYAbQPYnNKtK1qKVOjeRxDq5fftVQ7OMMZF9ifG7+uK5tn2LZjddMlPr9xHHcNbnERWFmVhuZleMSd7HJIySOCP3xwVIu2lnHUdi0jMM88H+Eg++cHFfRNY0ZFV1VEUMuzIRWGAuEyvggDwKWRehWljLK0aOoJRVLlWYjHO7/DXBcYBblgc8Yrvjzxivk48q13oLV+pbDqcnAPnnxV++VEJI4JOQP3NfMNFupYCUIIKkgqeCDWz0pWmYFgfaqp/WaaLhrvb6LpP+GM84or3bQbEVfsP9feituM1I8/LurtFFFShjvU+pOtxCOhMoDqOqTb9PaZERni+fvBy6g9u4g4xjIPKLSWX41LV5kCKiIqOxLBYjtUSSRuVHI5Qs3JJ5IUbN4w2NwBwcjIBwR4I+x/NKdP075t1vTbHIVVfpAZQpzjaxI5Y88H9vADP6ci9G2TPUVbmRQ3RjjWTAYPiMIuP41zjccNyQefepXK3V3CEF1EEZZSfhb+NpCWAIZsoioAq5Lq47j4wc2or6OErstiFR2RMSHcpCdPlfZcKgIOcKdxAAyaZuI3lEsVkBLzkljF37DOWOxSWUspUP4YnIyDQaKSRmu02bygUhiCOnld4wePOeDz5A44OOGtX8tvcRSESNa7JFkEUXWcSkoYi4VTJs29T6ffGeDVTT9ZV3R1ttkkrFe7cjKoYZEuUAEpLMdi7sgFs1X09End9r3aF1aeMGVQZlHyw8ZViAv0ZVgCN6E+cUFaB5X08NcGW3HxEkytIzrcQ23UZ0JwyneFO3aT9LchsbSh9eaNHe2tmbrUxaKY+VkcyrPyCr46vLDPJy2NwGeOdddOJrOCS2af5xSSMBwpLSP1wJdwbC7u04VtoJ4IBpXp3Tk1SJZ0znTke36ir7ynr8BFXfjZ4AwB4GTQYu1/QxZUV4tSV0YZVlgDKR91Imwa7wfpDZR3CW8l/N8QyGZFWMR5RWwSpO4bhzxnPGcYFa7SFGmaq1ovba3qNcQJ/DHOn+MiD2Vl7seBwBVb9XnFsdPvhkNb3aqxH/CkBMgP3BCY/8xoNRr/paC+aB7jqF4CxjZJGiYFtu4krg57V8YpP6l9N2draXE5gWZ4opJV+Iea6XeqHbkSOeM48Y961t9dpBG8srBY0BZmPgAeTXz31lrF9c6dcyRWiJavCxzLLi4MZXO8RgbV452ls4/pQX/0501Lm2sr6dR8SsMka7AsUao0z4CxoAo7ePH+td9W1G00/UDPcwPG0sSp8ad7w8NjpMBkRnhTnHNLf031oQaJZttaSRmkhiiTG6STrybVHso2jJY8AAk0yvNVuInjRrmCS6keMGzijDqsTSASlmz1AFTceq21cr9POKDxqV5Dql5ZR2sizJbS/GTSRkOibUKxJuHG9mP05zhSftVq3/T6yS0ktFR+jK6ySZkYs7KwIy3t4A4xVS59RYvmtILiztFhaMMkqjqTs6rIwiXcoUbWAzyS2eMU89SvauI7W8k2fENtRBI8TSFSG2gqQceB5GcgeSKDvrGhQXixrcR71idZUG5lw6ghTwRnz4PFJdX9JWiNPd/3iMkPNMsE8sKylV3MWVWA3HB9xknn71Oq61cySXK2ZijitFzLLIjTF5RH1THEgdfpTblifLAAcE0kufXVzKdMFrFFm+jcsH3MI3XAJyCMovcxXgnGMig93sGmtA0LW8sawSs7NGW6yTbthcOrF5WPbk9x5XI4O2/o9tZI8MircTu+enNLJLcBUZzCsgLttUOSANg3YcEgLkinJrF5p+pW1vdzpcwXm5VfopC8Tr7Lt4KZK+cnu88ZLTVsrfwjqykkxske+ER4zIsm9Nm4YXlWJJYsQMbcgPNzaDTbQWlmkvT6VwUYCWV1c9yqCinDFnJBJH0H9wmsdKhEd8fhLgSXRxNlZy7rJlnWMkBN4LMPIGSOSBztX1dA8kYDlo8g4U4ZxEJiiH3fYytj88eDjNXXrD5OS8CiRX2vuDqjKhJjJR2DStkBFyCdrnAOFIdr60jk0uSF7OSWKEBFt1MiNIkRVk6bEh2wMfYkqwx4ryPXlh0B05gpQBegwKTgqMCMRHuLZwOM/vSn056zMNpBCYsvHDEuO/KxLYxP1HAUnbvLj24ibGSDV++9TqJIuYJD8nMyI2JFlkkR2gO4kJGib3OWHcBkea5ym4nH0q0/QJItLjj+aLkbpSsJRXDyltyjcwU7Q58nyoIzgVe9FzmKOZREyIsxTpEIrQ7YYxgKpK4Iw+QeS5Pvya1eK8ki3EYkt2NqkYRg5Lu7ncAUxgoRk7jwvGc8LtL1YL0YLJbVYpiDuiRtsLm3lkaOVdw3SgxjklTg8qMDNNn1fv47epLlJ7hFUNlVcElJAMlGKjds24wrHyOfGfFZC7ijHw6u6HBU43gEsSFUFecZBZufcAeTmtCkxlkt5wu13hWQg9VjGzo5bZ3YVfY7gP4cZOcc2PUkV7kyDZ9OwRmMfclChIYjgspzzgYqu2S9rsZbj07LaSbdsUgIHhH9vwrDkD8EH+VMNHvGjcLKuG9geQR+/g1UuYiBviYMvsQcimmiyRyJtm8n3z4P3H5rieu752zHqlEe9BRcZVVJHgvycfvt28fj8VsvSljgrn25/pS+HQOgxGeojHJD+TznOT7++fNbDRrcInHv9/OBVuGO8u1fLnJhqGGaKiitbEsUUUVAKKKKAzWfhuHF9sZi5MZ8KyxqoAIydxCsSfH1EYPgVoKoyaWhm62XDYKkBsKQV28+4IHgqRQLfSetvcqRNkSDHBiESnsVj0yJZA45BznOGBxzmlGswPbqbuzubfoQG4kPU3SCLeGWdEZMll6oRxHwQybc4IC230m6ijlkiaNJgzyoqoZ1wwO9I0Z4xvYrGQ7H3YcA5OA9aaYbSdJb3VDE0pWfYtg3Qd4z2tKiyFGkB++T2jPtQb9tMMGm28UTSM8YjKP03Z9+CxYoAxXkngghePcA1x1HQGvLK0kt2EV5bKjwuWDhJFQLLFIykgqSCjY9x74we9ldQXttALi4EzFVkEoQQiQlHfIUg9M7VbJGCpBwQTTe21G0iXbHLAi5bgOijcTuf35bJyffnmg+ZervWkbtYySqba+tLuPrwyDDLE4KzdNiMPEwA5B8EH7Gqf6i6+Neng03TMyKJOpLKFOwY7Nw8ZRQWJPg5XH5+l+ooYp2tleKCZGkKt1USVduCDsypO/d48DAfPgV40mJLa5e3iW3jjOMRR24iYkq75LB+4bQAW2+Rjj3Cl+oOnG/0+5tLRg0yCPsJxnY6ttLHjcQv387c4zmspr+v6hqVj8CmnXUV1JtjldozHbhVOXKueAGIAx4wx5PGdZbWzq9+LZj1cRqqI8bMoDSEbWd2Cuw3Y3qu3jhgBXdTcm0ulgFwLlc7BNLBJIHKKygMMoARjznG6g+c6B6YvF023+ItJJPhruSQ224xSSwSxBWK4IbcG3dvGQSMEedxoGqhVEenaRNBuILdVIrJAM4LPyztgA/wnOK9X9hqEL4jaW4iYOZCJEjkyDOYVj3MpU4NurEEAhCfJNTFb6j1Y5en3LaLFJukjCyXA3bXG3O6MMSSp2HDZ8rtIUfU08d08tvd6NcysQVimRInDDwD1wQIfvyeB5+1Zx/Td8t7o0EiPMtoiySzhSYlzOSU3nglEVB9zwcVuY47zERVJ9+8M6yGPYRgA7ttyzL5Y9u5cj/D+mrXqOL4sSW8VxJbTRGGVZVOBudnEYIyN6kqQVPnigW3PoiRprkxX80NtdMzzQJHEWLOoVykrAlAQB4H86wXovT53XQ5Io3dIpb1XdQSiRmUcsfABy+Pvjit+0essjQt8ECw2/FIZcqp4LCErzJjOO4Ln8V4t774AfCRKFgi6cSShWkWFMKHa5HBEjuxwfp5LE8NQV/XOiXFxqOlywxlo4JWeVgVAQb4zzkjPAPArreCWS9RXYtDmLqbbadFkKyOY1LZKkRsNxOR/iA84xXWy9TzZ/vAChFc8W85N0FeVA8JBxEvajkHdw+chcMSw9TytNGkiMsbRvuzG5kjYRxNF1XUBRvLTAdoB2DHORQeI9LjhvFnjhUJuMnVSFQixG3MYC7I9xkL8lyT2E92CFrZBs+DkeaTej4yNPs1bKsLWBT7MpEKg/sRTeKMKAqjAAAA+wAwKD3mozRUUCvU1IBwMn25rHXOpXMbYyAufBBb/tit1eyjcqHywZh/Ij/9/lWc1e33HA81l5Me2viz67KwBcTpI3mJW2jPG51wx/fHA/c1yvp4lOJT088AsO0/bkeP54r3a2bIQz9o9h7n9/sPsPermpaclyhRv8vb9wQPNVdrepWcns3iIkt2GG8j6kcfn2NetOvN5JClXXyvkH7lD/0PP7+aXrp89ucRk/8AMnscHBIB4+39aeWExG0sm1s44BH9RSad2tJpt08ihDyOPPmtLEm0Afakfp8q28+WUgH+fNO1atfH5tg5bu6e6KBRVqtYoooqAUUUUBRRRQINX0CaeQst/dQqcYjiEIVeADgmMscnJ5PvSt/RM5yP7Wv8H23R/wD01s6igzun+n1G6OctMESJVdhtJIDBjlQBu5H54z+avyaDbsMNHkbZI+WY9s23qY58navPkY4xTOigzF/amK4to4V+X1DKVKOeScO5kL44z4APcRkHJKsr3RQ8vWV2WTAUZ7lUbkLbQCCCQuPOO4kg5NRrNm0ktsypuCSEscqNilc7hn8gLxyQ7DxnLagymq20sC3JaPqiVAXkjIgCAbuNrSsT58KBncclieFXpy3KWkolAtuvOGG2GUxKVVC4mjMrNHvCFGDMmc4HJ53V1brKhRxlW4OCVP34IIIOecg5qna6HBEwZFYMDnPUlOTjGWy3dx98+KDIp6au5rZ1ZlJaEpA7u0Tw5iKJlBEXHOGPePrwVygzf/8ADEqTyFBEbV5DIsIcxLHmKJWIHRblmWRu0qRuyG72xsKKDF3vpGT4VIYeir7JEkbLKdzgrHLkLl2jBYhTjkjBGBTGDQGlnkluwh3LbhVR3bDwdXLElV4O8cfvWiooE1r6cijkV1aTt+7uSx37iXJPdnAzxkjgkjinGamooDNGaKKCKKKKAqKmgCgQa1Cz3MO04wByeRyef9686hKqSFGJDjnb4yPuufIq5qH+Oo9+3/pTDW9Hiu02yjkcqw+pT+D/ANKrzw34swz16yOpDeoKDgc8+c/mucMmUyDyP+vmqGu2N1Zg5JeLxvAJAH/MP4f9qTQazsU55NZMpdtc1Z6d6lfKiZlAPJK/f+VIrbUmmY7QAB5b7ft+aSXl2075Y/gfitBp9uAqonk/6k11jhv1zllpuvRcGInY/wATYH8h/wDmnRXFGmWgihRB7Dn9zyf9a7nnzWyTUY7d1XElFe2goqULdFFFAUUUUBRRRQFRU0UEUUUUBRRRQRRRRQFFFFBFFFFAVFFFAUUUUEUUUUHrZxXSJaKKBNt33RP5x/SnrUUVKHCU1l9X9KWs2WMexvuh2f6fT/pRRUWS+pls8Z2X0DED2TSAfkK3/anmiemVidWLl9v4AH+5oorn8x1+rWqDUE1FFdOUZoooo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19143" name="Picture 7" descr="C:\Users\mehe02\Desktop\ppt photo.jpg"/>
          <p:cNvPicPr>
            <a:picLocks noChangeAspect="1" noChangeArrowheads="1"/>
          </p:cNvPicPr>
          <p:nvPr/>
        </p:nvPicPr>
        <p:blipFill>
          <a:blip r:embed="rId4"/>
          <a:srcRect/>
          <a:stretch>
            <a:fillRect/>
          </a:stretch>
        </p:blipFill>
        <p:spPr bwMode="auto">
          <a:xfrm>
            <a:off x="596264" y="1556385"/>
            <a:ext cx="1550073" cy="1920240"/>
          </a:xfrm>
          <a:prstGeom prst="rect">
            <a:avLst/>
          </a:prstGeom>
          <a:noFill/>
        </p:spPr>
      </p:pic>
    </p:spTree>
    <p:extLst>
      <p:ext uri="{BB962C8B-B14F-4D97-AF65-F5344CB8AC3E}">
        <p14:creationId xmlns:p14="http://schemas.microsoft.com/office/powerpoint/2010/main" val="2206520239"/>
      </p:ext>
    </p:extLst>
  </p:cSld>
  <p:clrMapOvr>
    <a:masterClrMapping/>
  </p:clrMapOvr>
  <p:transition spd="med"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ChangeArrowheads="1"/>
          </p:cNvSpPr>
          <p:nvPr/>
        </p:nvSpPr>
        <p:spPr bwMode="auto">
          <a:xfrm>
            <a:off x="542618" y="1789113"/>
            <a:ext cx="5638800" cy="928688"/>
          </a:xfrm>
          <a:prstGeom prst="rect">
            <a:avLst/>
          </a:prstGeom>
          <a:solidFill>
            <a:schemeClr val="bg2"/>
          </a:solidFill>
          <a:ln w="9525">
            <a:noFill/>
            <a:miter lim="800000"/>
            <a:headEnd/>
            <a:tailEnd/>
          </a:ln>
          <a:effectLst/>
        </p:spPr>
        <p:txBody>
          <a:bodyPr lIns="0" tIns="46800" rIns="90000" bIns="46800" anchor="ctr">
            <a:spAutoFit/>
          </a:bodyPr>
          <a:lstStyle/>
          <a:p>
            <a:endParaRPr lang="en-US"/>
          </a:p>
        </p:txBody>
      </p:sp>
      <p:sp>
        <p:nvSpPr>
          <p:cNvPr id="401412" name="Rectangle 4"/>
          <p:cNvSpPr>
            <a:spLocks noChangeArrowheads="1"/>
          </p:cNvSpPr>
          <p:nvPr/>
        </p:nvSpPr>
        <p:spPr bwMode="auto">
          <a:xfrm>
            <a:off x="542618" y="3738563"/>
            <a:ext cx="5638800" cy="838200"/>
          </a:xfrm>
          <a:prstGeom prst="rect">
            <a:avLst/>
          </a:prstGeom>
          <a:solidFill>
            <a:schemeClr val="bg2"/>
          </a:solidFill>
          <a:ln w="9525">
            <a:noFill/>
            <a:miter lim="800000"/>
            <a:headEnd/>
            <a:tailEnd/>
          </a:ln>
          <a:effectLst/>
        </p:spPr>
        <p:txBody>
          <a:bodyPr lIns="0" tIns="46800" rIns="90000" bIns="46800" anchor="ctr">
            <a:spAutoFit/>
          </a:bodyPr>
          <a:lstStyle/>
          <a:p>
            <a:endParaRPr lang="en-US"/>
          </a:p>
        </p:txBody>
      </p:sp>
      <p:sp>
        <p:nvSpPr>
          <p:cNvPr id="401413" name="Rectangle 5"/>
          <p:cNvSpPr>
            <a:spLocks noChangeArrowheads="1"/>
          </p:cNvSpPr>
          <p:nvPr/>
        </p:nvSpPr>
        <p:spPr bwMode="auto">
          <a:xfrm>
            <a:off x="542618" y="2805532"/>
            <a:ext cx="5638800" cy="838200"/>
          </a:xfrm>
          <a:prstGeom prst="rect">
            <a:avLst/>
          </a:prstGeom>
          <a:solidFill>
            <a:schemeClr val="bg2"/>
          </a:solidFill>
          <a:ln w="9525">
            <a:noFill/>
            <a:miter lim="800000"/>
            <a:headEnd/>
            <a:tailEnd/>
          </a:ln>
          <a:effectLst/>
        </p:spPr>
        <p:txBody>
          <a:bodyPr lIns="0" tIns="46800" rIns="90000" bIns="46800" anchor="ctr">
            <a:spAutoFit/>
          </a:bodyPr>
          <a:lstStyle/>
          <a:p>
            <a:endParaRPr lang="en-US"/>
          </a:p>
        </p:txBody>
      </p:sp>
      <p:sp>
        <p:nvSpPr>
          <p:cNvPr id="401414" name="Rectangle 6"/>
          <p:cNvSpPr>
            <a:spLocks noChangeArrowheads="1"/>
          </p:cNvSpPr>
          <p:nvPr/>
        </p:nvSpPr>
        <p:spPr bwMode="auto">
          <a:xfrm>
            <a:off x="542618" y="5599113"/>
            <a:ext cx="5638800" cy="838200"/>
          </a:xfrm>
          <a:prstGeom prst="rect">
            <a:avLst/>
          </a:prstGeom>
          <a:solidFill>
            <a:schemeClr val="bg2"/>
          </a:solidFill>
          <a:ln w="9525">
            <a:noFill/>
            <a:miter lim="800000"/>
            <a:headEnd/>
            <a:tailEnd/>
          </a:ln>
          <a:effectLst/>
        </p:spPr>
        <p:txBody>
          <a:bodyPr lIns="0" tIns="46800" rIns="90000" bIns="46800" anchor="ctr">
            <a:spAutoFit/>
          </a:bodyPr>
          <a:lstStyle/>
          <a:p>
            <a:endParaRPr lang="en-US"/>
          </a:p>
        </p:txBody>
      </p:sp>
      <p:sp>
        <p:nvSpPr>
          <p:cNvPr id="401415" name="Rectangle 7"/>
          <p:cNvSpPr>
            <a:spLocks noGrp="1" noChangeArrowheads="1"/>
          </p:cNvSpPr>
          <p:nvPr>
            <p:ph type="title"/>
          </p:nvPr>
        </p:nvSpPr>
        <p:spPr/>
        <p:txBody>
          <a:bodyPr/>
          <a:lstStyle/>
          <a:p>
            <a:r>
              <a:rPr lang="en-US"/>
              <a:t>Findability and visibility of content are key</a:t>
            </a:r>
            <a:endParaRPr lang="en-GB"/>
          </a:p>
        </p:txBody>
      </p:sp>
      <p:sp>
        <p:nvSpPr>
          <p:cNvPr id="401416" name="Rectangle 8"/>
          <p:cNvSpPr>
            <a:spLocks noChangeArrowheads="1"/>
          </p:cNvSpPr>
          <p:nvPr/>
        </p:nvSpPr>
        <p:spPr bwMode="auto">
          <a:xfrm>
            <a:off x="542618" y="1481734"/>
            <a:ext cx="5638800" cy="309958"/>
          </a:xfrm>
          <a:prstGeom prst="rect">
            <a:avLst/>
          </a:prstGeom>
          <a:solidFill>
            <a:schemeClr val="accent1"/>
          </a:solidFill>
          <a:ln w="9525">
            <a:noFill/>
            <a:miter lim="800000"/>
            <a:headEnd/>
            <a:tailEnd/>
          </a:ln>
          <a:effectLst/>
        </p:spPr>
        <p:txBody>
          <a:bodyPr tIns="46800" rIns="90000" bIns="46800" anchor="ctr">
            <a:spAutoFit/>
          </a:bodyPr>
          <a:lstStyle/>
          <a:p>
            <a:pPr algn="l"/>
            <a:r>
              <a:rPr lang="en-US" sz="1400" b="1" dirty="0">
                <a:solidFill>
                  <a:schemeClr val="bg1"/>
                </a:solidFill>
              </a:rPr>
              <a:t>How Springer leverages business opportunities</a:t>
            </a:r>
          </a:p>
        </p:txBody>
      </p:sp>
      <p:sp>
        <p:nvSpPr>
          <p:cNvPr id="401418" name="Text Box 10"/>
          <p:cNvSpPr txBox="1">
            <a:spLocks noChangeArrowheads="1"/>
          </p:cNvSpPr>
          <p:nvPr/>
        </p:nvSpPr>
        <p:spPr bwMode="auto">
          <a:xfrm>
            <a:off x="542618" y="2035009"/>
            <a:ext cx="1243013" cy="457200"/>
          </a:xfrm>
          <a:prstGeom prst="rect">
            <a:avLst/>
          </a:prstGeom>
          <a:noFill/>
          <a:ln w="9525">
            <a:noFill/>
            <a:miter lim="800000"/>
            <a:headEnd/>
            <a:tailEnd/>
          </a:ln>
          <a:effectLst/>
        </p:spPr>
        <p:txBody>
          <a:bodyPr wrap="none">
            <a:spAutoFit/>
          </a:bodyPr>
          <a:lstStyle/>
          <a:p>
            <a:pPr algn="l"/>
            <a:r>
              <a:rPr lang="en-US" sz="1200" dirty="0"/>
              <a:t>Search Engine</a:t>
            </a:r>
            <a:br>
              <a:rPr lang="en-US" sz="1200" dirty="0"/>
            </a:br>
            <a:r>
              <a:rPr lang="en-US" sz="1200" dirty="0"/>
              <a:t>Optimization</a:t>
            </a:r>
          </a:p>
        </p:txBody>
      </p:sp>
      <p:sp>
        <p:nvSpPr>
          <p:cNvPr id="401420" name="Text Box 12"/>
          <p:cNvSpPr txBox="1">
            <a:spLocks noChangeArrowheads="1"/>
          </p:cNvSpPr>
          <p:nvPr/>
        </p:nvSpPr>
        <p:spPr bwMode="auto">
          <a:xfrm>
            <a:off x="542618" y="2973807"/>
            <a:ext cx="1624013" cy="457200"/>
          </a:xfrm>
          <a:prstGeom prst="rect">
            <a:avLst/>
          </a:prstGeom>
          <a:noFill/>
          <a:ln w="9525">
            <a:noFill/>
            <a:miter lim="800000"/>
            <a:headEnd/>
            <a:tailEnd/>
          </a:ln>
          <a:effectLst/>
        </p:spPr>
        <p:txBody>
          <a:bodyPr wrap="none">
            <a:spAutoFit/>
          </a:bodyPr>
          <a:lstStyle/>
          <a:p>
            <a:pPr algn="l"/>
            <a:r>
              <a:rPr lang="en-US" sz="1200" dirty="0"/>
              <a:t>Abstract &amp; Indexing</a:t>
            </a:r>
            <a:br>
              <a:rPr lang="en-US" sz="1200" dirty="0"/>
            </a:br>
            <a:r>
              <a:rPr lang="en-US" sz="1200" dirty="0"/>
              <a:t>Services</a:t>
            </a:r>
          </a:p>
        </p:txBody>
      </p:sp>
      <p:pic>
        <p:nvPicPr>
          <p:cNvPr id="401421" name="Picture 13" descr="Google"/>
          <p:cNvPicPr>
            <a:picLocks noChangeAspect="1" noChangeArrowheads="1"/>
          </p:cNvPicPr>
          <p:nvPr/>
        </p:nvPicPr>
        <p:blipFill>
          <a:blip r:embed="rId2" cstate="print"/>
          <a:srcRect/>
          <a:stretch>
            <a:fillRect/>
          </a:stretch>
        </p:blipFill>
        <p:spPr bwMode="auto">
          <a:xfrm>
            <a:off x="2904818" y="2017713"/>
            <a:ext cx="1370013" cy="546100"/>
          </a:xfrm>
          <a:prstGeom prst="rect">
            <a:avLst/>
          </a:prstGeom>
          <a:noFill/>
        </p:spPr>
      </p:pic>
      <p:pic>
        <p:nvPicPr>
          <p:cNvPr id="401422" name="Picture 14" descr="Google Scholar"/>
          <p:cNvPicPr>
            <a:picLocks noChangeAspect="1" noChangeArrowheads="1"/>
          </p:cNvPicPr>
          <p:nvPr/>
        </p:nvPicPr>
        <p:blipFill>
          <a:blip r:embed="rId3" cstate="print"/>
          <a:srcRect/>
          <a:stretch>
            <a:fillRect/>
          </a:stretch>
        </p:blipFill>
        <p:spPr bwMode="auto">
          <a:xfrm>
            <a:off x="4581218" y="2017713"/>
            <a:ext cx="1371600" cy="547688"/>
          </a:xfrm>
          <a:prstGeom prst="rect">
            <a:avLst/>
          </a:prstGeom>
          <a:noFill/>
        </p:spPr>
      </p:pic>
      <p:pic>
        <p:nvPicPr>
          <p:cNvPr id="401428" name="Picture 20" descr="main">
            <a:hlinkClick r:id="rId4"/>
          </p:cNvPr>
          <p:cNvPicPr>
            <a:picLocks noChangeAspect="1" noChangeArrowheads="1"/>
          </p:cNvPicPr>
          <p:nvPr/>
        </p:nvPicPr>
        <p:blipFill>
          <a:blip r:embed="rId5" cstate="print"/>
          <a:srcRect/>
          <a:stretch>
            <a:fillRect/>
          </a:stretch>
        </p:blipFill>
        <p:spPr bwMode="auto">
          <a:xfrm>
            <a:off x="3915538" y="2897607"/>
            <a:ext cx="838200" cy="606425"/>
          </a:xfrm>
          <a:prstGeom prst="rect">
            <a:avLst/>
          </a:prstGeom>
          <a:noFill/>
        </p:spPr>
      </p:pic>
      <p:pic>
        <p:nvPicPr>
          <p:cNvPr id="401429" name="Picture 21" descr="scifind">
            <a:hlinkClick r:id="rId6"/>
          </p:cNvPr>
          <p:cNvPicPr>
            <a:picLocks noChangeAspect="1" noChangeArrowheads="1"/>
          </p:cNvPicPr>
          <p:nvPr/>
        </p:nvPicPr>
        <p:blipFill>
          <a:blip r:embed="rId7" cstate="print"/>
          <a:srcRect/>
          <a:stretch>
            <a:fillRect/>
          </a:stretch>
        </p:blipFill>
        <p:spPr bwMode="auto">
          <a:xfrm>
            <a:off x="2848738" y="2861095"/>
            <a:ext cx="685800" cy="646112"/>
          </a:xfrm>
          <a:prstGeom prst="rect">
            <a:avLst/>
          </a:prstGeom>
          <a:noFill/>
        </p:spPr>
      </p:pic>
      <p:pic>
        <p:nvPicPr>
          <p:cNvPr id="401430" name="Picture 22" descr="pubmed_logo">
            <a:hlinkClick r:id="rId8"/>
          </p:cNvPr>
          <p:cNvPicPr>
            <a:picLocks noChangeAspect="1" noChangeArrowheads="1"/>
          </p:cNvPicPr>
          <p:nvPr/>
        </p:nvPicPr>
        <p:blipFill>
          <a:blip r:embed="rId9" cstate="print"/>
          <a:srcRect/>
          <a:stretch>
            <a:fillRect/>
          </a:stretch>
        </p:blipFill>
        <p:spPr bwMode="auto">
          <a:xfrm>
            <a:off x="4982338" y="2973807"/>
            <a:ext cx="990600" cy="495300"/>
          </a:xfrm>
          <a:prstGeom prst="rect">
            <a:avLst/>
          </a:prstGeom>
          <a:noFill/>
        </p:spPr>
      </p:pic>
      <p:sp>
        <p:nvSpPr>
          <p:cNvPr id="401431" name="Text Box 23"/>
          <p:cNvSpPr txBox="1">
            <a:spLocks noChangeArrowheads="1"/>
          </p:cNvSpPr>
          <p:nvPr/>
        </p:nvSpPr>
        <p:spPr bwMode="auto">
          <a:xfrm>
            <a:off x="542618" y="5888305"/>
            <a:ext cx="1117614" cy="276999"/>
          </a:xfrm>
          <a:prstGeom prst="rect">
            <a:avLst/>
          </a:prstGeom>
          <a:noFill/>
          <a:ln w="9525">
            <a:noFill/>
            <a:miter lim="800000"/>
            <a:headEnd/>
            <a:tailEnd/>
          </a:ln>
          <a:effectLst/>
        </p:spPr>
        <p:txBody>
          <a:bodyPr wrap="none">
            <a:spAutoFit/>
          </a:bodyPr>
          <a:lstStyle/>
          <a:p>
            <a:pPr algn="l"/>
            <a:r>
              <a:rPr lang="en-US" sz="1200" dirty="0" smtClean="0"/>
              <a:t>Social Media</a:t>
            </a:r>
            <a:endParaRPr lang="en-US" sz="1200" dirty="0"/>
          </a:p>
        </p:txBody>
      </p:sp>
      <p:sp>
        <p:nvSpPr>
          <p:cNvPr id="26" name="Rectangle 4"/>
          <p:cNvSpPr>
            <a:spLocks noChangeArrowheads="1"/>
          </p:cNvSpPr>
          <p:nvPr/>
        </p:nvSpPr>
        <p:spPr bwMode="auto">
          <a:xfrm>
            <a:off x="539750" y="4667303"/>
            <a:ext cx="5638800" cy="838200"/>
          </a:xfrm>
          <a:prstGeom prst="rect">
            <a:avLst/>
          </a:prstGeom>
          <a:solidFill>
            <a:schemeClr val="bg2"/>
          </a:solidFill>
          <a:ln w="9525">
            <a:noFill/>
            <a:miter lim="800000"/>
            <a:headEnd/>
            <a:tailEnd/>
          </a:ln>
          <a:effectLst/>
        </p:spPr>
        <p:txBody>
          <a:bodyPr lIns="0" tIns="46800" rIns="90000" bIns="46800" anchor="ctr">
            <a:spAutoFit/>
          </a:bodyPr>
          <a:lstStyle/>
          <a:p>
            <a:endParaRPr lang="en-US"/>
          </a:p>
        </p:txBody>
      </p:sp>
      <p:sp>
        <p:nvSpPr>
          <p:cNvPr id="27" name="Text Box 11"/>
          <p:cNvSpPr txBox="1">
            <a:spLocks noChangeArrowheads="1"/>
          </p:cNvSpPr>
          <p:nvPr/>
        </p:nvSpPr>
        <p:spPr bwMode="auto">
          <a:xfrm>
            <a:off x="539750" y="4869160"/>
            <a:ext cx="1814920" cy="461665"/>
          </a:xfrm>
          <a:prstGeom prst="rect">
            <a:avLst/>
          </a:prstGeom>
          <a:noFill/>
          <a:ln w="9525">
            <a:noFill/>
            <a:miter lim="800000"/>
            <a:headEnd/>
            <a:tailEnd/>
          </a:ln>
          <a:effectLst/>
        </p:spPr>
        <p:txBody>
          <a:bodyPr wrap="none">
            <a:spAutoFit/>
          </a:bodyPr>
          <a:lstStyle/>
          <a:p>
            <a:pPr algn="l">
              <a:spcBef>
                <a:spcPts val="0"/>
              </a:spcBef>
            </a:pPr>
            <a:r>
              <a:rPr lang="en-US" sz="1200" dirty="0"/>
              <a:t>Book search </a:t>
            </a:r>
            <a:r>
              <a:rPr lang="en-US" sz="1200" dirty="0" smtClean="0"/>
              <a:t>programs /</a:t>
            </a:r>
            <a:endParaRPr lang="en-US" sz="1200" dirty="0"/>
          </a:p>
          <a:p>
            <a:pPr algn="l">
              <a:spcBef>
                <a:spcPts val="0"/>
              </a:spcBef>
            </a:pPr>
            <a:r>
              <a:rPr lang="en-US" sz="1200" dirty="0" err="1" smtClean="0"/>
              <a:t>eRetail</a:t>
            </a:r>
            <a:endParaRPr lang="en-US" sz="1200" dirty="0"/>
          </a:p>
        </p:txBody>
      </p:sp>
      <p:pic>
        <p:nvPicPr>
          <p:cNvPr id="2056" name="Picture 8"/>
          <p:cNvPicPr>
            <a:picLocks noChangeAspect="1" noChangeArrowheads="1"/>
          </p:cNvPicPr>
          <p:nvPr/>
        </p:nvPicPr>
        <p:blipFill>
          <a:blip r:embed="rId10" cstate="print"/>
          <a:srcRect/>
          <a:stretch>
            <a:fillRect/>
          </a:stretch>
        </p:blipFill>
        <p:spPr bwMode="auto">
          <a:xfrm>
            <a:off x="5029611" y="4931851"/>
            <a:ext cx="1032294" cy="324848"/>
          </a:xfrm>
          <a:prstGeom prst="rect">
            <a:avLst/>
          </a:prstGeom>
          <a:noFill/>
          <a:ln w="9525">
            <a:noFill/>
            <a:miter lim="800000"/>
            <a:headEnd/>
            <a:tailEnd/>
          </a:ln>
        </p:spPr>
      </p:pic>
      <p:pic>
        <p:nvPicPr>
          <p:cNvPr id="2058" name="Picture 10"/>
          <p:cNvPicPr>
            <a:picLocks noChangeAspect="1" noChangeArrowheads="1"/>
          </p:cNvPicPr>
          <p:nvPr/>
        </p:nvPicPr>
        <p:blipFill>
          <a:blip r:embed="rId11" cstate="print"/>
          <a:srcRect l="13387" r="12219"/>
          <a:stretch>
            <a:fillRect/>
          </a:stretch>
        </p:blipFill>
        <p:spPr bwMode="auto">
          <a:xfrm>
            <a:off x="2830515" y="5758305"/>
            <a:ext cx="560717" cy="565288"/>
          </a:xfrm>
          <a:prstGeom prst="rect">
            <a:avLst/>
          </a:prstGeom>
          <a:noFill/>
          <a:ln w="9525">
            <a:noFill/>
            <a:miter lim="800000"/>
            <a:headEnd/>
            <a:tailEnd/>
          </a:ln>
        </p:spPr>
      </p:pic>
      <p:pic>
        <p:nvPicPr>
          <p:cNvPr id="2059" name="Picture 11"/>
          <p:cNvPicPr>
            <a:picLocks noChangeAspect="1" noChangeArrowheads="1"/>
          </p:cNvPicPr>
          <p:nvPr/>
        </p:nvPicPr>
        <p:blipFill>
          <a:blip r:embed="rId12" cstate="print"/>
          <a:srcRect/>
          <a:stretch>
            <a:fillRect/>
          </a:stretch>
        </p:blipFill>
        <p:spPr bwMode="auto">
          <a:xfrm>
            <a:off x="3613093" y="5748370"/>
            <a:ext cx="585159" cy="585159"/>
          </a:xfrm>
          <a:prstGeom prst="rect">
            <a:avLst/>
          </a:prstGeom>
          <a:noFill/>
          <a:ln w="9525">
            <a:noFill/>
            <a:miter lim="800000"/>
            <a:headEnd/>
            <a:tailEnd/>
          </a:ln>
        </p:spPr>
      </p:pic>
      <p:pic>
        <p:nvPicPr>
          <p:cNvPr id="2060" name="Picture 12"/>
          <p:cNvPicPr>
            <a:picLocks noChangeAspect="1" noChangeArrowheads="1"/>
          </p:cNvPicPr>
          <p:nvPr/>
        </p:nvPicPr>
        <p:blipFill>
          <a:blip r:embed="rId13" cstate="print"/>
          <a:srcRect l="9670" t="9847" r="10024" b="9847"/>
          <a:stretch>
            <a:fillRect/>
          </a:stretch>
        </p:blipFill>
        <p:spPr bwMode="auto">
          <a:xfrm>
            <a:off x="4420113" y="5769711"/>
            <a:ext cx="542476" cy="542476"/>
          </a:xfrm>
          <a:prstGeom prst="rect">
            <a:avLst/>
          </a:prstGeom>
          <a:noFill/>
          <a:ln w="9525">
            <a:noFill/>
            <a:miter lim="800000"/>
            <a:headEnd/>
            <a:tailEnd/>
          </a:ln>
        </p:spPr>
      </p:pic>
      <p:pic>
        <p:nvPicPr>
          <p:cNvPr id="2062" name="Picture 14"/>
          <p:cNvPicPr>
            <a:picLocks noChangeAspect="1" noChangeArrowheads="1"/>
          </p:cNvPicPr>
          <p:nvPr/>
        </p:nvPicPr>
        <p:blipFill>
          <a:blip r:embed="rId14" cstate="print"/>
          <a:srcRect/>
          <a:stretch>
            <a:fillRect/>
          </a:stretch>
        </p:blipFill>
        <p:spPr bwMode="auto">
          <a:xfrm>
            <a:off x="5184449" y="5721772"/>
            <a:ext cx="722618" cy="638355"/>
          </a:xfrm>
          <a:prstGeom prst="rect">
            <a:avLst/>
          </a:prstGeom>
          <a:noFill/>
          <a:ln w="9525">
            <a:noFill/>
            <a:miter lim="800000"/>
            <a:headEnd/>
            <a:tailEnd/>
          </a:ln>
        </p:spPr>
      </p:pic>
      <p:pic>
        <p:nvPicPr>
          <p:cNvPr id="401426" name="Picture 18"/>
          <p:cNvPicPr>
            <a:picLocks noChangeAspect="1" noChangeArrowheads="1"/>
          </p:cNvPicPr>
          <p:nvPr/>
        </p:nvPicPr>
        <p:blipFill>
          <a:blip r:embed="rId15" cstate="print"/>
          <a:srcRect l="37495" t="4688" r="38994" b="83447"/>
          <a:stretch>
            <a:fillRect/>
          </a:stretch>
        </p:blipFill>
        <p:spPr bwMode="auto">
          <a:xfrm>
            <a:off x="2830515" y="4880439"/>
            <a:ext cx="1020517" cy="411928"/>
          </a:xfrm>
          <a:prstGeom prst="rect">
            <a:avLst/>
          </a:prstGeom>
          <a:noFill/>
          <a:ln w="9525">
            <a:noFill/>
            <a:miter lim="800000"/>
            <a:headEnd/>
            <a:tailEnd/>
          </a:ln>
          <a:effectLst/>
        </p:spPr>
      </p:pic>
      <p:sp>
        <p:nvSpPr>
          <p:cNvPr id="2" name="AutoShape 2" descr="data:image/jpeg;base64,/9j/4AAQSkZJRgABAQAAAQABAAD/2wCEAAkGBhIQERISEhIUFRURFBUYFhcWGBgVFxgYFxIYGBkXGhQaHCYfFxkkGRUXHy8gJCcqLC8sFh4xNTAqNSYrLCkBCQoKDgwOGg8PGjQhHh8sLSwuNC0vKjAvMywsNTIsLCwsNSw2LC8qNCwsLC80KSwuLCwsLCwvKi0pLC0sLyksLP/AABEIAKEBOQMBIgACEQEDEQH/xAAcAAEAAgMBAQEAAAAAAAAAAAAABQYEBwgDAgH/xABREAABAwICBQUKCQgIBgMAAAABAAIDBBEFIQYHEjFBE1FhcbIiMjM0cnOBkaGxCBQ1QlKCksHRFUNTdKKztNIWIyQlVGKT4RcYg6TC8GPi8f/EABoBAQACAwEAAAAAAAAAAAAAAAABAgMEBQb/xAA0EQACAQMABwQJBQEBAAAAAAAAAQIDBBEFEiExQXHBUYGR0RMiMjM0NWGh8AYjcrHhQhT/2gAMAwEAAhEDEQA/AN4oiIAiIgCIiAIiIAiIgCIiAIiIAiIgCIiAIiIAiIgCIiAIiIAiIgCIiAIiIAiIgCIiAIiIAiIgCIiAIojSbSqmw6Hlql+yCbNaBtPe76LGDMn2DjZamxf4QNQ4kUtLHG3g6YmRxHSxhaB9ooDeCLnM68cUvblKYHm5L/7qUwvX7WscPjFPBK3K/J7UL+k5lzSeiw3dOQG+EUBofpvTYpE59O4hzLCSN4s9hIyuOINjZwuDY55FTNXKWRvc0bRa1xAva5AJAvwQHsi0Wz4QtUQD8SgzF/CP/lVpoNdMQw4VdTEGyvlkjjgidtF+xs3dd1tlo2syejeSAgNlotBVevvEHOvHDTRt4Nc2SQ+l+22/2Qp3RfX2HvbHXwtjDjbloiSwdL43XLW9ILkBuBFRNPNbEGG7McTRUTvaHhodZjWu3Oe8A7xmAASegZrW0mvXFC64FK0fR5J5HpPKXPsQHQiLVWhuvFlRIyCtjbC95DWysJMRccgHA5x3O7MjnK2qgCKNx/SKnoITPUyCNgNhfMucdzWtGbnG24cy1JjPwgZnEikpWMbwdOS53pjYQB9soDdqLnV2u/FSe/px0CE/e9Z2Ha/K9h/roKeYf5duF32rvH7KA34irWhen1NirHGHaZJHblIn22233HIkOaecemxyVlQBFpPENf1QyaVkdLA5jJJGtcXvu5rXlocbDiBf0rH/AOYOr/wcH+o/8EBvRFov/mDq/wDBwf6j/wAF+P8AhC1QBJo4Ms/CP/BAb1RfEL9prTzgH1hVjTPWPSYXZspdJM4XbDHYvt9JxJsxvSTnY2BQFqRaGrtf1c4/1NPTRN5n7cx+0CwexedJr7xBpHKQ0sjeIDZIz9rbcP2UBv1FRtC9bdJiLmwuBgqHbo3kFrzbMRyDJx6CA7LcrygCLWOsLW1NhlZ8Wjpo5AImPLnvc03cXC1gD9FeGhOuaStqxBPBDDHyUsjpBIbNEbdok7QAAtdAbVRab0k1/EOLKCFrmg5TTbVnZ72xAg26S4HoUPRa/K9rryw00jeLWiSJ3oftPH7KA34ir2hmnFPisRkhJa6MgSRPttsJ3XtkWmxs4ZGx4ggWFAEREAREQGn9Y+rbFMRrXTMdA6JrQ2Fpkc0sba7rt2CNouuSQc+55lF6G6lag1f94xNFPG0mzJA4SvuNlvc90GAXJuG8BmLq16w9b7aCR1NTMbLO0Dbc8nk4iRcAgZvfax2QRa+/gtWVWsLF614jFVOXSOs2OnAiJO8NaYwH263bhmUB0ENC6ARGEUVOI3b2iJlj07t+Qz35LmzTPBmUVfVU0ZJZDIAy+ZDXRteATxtt2v0K3xaosaqmgzzhodmWT1Msh+s0BzfaVRcdwR1DUy0ry0ugcA4svskljX5XAO5w4IC5ajK0sxTYBymp5ARzljmOB9HdetdAVng3+Q7slc66l/liDzU/YC6KrfByeQ7slAcd0/et8ke5bB1W6uWYqZZZ5Htgp3Bgaw2c97gHEbRvstALb2zJIzFs9fQd63yR7lvb4Pjv7HVjmqr+uCL8EJMDTrUtTwUk1RRuka+nYZHRvdyjXsYNp9iRtB+yCRnYkWtncabXVumtTyeHVz/o0s5HXyTre1cosbYAcwQGzNWGqmLEYDVVUkgj2yyOOM7JdsdyS55BIaCNkBtu932yWRrM1T02H0pq6aSUBj42ujkIeCHvDLtdbaBBIOZItfcrxqSffCIRzSVA/wC4efvX7rt+SJvOU/8AEMQg5zc24seK6n1f1zp8MoZHm7nU8e0TvJDbEnpNlyyun9WI/uig/V2e5AU/Wjq9xPEqpskToHQRMAiY57mOa49+4jYIJJsL33NHSq5oxqRq3VbW17GtpmDac6OUHlDwjFrPbnmTYZDI5q86xda7MNd8XgYJqktuQ42jiBHcl9s3E79gWyzJFxfUmI6zcWqnbPxqRvKEBsdO0Rm5Is1hYOUJJ/zE5+hCTfbdXmFhuz+T6S1reBjJ+1a9+m65+1jYDFQ4lUU8ItEBG9jczsh7AS25zsHXt0EDgrHTaq8cq2gzTuYHb2z1Ur3eljdoeglUrSTRt+HVL6WQsL4wxxMd9nu27Q3gG6AsGp6tMWMUwG6Zs0buoxGT05xBdKLmLVZ8sUPlyfw0q6dQgpc2p3CHuc80pu9xcbTTtF3G5s1sgAFzuAsq5proXgOF05mlpnOe64iiFRUbUj7bh/WZNG8u4D0K+aXaWwYZTmeY3O6Ng76R9smt+87gM1zPpJpHPiFQ6oqHXc7JrR3sbL5MYOAHPvJzKAjXuuSQ0NBJIaCSGgnvQXEkgbrkkq/6q9WxxF7amobakjdkD+fc02LR/wDGCLE8SLDivDVnq0dib+WmDm0cbszmDO4HONh3hgOTnjqGdy3omnp2xsaxjWsYxoa1rQGta0CwAAyAAyshJF6XY+3D6KepIB5FncN3Bzz3LG+lxAXK1ZWSTSPlleXySuLnuO8k+4cAOAAC39r2cfyUbcaiC/Vt394C58Qg2lqc1dQ1jH1lWzlI2vLIY3d44tttyOHzgD3IByuHHPK1r1h6qqN9HNNS07IJ4GOkbyQDGvDBtFjmCzTcAgHeD6byepgD8jUtvpVF+v43KrZiovBMOeN/YKA5CY/c4EjcQRkQd4IO8HjddLaq9LXYjQNfKbzQOMUp3bTmgEP+s1zSem65mg71vkj3LcvweHu/t4t3N4D9YiQH2BqElc14/Kx/Voe1IqfgeGSVVRFTRGz6lwjvw2Tm8utvaGtLiOOzZXHXl8rH9Wh7UqidVjrYxQ+ck9tNKEBtSDULhwj2XPqHPtnJymyb84YBsC3MQem603pjo0cOrJaUu2wzZcx1rFzHi7SRwO8G3N6F1aucNdE21jEw+hFA39ku/wDJCD01J4gYsWYy+VRDKwi+RLW8o3LiRsO9Z510WuY9VR/vih8uX+GlXTiAIiIAiIgOStJjeurb/wCLqf371aNTWK09PiQdUOazlInRxPdk1r3OabE7gXNBAJ6uOd71ianDWTPqqN7GSyZyxyXDHuAA2w8AljrDMWIOW43J1vJqlxcEtNETwuJYC0+kyDLrAQk6GxnSalo4nSzzsY0DnBc4/Ra0Zud0BcvaR4yayrqKojZ5eQuDeIbYNYD0hrW36bq54HqErpSDO6GmbxseWkHRstsz07Z9Kt+N6iKY0oZSPc2ojueUlcXCW4714GTRlkWjLPI3KEGq9AdIG0GI01RJ4MOLJD9Fkjdku6gSHHoBXT9TIHQuc0gh0ZIIzBBbkQeIWkdGdRFTK7arniBgOccZEkrgCR347iMHIg90bHc0rdNNhbIadtPCNlkcQjYLk2AbsgXNyetAchQd63yR7lvT4PfilX+sj9xGqOzUjiwAHJwGwtflt9vqraeqPRCpw2nnZUhgdLNtgMdt5cm1uZsOLSgJjWN8lYh+qzfuyuXF1dpfhclVQ1VPFbbmhkY3aNhdzSBc8For/gpi36KD/WH8qA2fqP8AkiLzs/75y+tdvyRN5yn/AIhiktWWjk2H4fHT1AaJA+VxDTtAbchcM7DgV+6zNHpq/D5KenDTI58TgHO2RZkjXHOx4BAcxLqHVr8k0H6tH2Vpf/gpi36KD/WH8q3foJg0tHh9NTTlpkhZsnZNwO6JAvxsCBfoQHOenZccTr9u+18Zk333X7jfw2NlZ+qzEoKfFIJKktazZka17smskc2zXEnJuW02/wDmW1NZGqUYg81NM9sdQQA8PuI5bCwJIBLXgC17G4ABHFaun1SYu1xb8TLs7XbLCWnpF3g26wEJOiMS0gpqaIzTTxxxtHfOcLdQ5yeAGa5j0z0gGIV1RVAENkcAwHeGMYGNuOBIbtW4bVlZcF1D4hKWmYQUrbm5c4SyAc4ZH3Jv5YyPoV2xDULSmk5OCR7alp2hPIdoPPFj4xYBnNYXBzucw4Qaf0UxoUVdS1JBLYZQX237DgWPIHEhribdC6jnxiJtM6qa4PibE6UOYQQ5gYX3aeNwFpPR/URWSvPxyRlPG1xHcESyPAO9vzWNPAm552hbh/o1HHQPoacbDOQfEy93W2mEXJ3nN1ygOadKNK58SnNROeFo4we5jZv2W/e7ifQBELb+D/B7NmmrreGbIGWzy3SyXuN/zBw6lZINT2CxAB7XPIFi6SokaSechjmgHqACq5KO9lkm9xrag10YjAxsbG0gYxoa1ohLWtAFgAGyCwVlwn4QjtoCqoxs8XwPuR/03gX4/O9Csz9UWCP71hHk1Mp98hVdxr4Pg2b0dW69u9qAHA/9SNo2ePzXfijJS3PJDTW8vul2FNxbC5WQkH4xE2SAnIbQtJGTzAkC/WVzA9haS1wLXNJa5pFi1zTYtI4EEELrTRzCzS0lNTucHGCGOMkbiWMDSR0ZKpae6pIMRcZ4n8hUEd04N2o5LbuUZkdqwttAg897C1iCtajtNYmROw+d7WOD3PgLiAHB+bmAnLbD7m3EOy3FXLWPpvT0VHMOVY6eWNzIowQXFzhs7RaDcMbe5PRzrTeI6ncWiJb8WbM36UUkZafRIWO/ZXnQ6oMVe4AUYjB3ufJE1o69lxcfQ0oSVBoDR0Ae5dF6mtFn0VBtytLZat/KuaRYtbshsbSOB2RcjgXEKN0I1JxUr2z1j2zyssWxtFoWO33zzlIO4mw47N7EbPQg5415fKx/Voe1KofVf8r0PnH/AMPIr7rO1a4hX17qiBkLozFGxu1JsO7naJuCOdxWFoJqoxGlxCmqJmQtjhc5ziJNo5xPaABs87ggN3rmvXD8sVPkw/umrpRaY1jarsQrcQmqKdkTo5Gx22pNk9ywNNxbnCApuqWO+M0XQZj/ANtL+K6ZWmNXGq7EKLEYamoZE2ONsl9mTaN3RlosNnnK3OgCIiAIiIAiIgCIiA+XtuCM8xwyKr00tXSm/hoxxPfAdJGfpzVjRa1eh6XDjJxa3NdVuZmpVdTek0+382EJR6WQv767D05j7Q+9S8M7Xi7XBw5wQVgV+j0M2Zbsu+k3I+kbioCp0YniO1E7a8k7LvVf3FaEq97b+3BVF2x2Pw8jaVK2q+zLUfY93iXJFRo9IKmI7LnEkcHtz+4rPg00d8+IHpabew396inpq2lslmL+q8skz0bWXs4fJ+ZakUHFpfCd4e3rF/cVlR6RU7vzoHWC33hb0L62n7NReKNaVtWjvi/AkkWI3FoD+ej+238V6tq2Hc9p+sFnVWEt0l4mJwkt6PZF5/GWfSb6wvN+IRN3yMHW4D71LnFb2Qot7kZCLCfjUA/PM9DgfcsaTSmnG55PU133gLDK7oQ9qaXejJGhVlui/BksvxwNjbeq9Npmwd7G49ZDfddR8+l8zsmta2/QXH2/gtKppe0h/wBZ5JmxDR9eXDHMlqjRx0pvLUPd0AAD1bljs0TgJsJXEjgC0n1WWFFh9ZU9+5zWn6R2R9gfgpzCtHo6c7Wbn2748OocFqUqMLqet6D1e2Tee5bTYnUlRjj0u3siljoVjHMH+LOaA7aDwbXFiLW/FWTRVpFO298y4t6Be3quD61C4gHVtVsM71nc34AA90717vQrfBCGNa1osGgAdQVdG20f/VUq0liC2LqTeVpeghTntk9r6H2iIvRnICIiAIiIAiIgCIiAIiIAiIgCIiAIiIAiLEmxWFhLXSMBG8EgEKspxgsyeOZaMXLYlky0XzHIHAEG4IuDzgr6Vk8lQiIgPKopWSCz2tcOkAqJqNEoHd7tM6jceo3U2i16ttRre8imZadapT9iWCpTaGPHeSNPlAt911hy6MVDfmB3U4ffZXlFzZ6DtZbk1yfnk3I6Srrfh93lg167BZxvhf6Bf3Lydh0o3xP+y78FsdFrP9P0uE39jOtLT4xRrgYdKfzT/sO/BejcGnO6F/qt71sNFC/T9LjN/YPS0+EUUSPRmod+bt1uH3FZkOhsh757G9V3fgrei2YaDtY78vm/LBhlpOu92F3eZA0+h8Te/c5/7I9mftUrS4dHF3jGt6QM/XvKyUXRo2dCj7uCX9+Jp1LipU9qTYXxLHtNLbkXBFxvF+ZY8mLQtJa6VgI3gkXCymOBAI3Hcs6nCeUnkxuMo4bWDwosPjhbsxtAHHnPWeKyFjVGIxRmz3taSL2JtkvWCobINpjg4c4zCrB04/twxs4LyJkpv1pZ28T0REWUoEREAREQBERAEREAREQBERAEREAREQBUHSLxmXrHYCvyoOkXjMvWOwF5/wDUHw8f5dGdXRXvXy6oueFeAh82zshZaxMK8BD5tnZCy12qHuo8kc2p7b5sIvN1QwGxc0HpIX0yUO3EHqN1l1luK4ZUtJMSnZMW7TmMFtnZyvlmbjfmpbRirlkiJkubGzXHeRb29alJZGDJxaOgkfevtjwRcEEdGa5tKznC5lVdVtPOz87OGw3KlwpUVT1EscT6RfL5A3MkDrNkZIHZgg9RuullbjTwfSL4kla0XcQBzk2WIccpxlyrPX96pOrCHtSS5stGEpeysmci84aljxdjg4c4IPuXorpprKKtY2MIiXUkBFiTYrCzJ0rAea4v6l5tx2nP51vpNvesLr0k8OS8UZFSm1lRfgU3HPGJfKKvVF4NnkN7IVDxl4dPKQQQXGxGY9avlF4NnkN7IXA0P8RX59WdXSHuaXLoiq6Y+GZ5sdpymdFPFm+U7tKG0x8MzzY7TlM6KeLN8p3aU2nzSryfQiv8FDn5kwiIvSHHCLGmxKJhs6RgPMSL+pfMWLQuNmysJ5toLF6annV1lnmi/o54zhmWiXRZSgREQBERAEREAREQBERAEREAVB0i8Zl6x2Ar8qFpF4zL1jsBef8A1B8PH+XRnV0V718uqLjhsgbTxEkACJlycgO5HFQWL6Vk3ZB1bfE+SPvUJU4k+RrGOdZjA0AC9sha55z/AOhWzBMEija14IkcRcP4fVHD3rFTuq16lRt3qpJZfHuX53F50Kdt+5V2tvYuHeROFaLukO3PcA57Pzj1nh7+pWqCBrGhrQGgbgMl6IuxaWVK1jiC28XxZz69zOs/Wezs4FO0y8MzzY7TlM6KeLN8p3aUPpl4Znmx2nKY0U8Wb5Tu0uRafNKvJ9DoV/goc/M8dMfAN84Oy5V7DcUljaY4hm83yG07dbIf+7lYtMfAN84OyVhaFjupupnvcsN3CdTSShCWq2t65MyW8oxs3KSzh7jyh0Ynm7qZ+zf6RL3eq9h61kS6F5dzLn0ty9hyVnRdSOh7XHrLL7W3k0XpCvnY8LsSRrtkklNKbdy9hsRwPQecFX6jqRIxrxucAfXwVQ0uZao62NPtI+5WPRw/2aLqPaK0NE5o3VW3TzFbvH/TavsVKMK2NrMnEK9sDC9+4bhxJ5gqdU4nPVv2G3sdzG7rdJ49ZyXtpZWF82xfKMD1kXJ9VlOaMYeI4Wu+dINono+aPV71NapUv7p28JasI78cfz/RTjC1oqtJZlLcRtLoYbXkkt0MH/kfwWU7QyLg+T9k/crAi6MdE2kVjUzzyacr6u3nWNb19NyUj2XvsG191/Qtg0Xg2eQ3shUXHPGJfKKvVF4NnkN7IXM0LFRr1orcn1ZvaRblSpt8fJFV0x8MzzY7TlM6KeLN8p3aUNpj4Znmx2nKZ0U8Wb5Tu0rWnzSryfQrX+Chz8yXJsqbi+kD5ncnESGk2Fu+eb29XQp/SWoLKd9t7rN9Zz9l1UcGrGQyiR7SQ0G1rXucr5kcLqdL3TVSNupaqe2T+hFhQWpKs1lrcvqTNFobcXleQTwZbL6x3+pfdVoY239W835n2IPpAFl7/wBMofoSepv8yf0yh+hJ6m/zKFT0SoauVzy8k619rZw/sQmH4vLSv2HXLQbOYeHk8x9hV3ilDmhzTcOAIPQVQ8cr2Ty7bGuHcgHatckE55E8LepWrRk3po/rdsqNEXDVadupa0VtT/OYv6SdONVrEnsZKoiL0pxwiIgCIiAIiIAiIgCIiAKg6ReMy9Y7AV+VB0i8Zl6x2AvP/qD4eP8ALozq6K96+XVE5PgDZ4InNs2QRsz4O7kZH8VDYdiklI8tcDa/dMPvHMfYVcMK8BD5tnZC8cYwVlQ3PJ47133HnCmto+Uoxr271aiS7/z78SKd2k3SrbYt+BlUdYyVoew3B9nQRwK91QIppqKUi1jxB71w4Hp6D/uFcsMxVk7dppzG9p3j/bpW1Y6RjcftzWrNb15eRgubR0vWjti+JXNMvDM82O05TGinizfKd2lD6ZeGZ5sdoqY0U8Wb5Tu0tC0+aVeT6G3X+Chz8zy0x8A3zg7JWFoVvm6me9yzdMfAN84OyVhaF75upnvcoq/NocujEPgJc+qLUiIvSnHKbpj4dvm29pyntGfFo/rdtygNL/Djzbe05T+jPi0f1u2V5mx+Z1eT/tHYufg6fNdSs6TQltQ8n59nD1W94Ks+jtWJKdlt7AGkc2zkPZYpjeDCoZkbPb3p+49BVUilno5L2LTuIPeuHXx6wqy19HXkqslmnPj2Z2/39i0dW7t1TTxKJfkUDS6XwuHdhzD1bQ9BGfsWQ/SimHzyeprvvC7cdIW0llVF44/s5rtayeNR+BVMc8Yl8oq9UXg2eQ3sha/xKpEkr3i4DnEi+9bBovBs8hvZC42hpKVetJbm+rOjpFNUqaf5sRVNMfDM82O05TOinizfKd2lE6ZRnlY3WyLLX6Q4n7wvrAdIY4YuTftAgkggXBv7iqUq0KOk6jqPCa49xadOVSygoLP4yX0lpy+nfbe2zvUc/ZdVfR4RmdrZGhweCBfMX4e63pV4hlEjA4Zh4BHUQqfjej74XF8YJZvy3s/26Vm0rby9JC7prWSxlfTeY7GqtSVCTw3uLR+RYP0Mf2Qn5Fg/Qx/ZCgMO0vLQGytLrfOba/pByPXdSg0rp/pO+yVuUrywqxz6q5pIwTt7qDxtfLLMv8iwfoY/shZMMDWANa0NA3AZBV+q0zaPBsJPO6wHqFyfYp+lqOUY19iNoA2IsR0LZtq9rUm1RxldiMFanWhFOpnD7WeqIi3jWCIiAIiIAiIgCIiAIiIAsSbCYXuLnRtJO8kZrLRVlCM1iSzzLRk47U8HzHGGgACwAsBzAL6RFZLBU8Kmijkttsa6264vZfEGGRRnaZG1p5wLLKRY3Sg5azSzyLa8ksZ2GNUYdFIbvY1xAtci+S9aenbGNljQ0cw3L0RSqcVLWS2hyk1jOw8qmkZILPaHAG9jnmvimoI477DGtva9ha9v/wBWQiejjra2NvaNaWNXOwIiK5UxqjDYpDtPja42tci+S9YIGsaGtAAG4DdvuvRFRU4p6yW0s5Saw3sC+ZIg4WcAQeBFx6l9IrtZKkdLo9Tu3xAdV2+4rzGjFN+j/ad+KlUWq7O3by6a8EZlcVVsUn4sxKfCYY82xtBHG1z6zmstEWeEIwWIrHIxyk5PMnk8qimbINl7Q4cxzWANGqYG/J/tOt6rqURUqUKVR5nFN/VItGrOCxGTXefEUQaA1oAAyAG4L7RFlSxsMZgVOBwSZujFzxHcn2b1jDRSn+i77RUwi15WdCbzKCb5IzRuKsVhSfiYlLhMMWbI2g8+8+s5rLRFmhCMFiKwvoY5ScnmTyERFcqEREAREQBERAEREAREQBERAEREAREQBERAEREAREQBERAEREAREQBERAEREAREQBERAEREAREQBERAEREARE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3"/>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4090339" y="4880439"/>
            <a:ext cx="769693" cy="39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 Box 12"/>
          <p:cNvSpPr txBox="1">
            <a:spLocks noChangeArrowheads="1"/>
          </p:cNvSpPr>
          <p:nvPr/>
        </p:nvSpPr>
        <p:spPr bwMode="auto">
          <a:xfrm>
            <a:off x="539552" y="4016097"/>
            <a:ext cx="1156086" cy="276999"/>
          </a:xfrm>
          <a:prstGeom prst="rect">
            <a:avLst/>
          </a:prstGeom>
          <a:noFill/>
          <a:ln w="9525">
            <a:noFill/>
            <a:miter lim="800000"/>
            <a:headEnd/>
            <a:tailEnd/>
          </a:ln>
          <a:effectLst/>
        </p:spPr>
        <p:txBody>
          <a:bodyPr wrap="none">
            <a:spAutoFit/>
          </a:bodyPr>
          <a:lstStyle/>
          <a:p>
            <a:pPr algn="l"/>
            <a:r>
              <a:rPr lang="en-US" sz="1200" dirty="0" smtClean="0"/>
              <a:t>Library portals</a:t>
            </a:r>
            <a:endParaRPr lang="en-US" sz="1200" dirty="0"/>
          </a:p>
        </p:txBody>
      </p:sp>
      <p:pic>
        <p:nvPicPr>
          <p:cNvPr id="2052" name="Picture 4"/>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2848738" y="3892526"/>
            <a:ext cx="751912" cy="459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3874027" y="3841613"/>
            <a:ext cx="625965" cy="62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p:cNvPicPr>
            <a:picLocks noChangeAspect="1" noChangeArrowheads="1"/>
          </p:cNvPicPr>
          <p:nvPr/>
        </p:nvPicPr>
        <p:blipFill rotWithShape="1">
          <a:blip r:embed="rId19" cstate="email">
            <a:extLst>
              <a:ext uri="{28A0092B-C50C-407E-A947-70E740481C1C}">
                <a14:useLocalDpi xmlns:a14="http://schemas.microsoft.com/office/drawing/2010/main" val="0"/>
              </a:ext>
            </a:extLst>
          </a:blip>
          <a:srcRect r="24233"/>
          <a:stretch/>
        </p:blipFill>
        <p:spPr bwMode="auto">
          <a:xfrm>
            <a:off x="4759665" y="3969010"/>
            <a:ext cx="1258819" cy="283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22929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750" y="2158405"/>
            <a:ext cx="8064500" cy="615553"/>
          </a:xfrm>
          <a:prstGeom prst="rect">
            <a:avLst/>
          </a:prstGeom>
          <a:noFill/>
        </p:spPr>
        <p:txBody>
          <a:bodyPr wrap="square" lIns="0" tIns="0" rIns="0" bIns="0" rtlCol="0">
            <a:spAutoFit/>
          </a:bodyPr>
          <a:lstStyle/>
          <a:p>
            <a:pPr>
              <a:spcBef>
                <a:spcPts val="800"/>
              </a:spcBef>
              <a:buClr>
                <a:schemeClr val="accent2"/>
              </a:buClr>
              <a:buSzPct val="100000"/>
            </a:pPr>
            <a:r>
              <a:rPr lang="en-US" sz="4000" dirty="0" smtClean="0">
                <a:latin typeface="+mn-lt"/>
              </a:rPr>
              <a:t>Springer’s Role in Serving Authors</a:t>
            </a:r>
          </a:p>
        </p:txBody>
      </p:sp>
    </p:spTree>
    <p:extLst>
      <p:ext uri="{BB962C8B-B14F-4D97-AF65-F5344CB8AC3E}">
        <p14:creationId xmlns:p14="http://schemas.microsoft.com/office/powerpoint/2010/main" val="554056378"/>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4716462" y="1484784"/>
            <a:ext cx="3887787" cy="237626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800" b="1" dirty="0" smtClean="0"/>
              <a:t>Chemistry</a:t>
            </a:r>
            <a:endParaRPr lang="en-US" sz="1800" b="1" dirty="0"/>
          </a:p>
        </p:txBody>
      </p:sp>
      <p:sp>
        <p:nvSpPr>
          <p:cNvPr id="8" name="Rectangle 7"/>
          <p:cNvSpPr/>
          <p:nvPr/>
        </p:nvSpPr>
        <p:spPr bwMode="auto">
          <a:xfrm>
            <a:off x="539750" y="1484784"/>
            <a:ext cx="3887788" cy="237626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800" b="1" dirty="0" smtClean="0"/>
              <a:t>Physics</a:t>
            </a:r>
            <a:endParaRPr lang="en-US" b="1" dirty="0"/>
          </a:p>
        </p:txBody>
      </p:sp>
      <p:sp>
        <p:nvSpPr>
          <p:cNvPr id="10" name="Rectangle 9"/>
          <p:cNvSpPr/>
          <p:nvPr/>
        </p:nvSpPr>
        <p:spPr bwMode="auto">
          <a:xfrm>
            <a:off x="539750" y="4060461"/>
            <a:ext cx="3887788" cy="237626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800" b="1" dirty="0" smtClean="0"/>
              <a:t>Physiology and Medicine</a:t>
            </a:r>
            <a:endParaRPr lang="en-US" sz="1800" b="1" dirty="0"/>
          </a:p>
        </p:txBody>
      </p:sp>
      <p:sp>
        <p:nvSpPr>
          <p:cNvPr id="4" name="Rectangle 2"/>
          <p:cNvSpPr txBox="1">
            <a:spLocks noChangeArrowheads="1"/>
          </p:cNvSpPr>
          <p:nvPr/>
        </p:nvSpPr>
        <p:spPr>
          <a:xfrm>
            <a:off x="539750" y="764704"/>
            <a:ext cx="8064499" cy="288925"/>
          </a:xfrm>
          <a:prstGeom prst="rect">
            <a:avLst/>
          </a:prstGeom>
        </p:spPr>
        <p:txBody>
          <a:bodyPr/>
          <a:lstStyle/>
          <a:p>
            <a:pPr lvl="0" algn="l" eaLnBrk="1" hangingPunct="1">
              <a:lnSpc>
                <a:spcPct val="90000"/>
              </a:lnSpc>
              <a:spcBef>
                <a:spcPct val="0"/>
              </a:spcBef>
              <a:defRPr/>
            </a:pPr>
            <a:r>
              <a:rPr lang="en-US" sz="2100" b="1" kern="0" dirty="0" smtClean="0">
                <a:latin typeface="+mj-lt"/>
                <a:ea typeface="+mj-ea"/>
                <a:cs typeface="+mj-cs"/>
              </a:rPr>
              <a:t>All ten of </a:t>
            </a:r>
            <a:r>
              <a:rPr lang="en-US" sz="2100" b="1" kern="0" dirty="0">
                <a:latin typeface="+mj-lt"/>
                <a:ea typeface="+mj-ea"/>
                <a:cs typeface="+mj-cs"/>
              </a:rPr>
              <a:t>the </a:t>
            </a:r>
            <a:r>
              <a:rPr lang="en-US" sz="2100" b="1" kern="0" dirty="0" smtClean="0">
                <a:latin typeface="+mj-lt"/>
                <a:ea typeface="+mj-ea"/>
                <a:cs typeface="+mj-cs"/>
              </a:rPr>
              <a:t> 2014 Nobel </a:t>
            </a:r>
            <a:r>
              <a:rPr lang="en-US" sz="2100" b="1" kern="0" dirty="0">
                <a:latin typeface="+mj-lt"/>
                <a:ea typeface="+mj-ea"/>
                <a:cs typeface="+mj-cs"/>
              </a:rPr>
              <a:t>laureates in medicine, </a:t>
            </a:r>
            <a:r>
              <a:rPr lang="en-US" sz="2100" b="1" kern="0" dirty="0" smtClean="0">
                <a:latin typeface="+mj-lt"/>
                <a:ea typeface="+mj-ea"/>
                <a:cs typeface="+mj-cs"/>
              </a:rPr>
              <a:t>physics, chemistry and economics are </a:t>
            </a:r>
            <a:r>
              <a:rPr kumimoji="0" lang="en-US" sz="2100" b="1" i="0" u="none" strike="noStrike" kern="0" cap="none" spc="0" normalizeH="0" noProof="0" dirty="0" smtClean="0">
                <a:ln>
                  <a:noFill/>
                </a:ln>
                <a:solidFill>
                  <a:schemeClr val="tx2"/>
                </a:solidFill>
                <a:effectLst/>
                <a:uLnTx/>
                <a:uFillTx/>
                <a:latin typeface="+mj-lt"/>
                <a:ea typeface="+mj-ea"/>
                <a:cs typeface="+mj-cs"/>
              </a:rPr>
              <a:t>Springer authors and editors!</a:t>
            </a:r>
            <a:endParaRPr kumimoji="0" lang="en-US" sz="2100" b="1" i="0" u="none" strike="noStrike" kern="0" cap="none" spc="0" normalizeH="0" baseline="0" noProof="0" dirty="0">
              <a:ln>
                <a:noFill/>
              </a:ln>
              <a:solidFill>
                <a:schemeClr val="tx2"/>
              </a:solidFill>
              <a:effectLst/>
              <a:uLnTx/>
              <a:uFillTx/>
              <a:latin typeface="+mj-lt"/>
              <a:ea typeface="+mj-ea"/>
              <a:cs typeface="+mj-cs"/>
            </a:endParaRP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19668" y="1844824"/>
            <a:ext cx="312474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99592" y="1844824"/>
            <a:ext cx="316006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9181" y="4480520"/>
            <a:ext cx="334572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bwMode="auto">
          <a:xfrm>
            <a:off x="4722770" y="4079292"/>
            <a:ext cx="3887788" cy="237626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800" b="1" dirty="0" smtClean="0"/>
              <a:t>Economics</a:t>
            </a:r>
            <a:endParaRPr lang="en-US" sz="1800" b="1" dirty="0"/>
          </a:p>
        </p:txBody>
      </p:sp>
      <p:pic>
        <p:nvPicPr>
          <p:cNvPr id="2"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85588" y="4480520"/>
            <a:ext cx="9787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45041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Strong focus on author services, satisfaction already on a high level</a:t>
            </a:r>
            <a:endParaRPr lang="en-US" dirty="0"/>
          </a:p>
        </p:txBody>
      </p:sp>
      <p:grpSp>
        <p:nvGrpSpPr>
          <p:cNvPr id="3" name="Group 38"/>
          <p:cNvGrpSpPr>
            <a:grpSpLocks/>
          </p:cNvGrpSpPr>
          <p:nvPr/>
        </p:nvGrpSpPr>
        <p:grpSpPr bwMode="auto">
          <a:xfrm>
            <a:off x="539554" y="1485255"/>
            <a:ext cx="3887786" cy="4681066"/>
            <a:chOff x="3233" y="1149"/>
            <a:chExt cx="2530" cy="2625"/>
          </a:xfrm>
        </p:grpSpPr>
        <p:sp>
          <p:nvSpPr>
            <p:cNvPr id="8" name="Text Box 39"/>
            <p:cNvSpPr txBox="1">
              <a:spLocks noChangeArrowheads="1"/>
            </p:cNvSpPr>
            <p:nvPr/>
          </p:nvSpPr>
          <p:spPr bwMode="auto">
            <a:xfrm>
              <a:off x="3233" y="1149"/>
              <a:ext cx="2530" cy="173"/>
            </a:xfrm>
            <a:prstGeom prst="rect">
              <a:avLst/>
            </a:prstGeom>
            <a:solidFill>
              <a:schemeClr val="accent1"/>
            </a:solidFill>
            <a:ln>
              <a:solidFill>
                <a:schemeClr val="accent1"/>
              </a:solidFill>
              <a:headEnd/>
              <a:tailEnd/>
            </a:ln>
          </p:spPr>
          <p:style>
            <a:lnRef idx="1">
              <a:schemeClr val="accent2"/>
            </a:lnRef>
            <a:fillRef idx="3">
              <a:schemeClr val="accent2"/>
            </a:fillRef>
            <a:effectRef idx="2">
              <a:schemeClr val="accent2"/>
            </a:effectRef>
            <a:fontRef idx="minor">
              <a:schemeClr val="lt1"/>
            </a:fontRef>
          </p:style>
          <p:txBody>
            <a:bodyPr>
              <a:spAutoFit/>
            </a:bodyPr>
            <a:lstStyle/>
            <a:p>
              <a:pPr>
                <a:spcBef>
                  <a:spcPct val="0"/>
                </a:spcBef>
              </a:pPr>
              <a:r>
                <a:rPr lang="en-US" sz="1400" b="1" dirty="0" smtClean="0">
                  <a:solidFill>
                    <a:schemeClr val="bg1"/>
                  </a:solidFill>
                </a:rPr>
                <a:t>Journal author satisfaction</a:t>
              </a:r>
              <a:endParaRPr lang="en-US" sz="1400" b="1" dirty="0">
                <a:solidFill>
                  <a:schemeClr val="bg1"/>
                </a:solidFill>
              </a:endParaRPr>
            </a:p>
          </p:txBody>
        </p:sp>
        <p:sp>
          <p:nvSpPr>
            <p:cNvPr id="9" name="Rectangle 40"/>
            <p:cNvSpPr>
              <a:spLocks noChangeArrowheads="1"/>
            </p:cNvSpPr>
            <p:nvPr/>
          </p:nvSpPr>
          <p:spPr bwMode="auto">
            <a:xfrm>
              <a:off x="3233" y="1149"/>
              <a:ext cx="2530" cy="2625"/>
            </a:xfrm>
            <a:prstGeom prst="rect">
              <a:avLst/>
            </a:prstGeom>
            <a:noFill/>
            <a:ln w="12700">
              <a:solidFill>
                <a:schemeClr val="accent1"/>
              </a:solidFill>
              <a:miter lim="800000"/>
              <a:headEnd/>
              <a:tailEnd/>
            </a:ln>
            <a:effectLst/>
          </p:spPr>
          <p:txBody>
            <a:bodyPr wrap="none" anchor="ctr"/>
            <a:lstStyle/>
            <a:p>
              <a:endParaRPr lang="en-US"/>
            </a:p>
          </p:txBody>
        </p:sp>
      </p:grpSp>
      <p:graphicFrame>
        <p:nvGraphicFramePr>
          <p:cNvPr id="11" name="Inhaltsplatzhalter 3"/>
          <p:cNvGraphicFramePr>
            <a:graphicFrameLocks/>
          </p:cNvGraphicFramePr>
          <p:nvPr>
            <p:extLst>
              <p:ext uri="{D42A27DB-BD31-4B8C-83A1-F6EECF244321}">
                <p14:modId xmlns:p14="http://schemas.microsoft.com/office/powerpoint/2010/main" val="1792331083"/>
              </p:ext>
            </p:extLst>
          </p:nvPr>
        </p:nvGraphicFramePr>
        <p:xfrm>
          <a:off x="539553" y="4077072"/>
          <a:ext cx="3887787" cy="2088778"/>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p:cNvCxnSpPr/>
          <p:nvPr/>
        </p:nvCxnSpPr>
        <p:spPr bwMode="auto">
          <a:xfrm>
            <a:off x="539553" y="3933056"/>
            <a:ext cx="3887787" cy="0"/>
          </a:xfrm>
          <a:prstGeom prst="line">
            <a:avLst/>
          </a:prstGeom>
          <a:solidFill>
            <a:srgbClr val="D1DDE9"/>
          </a:solidFill>
          <a:ln w="9525" cap="flat" cmpd="sng" algn="ctr">
            <a:solidFill>
              <a:schemeClr val="accent1"/>
            </a:solidFill>
            <a:prstDash val="solid"/>
            <a:round/>
            <a:headEnd type="none" w="med" len="med"/>
            <a:tailEnd type="none" w="med" len="med"/>
          </a:ln>
          <a:effectLst/>
        </p:spPr>
      </p:cxnSp>
      <p:grpSp>
        <p:nvGrpSpPr>
          <p:cNvPr id="4" name="Group 38"/>
          <p:cNvGrpSpPr>
            <a:grpSpLocks/>
          </p:cNvGrpSpPr>
          <p:nvPr/>
        </p:nvGrpSpPr>
        <p:grpSpPr bwMode="auto">
          <a:xfrm>
            <a:off x="4716018" y="1485255"/>
            <a:ext cx="3887786" cy="4681066"/>
            <a:chOff x="3233" y="1149"/>
            <a:chExt cx="2530" cy="2625"/>
          </a:xfrm>
        </p:grpSpPr>
        <p:sp>
          <p:nvSpPr>
            <p:cNvPr id="14" name="Text Box 39"/>
            <p:cNvSpPr txBox="1">
              <a:spLocks noChangeArrowheads="1"/>
            </p:cNvSpPr>
            <p:nvPr/>
          </p:nvSpPr>
          <p:spPr bwMode="auto">
            <a:xfrm>
              <a:off x="3233" y="1149"/>
              <a:ext cx="2530" cy="173"/>
            </a:xfrm>
            <a:prstGeom prst="rect">
              <a:avLst/>
            </a:prstGeom>
            <a:solidFill>
              <a:schemeClr val="accent1"/>
            </a:solidFill>
            <a:ln>
              <a:solidFill>
                <a:schemeClr val="accent1"/>
              </a:solidFill>
              <a:headEnd/>
              <a:tailEnd/>
            </a:ln>
          </p:spPr>
          <p:style>
            <a:lnRef idx="1">
              <a:schemeClr val="accent2"/>
            </a:lnRef>
            <a:fillRef idx="3">
              <a:schemeClr val="accent2"/>
            </a:fillRef>
            <a:effectRef idx="2">
              <a:schemeClr val="accent2"/>
            </a:effectRef>
            <a:fontRef idx="minor">
              <a:schemeClr val="lt1"/>
            </a:fontRef>
          </p:style>
          <p:txBody>
            <a:bodyPr>
              <a:spAutoFit/>
            </a:bodyPr>
            <a:lstStyle/>
            <a:p>
              <a:pPr>
                <a:spcBef>
                  <a:spcPct val="0"/>
                </a:spcBef>
              </a:pPr>
              <a:r>
                <a:rPr lang="en-US" sz="1400" b="1" dirty="0" smtClean="0">
                  <a:solidFill>
                    <a:schemeClr val="bg1"/>
                  </a:solidFill>
                </a:rPr>
                <a:t>Book author satisfaction</a:t>
              </a:r>
              <a:endParaRPr lang="en-US" sz="1400" b="1" dirty="0">
                <a:solidFill>
                  <a:schemeClr val="bg1"/>
                </a:solidFill>
              </a:endParaRPr>
            </a:p>
          </p:txBody>
        </p:sp>
        <p:sp>
          <p:nvSpPr>
            <p:cNvPr id="15" name="Rectangle 40"/>
            <p:cNvSpPr>
              <a:spLocks noChangeArrowheads="1"/>
            </p:cNvSpPr>
            <p:nvPr/>
          </p:nvSpPr>
          <p:spPr bwMode="auto">
            <a:xfrm>
              <a:off x="3233" y="1149"/>
              <a:ext cx="2530" cy="2625"/>
            </a:xfrm>
            <a:prstGeom prst="rect">
              <a:avLst/>
            </a:prstGeom>
            <a:noFill/>
            <a:ln w="12700">
              <a:solidFill>
                <a:schemeClr val="accent1"/>
              </a:solidFill>
              <a:miter lim="800000"/>
              <a:headEnd/>
              <a:tailEnd/>
            </a:ln>
            <a:effectLst/>
          </p:spPr>
          <p:txBody>
            <a:bodyPr wrap="none" anchor="ctr"/>
            <a:lstStyle/>
            <a:p>
              <a:endParaRPr lang="en-US"/>
            </a:p>
          </p:txBody>
        </p:sp>
      </p:grpSp>
      <p:graphicFrame>
        <p:nvGraphicFramePr>
          <p:cNvPr id="16" name="Inhaltsplatzhalter 3"/>
          <p:cNvGraphicFramePr>
            <a:graphicFrameLocks/>
          </p:cNvGraphicFramePr>
          <p:nvPr>
            <p:extLst>
              <p:ext uri="{D42A27DB-BD31-4B8C-83A1-F6EECF244321}">
                <p14:modId xmlns:p14="http://schemas.microsoft.com/office/powerpoint/2010/main" val="1211555135"/>
              </p:ext>
            </p:extLst>
          </p:nvPr>
        </p:nvGraphicFramePr>
        <p:xfrm>
          <a:off x="4716016" y="1844824"/>
          <a:ext cx="3887787" cy="2088232"/>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Connector 17"/>
          <p:cNvCxnSpPr/>
          <p:nvPr/>
        </p:nvCxnSpPr>
        <p:spPr bwMode="auto">
          <a:xfrm>
            <a:off x="4716017" y="3933056"/>
            <a:ext cx="3887787" cy="0"/>
          </a:xfrm>
          <a:prstGeom prst="line">
            <a:avLst/>
          </a:prstGeom>
          <a:solidFill>
            <a:srgbClr val="D1DDE9"/>
          </a:solidFill>
          <a:ln w="9525" cap="flat" cmpd="sng" algn="ctr">
            <a:solidFill>
              <a:schemeClr val="accent1"/>
            </a:solidFill>
            <a:prstDash val="solid"/>
            <a:round/>
            <a:headEnd type="none" w="med" len="med"/>
            <a:tailEnd type="none" w="med" len="med"/>
          </a:ln>
          <a:effectLst/>
        </p:spPr>
      </p:cxnSp>
      <p:graphicFrame>
        <p:nvGraphicFramePr>
          <p:cNvPr id="19" name="Inhaltsplatzhalter 3"/>
          <p:cNvGraphicFramePr>
            <a:graphicFrameLocks/>
          </p:cNvGraphicFramePr>
          <p:nvPr>
            <p:extLst>
              <p:ext uri="{D42A27DB-BD31-4B8C-83A1-F6EECF244321}">
                <p14:modId xmlns:p14="http://schemas.microsoft.com/office/powerpoint/2010/main" val="3778613704"/>
              </p:ext>
            </p:extLst>
          </p:nvPr>
        </p:nvGraphicFramePr>
        <p:xfrm>
          <a:off x="539552" y="1772816"/>
          <a:ext cx="3887787" cy="2088232"/>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feld 13"/>
          <p:cNvSpPr txBox="1"/>
          <p:nvPr/>
        </p:nvSpPr>
        <p:spPr>
          <a:xfrm>
            <a:off x="3059832" y="3429000"/>
            <a:ext cx="1152128" cy="276999"/>
          </a:xfrm>
          <a:prstGeom prst="rect">
            <a:avLst/>
          </a:prstGeom>
          <a:noFill/>
        </p:spPr>
        <p:txBody>
          <a:bodyPr wrap="square" rtlCol="0">
            <a:spAutoFit/>
          </a:bodyPr>
          <a:lstStyle/>
          <a:p>
            <a:r>
              <a:rPr lang="en-US" sz="1200" b="0" dirty="0" smtClean="0"/>
              <a:t>Average: 1.5</a:t>
            </a:r>
            <a:endParaRPr lang="en-US" sz="1200" b="0" dirty="0"/>
          </a:p>
        </p:txBody>
      </p:sp>
      <p:sp>
        <p:nvSpPr>
          <p:cNvPr id="21" name="Textfeld 13"/>
          <p:cNvSpPr txBox="1"/>
          <p:nvPr/>
        </p:nvSpPr>
        <p:spPr>
          <a:xfrm>
            <a:off x="7308304" y="3429000"/>
            <a:ext cx="1152128" cy="276999"/>
          </a:xfrm>
          <a:prstGeom prst="rect">
            <a:avLst/>
          </a:prstGeom>
          <a:noFill/>
        </p:spPr>
        <p:txBody>
          <a:bodyPr wrap="square" rtlCol="0">
            <a:spAutoFit/>
          </a:bodyPr>
          <a:lstStyle/>
          <a:p>
            <a:r>
              <a:rPr lang="en-US" sz="1200" b="0" dirty="0" smtClean="0"/>
              <a:t>Average: 1.6</a:t>
            </a:r>
            <a:endParaRPr lang="en-US" sz="1200" b="0" dirty="0"/>
          </a:p>
        </p:txBody>
      </p:sp>
      <p:graphicFrame>
        <p:nvGraphicFramePr>
          <p:cNvPr id="22" name="Inhaltsplatzhalter 3"/>
          <p:cNvGraphicFramePr>
            <a:graphicFrameLocks/>
          </p:cNvGraphicFramePr>
          <p:nvPr>
            <p:extLst>
              <p:ext uri="{D42A27DB-BD31-4B8C-83A1-F6EECF244321}">
                <p14:modId xmlns:p14="http://schemas.microsoft.com/office/powerpoint/2010/main" val="2544670579"/>
              </p:ext>
            </p:extLst>
          </p:nvPr>
        </p:nvGraphicFramePr>
        <p:xfrm>
          <a:off x="4716016" y="4077072"/>
          <a:ext cx="3887787" cy="20887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32519211"/>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892276"/>
            <a:ext cx="8352730" cy="304699"/>
          </a:xfrm>
        </p:spPr>
        <p:txBody>
          <a:bodyPr/>
          <a:lstStyle/>
          <a:p>
            <a:r>
              <a:rPr lang="en-US" dirty="0" smtClean="0"/>
              <a:t>The journal’s brand is the key criteria for journal selection</a:t>
            </a:r>
          </a:p>
        </p:txBody>
      </p:sp>
      <p:sp>
        <p:nvSpPr>
          <p:cNvPr id="7" name="Text Box 25"/>
          <p:cNvSpPr txBox="1">
            <a:spLocks noChangeArrowheads="1"/>
          </p:cNvSpPr>
          <p:nvPr/>
        </p:nvSpPr>
        <p:spPr bwMode="auto">
          <a:xfrm>
            <a:off x="539750" y="6525924"/>
            <a:ext cx="7924799" cy="215444"/>
          </a:xfrm>
          <a:prstGeom prst="rect">
            <a:avLst/>
          </a:prstGeom>
          <a:noFill/>
          <a:ln w="9525">
            <a:noFill/>
            <a:miter lim="800000"/>
            <a:headEnd/>
            <a:tailEnd/>
          </a:ln>
        </p:spPr>
        <p:txBody>
          <a:bodyPr>
            <a:spAutoFit/>
          </a:bodyPr>
          <a:lstStyle>
            <a:defPPr>
              <a:defRPr lang="en-US"/>
            </a:defPPr>
            <a:lvl1pPr algn="l">
              <a:defRPr sz="800"/>
            </a:lvl1pPr>
          </a:lstStyle>
          <a:p>
            <a:r>
              <a:rPr lang="en-US" dirty="0"/>
              <a:t>Source: Springer Author satisfaction Survey; 5-point rating: 1=very important to 5=not important at all</a:t>
            </a:r>
          </a:p>
        </p:txBody>
      </p:sp>
      <p:graphicFrame>
        <p:nvGraphicFramePr>
          <p:cNvPr id="8" name="Inhaltsplatzhalter 4"/>
          <p:cNvGraphicFramePr>
            <a:graphicFrameLocks/>
          </p:cNvGraphicFramePr>
          <p:nvPr>
            <p:extLst>
              <p:ext uri="{D42A27DB-BD31-4B8C-83A1-F6EECF244321}">
                <p14:modId xmlns:p14="http://schemas.microsoft.com/office/powerpoint/2010/main" val="3053213440"/>
              </p:ext>
            </p:extLst>
          </p:nvPr>
        </p:nvGraphicFramePr>
        <p:xfrm>
          <a:off x="539750" y="1484313"/>
          <a:ext cx="8064500" cy="4968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997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1"/>
          </p:nvPr>
        </p:nvSpPr>
        <p:spPr>
          <a:xfrm>
            <a:off x="611560" y="3501008"/>
            <a:ext cx="8082250" cy="360548"/>
          </a:xfrm>
        </p:spPr>
        <p:txBody>
          <a:bodyPr/>
          <a:lstStyle/>
          <a:p>
            <a:pPr algn="ctr"/>
            <a:r>
              <a:rPr lang="en-US" sz="4400" b="1" dirty="0" smtClean="0"/>
              <a:t>Thank You!</a:t>
            </a:r>
            <a:endParaRPr lang="en-US" sz="4400" b="1" dirty="0"/>
          </a:p>
        </p:txBody>
      </p:sp>
    </p:spTree>
    <p:extLst>
      <p:ext uri="{BB962C8B-B14F-4D97-AF65-F5344CB8AC3E}">
        <p14:creationId xmlns:p14="http://schemas.microsoft.com/office/powerpoint/2010/main" val="415334440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planetware.com/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5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planetware.com/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52400"/>
            <a:ext cx="9525" cy="152400"/>
          </a:xfrm>
          <a:prstGeom prst="rect">
            <a:avLst/>
          </a:prstGeom>
          <a:noFill/>
          <a:extLst>
            <a:ext uri="{909E8E84-426E-40DD-AFC4-6F175D3DCCD1}">
              <a14:hiddenFill xmlns:a14="http://schemas.microsoft.com/office/drawing/2010/main">
                <a:solidFill>
                  <a:srgbClr val="FFFFFF"/>
                </a:solidFill>
              </a14:hiddenFill>
            </a:ext>
          </a:extLst>
        </p:spPr>
      </p:pic>
      <p:sp>
        <p:nvSpPr>
          <p:cNvPr id="2" name="Inhaltsplatzhalter 1"/>
          <p:cNvSpPr>
            <a:spLocks noGrp="1"/>
          </p:cNvSpPr>
          <p:nvPr>
            <p:ph idx="11"/>
          </p:nvPr>
        </p:nvSpPr>
        <p:spPr>
          <a:xfrm>
            <a:off x="525463" y="1439864"/>
            <a:ext cx="8132762" cy="2554545"/>
          </a:xfrm>
        </p:spPr>
        <p:txBody>
          <a:bodyPr/>
          <a:lstStyle/>
          <a:p>
            <a:pPr>
              <a:spcBef>
                <a:spcPts val="1200"/>
              </a:spcBef>
            </a:pPr>
            <a:r>
              <a:rPr lang="de-DE" dirty="0" smtClean="0"/>
              <a:t>~12 years of experience publishing engineering content in the US and in India</a:t>
            </a:r>
          </a:p>
          <a:p>
            <a:pPr>
              <a:spcBef>
                <a:spcPts val="1200"/>
              </a:spcBef>
            </a:pPr>
            <a:r>
              <a:rPr lang="de-DE" dirty="0" smtClean="0"/>
              <a:t>~ 30 journal portfolio at Springer</a:t>
            </a:r>
          </a:p>
          <a:p>
            <a:pPr>
              <a:spcBef>
                <a:spcPts val="1200"/>
              </a:spcBef>
            </a:pPr>
            <a:r>
              <a:rPr lang="de-DE" dirty="0" smtClean="0"/>
              <a:t>~300 books signed in  4 years at Springer</a:t>
            </a:r>
          </a:p>
          <a:p>
            <a:pPr>
              <a:spcBef>
                <a:spcPts val="1200"/>
              </a:spcBef>
            </a:pPr>
            <a:r>
              <a:rPr lang="de-DE" dirty="0"/>
              <a:t>6</a:t>
            </a:r>
            <a:r>
              <a:rPr lang="de-DE" dirty="0" smtClean="0"/>
              <a:t>00+  book authors spread over 5 continents</a:t>
            </a:r>
          </a:p>
          <a:p>
            <a:pPr>
              <a:spcBef>
                <a:spcPts val="1200"/>
              </a:spcBef>
            </a:pPr>
            <a:r>
              <a:rPr dirty="0" smtClean="0"/>
              <a:t>Degrees in Physics </a:t>
            </a:r>
            <a:r>
              <a:rPr lang="en-US" dirty="0" smtClean="0"/>
              <a:t> </a:t>
            </a:r>
            <a:r>
              <a:rPr dirty="0" smtClean="0"/>
              <a:t>and Philosophy from St Stephen's College, Delhi</a:t>
            </a:r>
            <a:endParaRPr lang="de-DE" dirty="0"/>
          </a:p>
        </p:txBody>
      </p:sp>
      <p:sp>
        <p:nvSpPr>
          <p:cNvPr id="4" name="Titel 3"/>
          <p:cNvSpPr>
            <a:spLocks noGrp="1"/>
          </p:cNvSpPr>
          <p:nvPr>
            <p:ph type="title"/>
          </p:nvPr>
        </p:nvSpPr>
        <p:spPr/>
        <p:txBody>
          <a:bodyPr/>
          <a:lstStyle/>
          <a:p>
            <a:r>
              <a:rPr lang="en-NZ" dirty="0"/>
              <a:t>A little more about me…</a:t>
            </a:r>
            <a:endParaRPr lang="de-DE" dirty="0"/>
          </a:p>
        </p:txBody>
      </p:sp>
    </p:spTree>
    <p:extLst>
      <p:ext uri="{BB962C8B-B14F-4D97-AF65-F5344CB8AC3E}">
        <p14:creationId xmlns:p14="http://schemas.microsoft.com/office/powerpoint/2010/main" val="2556903548"/>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750" y="2420888"/>
            <a:ext cx="8064500" cy="615553"/>
          </a:xfrm>
          <a:prstGeom prst="rect">
            <a:avLst/>
          </a:prstGeom>
          <a:noFill/>
        </p:spPr>
        <p:txBody>
          <a:bodyPr wrap="square" lIns="0" tIns="0" rIns="0" bIns="0" rtlCol="0">
            <a:spAutoFit/>
          </a:bodyPr>
          <a:lstStyle/>
          <a:p>
            <a:pPr>
              <a:spcBef>
                <a:spcPts val="800"/>
              </a:spcBef>
              <a:buClr>
                <a:schemeClr val="accent2"/>
              </a:buClr>
              <a:buSzPct val="100000"/>
            </a:pPr>
            <a:r>
              <a:rPr lang="en-US" sz="4000" dirty="0" smtClean="0">
                <a:latin typeface="+mn-lt"/>
              </a:rPr>
              <a:t>Market Definition, Size and Growth</a:t>
            </a:r>
          </a:p>
        </p:txBody>
      </p:sp>
    </p:spTree>
    <p:extLst>
      <p:ext uri="{BB962C8B-B14F-4D97-AF65-F5344CB8AC3E}">
        <p14:creationId xmlns:p14="http://schemas.microsoft.com/office/powerpoint/2010/main" val="247473181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539750" y="908050"/>
            <a:ext cx="8166100" cy="304699"/>
          </a:xfrm>
        </p:spPr>
        <p:txBody>
          <a:bodyPr/>
          <a:lstStyle/>
          <a:p>
            <a:r>
              <a:rPr lang="en-US" dirty="0" smtClean="0"/>
              <a:t>How many publishers, journals and books are there?</a:t>
            </a:r>
            <a:endParaRPr lang="en-US" dirty="0"/>
          </a:p>
        </p:txBody>
      </p:sp>
      <p:sp>
        <p:nvSpPr>
          <p:cNvPr id="364547" name="Rectangle 3"/>
          <p:cNvSpPr>
            <a:spLocks noGrp="1" noChangeArrowheads="1"/>
          </p:cNvSpPr>
          <p:nvPr>
            <p:ph type="body" idx="1"/>
          </p:nvPr>
        </p:nvSpPr>
        <p:spPr>
          <a:xfrm>
            <a:off x="539552" y="1484784"/>
            <a:ext cx="7924800" cy="3762568"/>
          </a:xfrm>
          <a:noFill/>
        </p:spPr>
        <p:txBody>
          <a:bodyPr/>
          <a:lstStyle/>
          <a:p>
            <a:pPr>
              <a:lnSpc>
                <a:spcPct val="150000"/>
              </a:lnSpc>
              <a:buFont typeface="Times" pitchFamily="18" charset="0"/>
              <a:buNone/>
            </a:pPr>
            <a:r>
              <a:rPr lang="en-US" sz="1800" b="1" dirty="0">
                <a:solidFill>
                  <a:schemeClr val="tx1"/>
                </a:solidFill>
              </a:rPr>
              <a:t>Journals:</a:t>
            </a:r>
          </a:p>
          <a:p>
            <a:pPr>
              <a:lnSpc>
                <a:spcPct val="150000"/>
              </a:lnSpc>
            </a:pPr>
            <a:r>
              <a:rPr lang="en-US" sz="1800" b="1" dirty="0" smtClean="0">
                <a:solidFill>
                  <a:schemeClr val="hlink"/>
                </a:solidFill>
              </a:rPr>
              <a:t>28,000</a:t>
            </a:r>
            <a:r>
              <a:rPr lang="en-US" dirty="0" smtClean="0">
                <a:solidFill>
                  <a:schemeClr val="tx1"/>
                </a:solidFill>
              </a:rPr>
              <a:t> </a:t>
            </a:r>
            <a:r>
              <a:rPr lang="en-US" dirty="0">
                <a:solidFill>
                  <a:schemeClr val="tx1"/>
                </a:solidFill>
              </a:rPr>
              <a:t>English-language journals</a:t>
            </a:r>
          </a:p>
          <a:p>
            <a:pPr>
              <a:lnSpc>
                <a:spcPct val="150000"/>
              </a:lnSpc>
            </a:pPr>
            <a:r>
              <a:rPr lang="en-US" sz="1800" b="1" dirty="0">
                <a:solidFill>
                  <a:schemeClr val="hlink"/>
                </a:solidFill>
              </a:rPr>
              <a:t>2,000+</a:t>
            </a:r>
            <a:r>
              <a:rPr lang="en-US" dirty="0">
                <a:solidFill>
                  <a:schemeClr val="tx1"/>
                </a:solidFill>
              </a:rPr>
              <a:t> journals publishers</a:t>
            </a:r>
          </a:p>
          <a:p>
            <a:pPr>
              <a:lnSpc>
                <a:spcPct val="150000"/>
              </a:lnSpc>
            </a:pPr>
            <a:r>
              <a:rPr lang="en-US" b="1" dirty="0" smtClean="0">
                <a:solidFill>
                  <a:schemeClr val="hlink"/>
                </a:solidFill>
              </a:rPr>
              <a:t>2.3</a:t>
            </a:r>
            <a:r>
              <a:rPr lang="en-US" sz="1800" b="1" dirty="0" smtClean="0">
                <a:solidFill>
                  <a:schemeClr val="hlink"/>
                </a:solidFill>
              </a:rPr>
              <a:t> </a:t>
            </a:r>
            <a:r>
              <a:rPr lang="en-US" sz="1800" b="1" dirty="0">
                <a:solidFill>
                  <a:schemeClr val="hlink"/>
                </a:solidFill>
              </a:rPr>
              <a:t>million</a:t>
            </a:r>
            <a:r>
              <a:rPr lang="en-US" dirty="0">
                <a:solidFill>
                  <a:schemeClr val="tx1"/>
                </a:solidFill>
              </a:rPr>
              <a:t> journal articles per year</a:t>
            </a:r>
          </a:p>
          <a:p>
            <a:pPr>
              <a:lnSpc>
                <a:spcPct val="150000"/>
              </a:lnSpc>
              <a:spcBef>
                <a:spcPct val="100000"/>
              </a:spcBef>
              <a:buFont typeface="Times" pitchFamily="18" charset="0"/>
              <a:buNone/>
            </a:pPr>
            <a:r>
              <a:rPr lang="en-US" sz="1800" b="1" dirty="0" smtClean="0">
                <a:solidFill>
                  <a:schemeClr val="tx1"/>
                </a:solidFill>
              </a:rPr>
              <a:t>Books</a:t>
            </a:r>
            <a:r>
              <a:rPr lang="en-US" sz="1800" b="1" dirty="0">
                <a:solidFill>
                  <a:schemeClr val="tx1"/>
                </a:solidFill>
              </a:rPr>
              <a:t>:</a:t>
            </a:r>
            <a:endParaRPr lang="en-US" b="1" dirty="0">
              <a:solidFill>
                <a:schemeClr val="tx1"/>
              </a:solidFill>
            </a:endParaRPr>
          </a:p>
          <a:p>
            <a:pPr>
              <a:lnSpc>
                <a:spcPct val="150000"/>
              </a:lnSpc>
            </a:pPr>
            <a:r>
              <a:rPr lang="en-US" sz="1800" b="1" dirty="0">
                <a:solidFill>
                  <a:schemeClr val="hlink"/>
                </a:solidFill>
              </a:rPr>
              <a:t>50,000</a:t>
            </a:r>
            <a:r>
              <a:rPr lang="en-US" dirty="0">
                <a:solidFill>
                  <a:schemeClr val="tx1"/>
                </a:solidFill>
              </a:rPr>
              <a:t> new English-language academic/scholarly books per year</a:t>
            </a:r>
          </a:p>
          <a:p>
            <a:pPr>
              <a:lnSpc>
                <a:spcPct val="150000"/>
              </a:lnSpc>
            </a:pPr>
            <a:r>
              <a:rPr lang="en-US" sz="1800" b="1" dirty="0">
                <a:solidFill>
                  <a:schemeClr val="hlink"/>
                </a:solidFill>
              </a:rPr>
              <a:t>1,000+</a:t>
            </a:r>
            <a:r>
              <a:rPr lang="en-US" dirty="0">
                <a:solidFill>
                  <a:schemeClr val="tx1"/>
                </a:solidFill>
              </a:rPr>
              <a:t> academic/scholarly book publishers</a:t>
            </a:r>
          </a:p>
        </p:txBody>
      </p:sp>
    </p:spTree>
    <p:extLst>
      <p:ext uri="{BB962C8B-B14F-4D97-AF65-F5344CB8AC3E}">
        <p14:creationId xmlns:p14="http://schemas.microsoft.com/office/powerpoint/2010/main" val="325594060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94480" y="2540636"/>
            <a:ext cx="4540448" cy="941796"/>
          </a:xfrm>
        </p:spPr>
        <p:txBody>
          <a:bodyPr/>
          <a:lstStyle/>
          <a:p>
            <a:r>
              <a:rPr lang="en-NZ" b="1" dirty="0" smtClean="0"/>
              <a:t>Introduction to </a:t>
            </a:r>
            <a:br>
              <a:rPr lang="en-NZ" b="1" dirty="0" smtClean="0"/>
            </a:br>
            <a:r>
              <a:rPr lang="en-NZ" b="1" dirty="0" smtClean="0"/>
              <a:t>Springer Nature  </a:t>
            </a:r>
            <a:endParaRPr lang="de-DE" b="0" dirty="0">
              <a:solidFill>
                <a:schemeClr val="tx2"/>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28370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4600" y="723120"/>
            <a:ext cx="7605347" cy="443198"/>
          </a:xfrm>
        </p:spPr>
        <p:txBody>
          <a:bodyPr/>
          <a:lstStyle/>
          <a:p>
            <a:r>
              <a:rPr lang="en-GB" sz="3200" dirty="0"/>
              <a:t>Who is Springer Nature?</a:t>
            </a:r>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274" y="1691577"/>
            <a:ext cx="3094893"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descr="http://logok.org/wp-content/uploads/2015/02/Springer-logo-logotype-1024x768.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97091" y="1098809"/>
            <a:ext cx="2926574" cy="23778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s://pbs.twimg.com/media/CEUt3Z1WAAA1-cC.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905316" y="890469"/>
            <a:ext cx="5275385" cy="28575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35709" y="1334435"/>
            <a:ext cx="8440615" cy="990132"/>
          </a:xfrm>
          <a:prstGeom prst="rect">
            <a:avLst/>
          </a:prstGeom>
          <a:noFill/>
        </p:spPr>
        <p:txBody>
          <a:bodyPr wrap="square" lIns="0" tIns="0" rIns="0" bIns="0" rtlCol="0">
            <a:noAutofit/>
          </a:bodyPr>
          <a:lstStyle/>
          <a:p>
            <a:pPr algn="ctr" defTabSz="914400" eaLnBrk="0" fontAlgn="base" hangingPunct="0">
              <a:lnSpc>
                <a:spcPts val="2200"/>
              </a:lnSpc>
              <a:spcBef>
                <a:spcPts val="900"/>
              </a:spcBef>
              <a:spcAft>
                <a:spcPct val="0"/>
              </a:spcAft>
              <a:buClr>
                <a:srgbClr val="0176C3"/>
              </a:buClr>
              <a:buSzPct val="100000"/>
            </a:pPr>
            <a:r>
              <a:rPr lang="en-US" sz="2800" b="1" i="1" dirty="0">
                <a:solidFill>
                  <a:srgbClr val="5F5F5F"/>
                </a:solidFill>
                <a:ea typeface="ＭＳ Ｐゴシック" charset="0"/>
              </a:rPr>
              <a:t>In May 2015</a:t>
            </a:r>
          </a:p>
        </p:txBody>
      </p:sp>
      <p:pic>
        <p:nvPicPr>
          <p:cNvPr id="29" name="Content Placeholder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bwMode="auto">
          <a:xfrm>
            <a:off x="2954215" y="4218916"/>
            <a:ext cx="2750526" cy="78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31" name="Picture 6" descr="http://www.publishersweekly.com/images/data/ARTICLE_PHOTO/photo/000/033/33130-1.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134719" y="5077314"/>
            <a:ext cx="1994112" cy="101533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https://secure.surveymonkey.com/_resources/23/64230023/fb18ce9a-8be9-4bb1-b717-44aac5bca5ea.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970289" y="3214318"/>
            <a:ext cx="3324690" cy="705767"/>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p:cNvCxnSpPr/>
          <p:nvPr/>
        </p:nvCxnSpPr>
        <p:spPr bwMode="auto">
          <a:xfrm>
            <a:off x="817057" y="2809177"/>
            <a:ext cx="7477921" cy="0"/>
          </a:xfrm>
          <a:prstGeom prst="line">
            <a:avLst/>
          </a:prstGeom>
          <a:solidFill>
            <a:srgbClr val="D1DDE9"/>
          </a:solidFill>
          <a:ln w="28575" cap="flat" cmpd="sng" algn="ctr">
            <a:solidFill>
              <a:srgbClr val="5F5F5F"/>
            </a:solidFill>
            <a:prstDash val="solid"/>
            <a:round/>
            <a:headEnd type="none" w="med" len="med"/>
            <a:tailEnd type="none" w="med" len="med"/>
          </a:ln>
          <a:effectLst/>
        </p:spPr>
      </p:cxnSp>
      <p:pic>
        <p:nvPicPr>
          <p:cNvPr id="3" name="Picture 2"/>
          <p:cNvPicPr>
            <a:picLocks noChangeAspect="1"/>
          </p:cNvPicPr>
          <p:nvPr/>
        </p:nvPicPr>
        <p:blipFill rotWithShape="1">
          <a:blip r:embed="rId9"/>
          <a:srcRect t="32816" b="35149"/>
          <a:stretch/>
        </p:blipFill>
        <p:spPr>
          <a:xfrm>
            <a:off x="628174" y="5048060"/>
            <a:ext cx="2813538" cy="976431"/>
          </a:xfrm>
          <a:prstGeom prst="rect">
            <a:avLst/>
          </a:prstGeom>
        </p:spPr>
      </p:pic>
      <p:pic>
        <p:nvPicPr>
          <p:cNvPr id="4" name="Picture 3"/>
          <p:cNvPicPr>
            <a:picLocks noChangeAspect="1"/>
          </p:cNvPicPr>
          <p:nvPr/>
        </p:nvPicPr>
        <p:blipFill>
          <a:blip r:embed="rId10"/>
          <a:stretch>
            <a:fillRect/>
          </a:stretch>
        </p:blipFill>
        <p:spPr>
          <a:xfrm>
            <a:off x="628174" y="3043350"/>
            <a:ext cx="3981037" cy="938791"/>
          </a:xfrm>
          <a:prstGeom prst="rect">
            <a:avLst/>
          </a:prstGeom>
        </p:spPr>
      </p:pic>
    </p:spTree>
    <p:extLst>
      <p:ext uri="{BB962C8B-B14F-4D97-AF65-F5344CB8AC3E}">
        <p14:creationId xmlns:p14="http://schemas.microsoft.com/office/powerpoint/2010/main" val="402492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6 -4.08881E-6 L 0.22275 -4.08881E-6 " pathEditMode="relative" rAng="0" ptsTypes="AA">
                                      <p:cBhvr>
                                        <p:cTn id="6" dur="2000" fill="hold"/>
                                        <p:tgtEl>
                                          <p:spTgt spid="26"/>
                                        </p:tgtEl>
                                        <p:attrNameLst>
                                          <p:attrName>ppt_x</p:attrName>
                                          <p:attrName>ppt_y</p:attrName>
                                        </p:attrNameLst>
                                      </p:cBhvr>
                                      <p:rCtr x="11128" y="0"/>
                                    </p:animMotion>
                                  </p:childTnLst>
                                </p:cTn>
                              </p:par>
                              <p:par>
                                <p:cTn id="7" presetID="35" presetClass="path" presetSubtype="0" accel="50000" decel="50000" fill="hold" nodeType="withEffect">
                                  <p:stCondLst>
                                    <p:cond delay="0"/>
                                  </p:stCondLst>
                                  <p:childTnLst>
                                    <p:animMotion origin="layout" path="M 8.33333E-7 -3.67253E-6 L -0.17708 -3.67253E-6 " pathEditMode="relative" rAng="0" ptsTypes="AA">
                                      <p:cBhvr>
                                        <p:cTn id="8" dur="2000" fill="hold"/>
                                        <p:tgtEl>
                                          <p:spTgt spid="25"/>
                                        </p:tgtEl>
                                        <p:attrNameLst>
                                          <p:attrName>ppt_x</p:attrName>
                                          <p:attrName>ppt_y</p:attrName>
                                        </p:attrNameLst>
                                      </p:cBhvr>
                                      <p:rCtr x="-8854" y="0"/>
                                    </p:animMotion>
                                  </p:childTnLst>
                                </p:cTn>
                              </p:par>
                            </p:childTnLst>
                          </p:cTn>
                        </p:par>
                        <p:par>
                          <p:cTn id="9" fill="hold">
                            <p:stCondLst>
                              <p:cond delay="2000"/>
                            </p:stCondLst>
                            <p:childTnLst>
                              <p:par>
                                <p:cTn id="10" presetID="10" presetClass="exit" presetSubtype="0" fill="hold" nodeType="afterEffect">
                                  <p:stCondLst>
                                    <p:cond delay="0"/>
                                  </p:stCondLst>
                                  <p:childTnLst>
                                    <p:animEffect transition="out" filter="fade">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806736" y="674772"/>
            <a:ext cx="7605347" cy="387798"/>
          </a:xfrm>
        </p:spPr>
        <p:txBody>
          <a:bodyPr/>
          <a:lstStyle/>
          <a:p>
            <a:r>
              <a:rPr lang="en-GB" dirty="0"/>
              <a:t>Springer Nature overview </a:t>
            </a:r>
          </a:p>
        </p:txBody>
      </p:sp>
      <p:sp>
        <p:nvSpPr>
          <p:cNvPr id="10" name="TextBox 9"/>
          <p:cNvSpPr txBox="1"/>
          <p:nvPr/>
        </p:nvSpPr>
        <p:spPr>
          <a:xfrm>
            <a:off x="586375" y="1062570"/>
            <a:ext cx="8046071" cy="2485829"/>
          </a:xfrm>
          <a:prstGeom prst="rect">
            <a:avLst/>
          </a:prstGeom>
          <a:noFill/>
          <a:ln>
            <a:noFill/>
          </a:ln>
        </p:spPr>
        <p:txBody>
          <a:bodyPr vert="horz" wrap="square" lIns="0" tIns="0" rIns="0" bIns="0" numCol="1" anchor="t" anchorCtr="0" compatLnSpc="1">
            <a:prstTxWarp prst="textNoShape">
              <a:avLst/>
            </a:prstTxWarp>
            <a:noAutofit/>
          </a:bodyPr>
          <a:lstStyle/>
          <a:p>
            <a:pPr indent="-274320" defTabSz="914400" eaLnBrk="0" fontAlgn="base" hangingPunct="0">
              <a:spcBef>
                <a:spcPct val="50000"/>
              </a:spcBef>
              <a:spcAft>
                <a:spcPct val="0"/>
              </a:spcAft>
              <a:buFont typeface="Arial" pitchFamily="34" charset="0"/>
              <a:buChar char="•"/>
            </a:pPr>
            <a:r>
              <a:rPr lang="en-US" dirty="0">
                <a:solidFill>
                  <a:srgbClr val="002143"/>
                </a:solidFill>
                <a:ea typeface="ＭＳ Ｐゴシック" charset="0"/>
              </a:rPr>
              <a:t>175 years in academic publishing </a:t>
            </a:r>
          </a:p>
          <a:p>
            <a:pPr indent="-274320" defTabSz="914400" eaLnBrk="0" fontAlgn="base" hangingPunct="0">
              <a:spcBef>
                <a:spcPct val="50000"/>
              </a:spcBef>
              <a:spcAft>
                <a:spcPct val="0"/>
              </a:spcAft>
              <a:buFont typeface="Arial" pitchFamily="34" charset="0"/>
              <a:buChar char="•"/>
            </a:pPr>
            <a:r>
              <a:rPr lang="en-US" dirty="0">
                <a:solidFill>
                  <a:srgbClr val="002143"/>
                </a:solidFill>
                <a:ea typeface="ＭＳ Ｐゴシック" charset="0"/>
              </a:rPr>
              <a:t>13,000 employees in over 50 countries worldwide</a:t>
            </a:r>
          </a:p>
          <a:p>
            <a:pPr indent="-274320" defTabSz="914400" eaLnBrk="0" fontAlgn="base" hangingPunct="0">
              <a:spcBef>
                <a:spcPct val="50000"/>
              </a:spcBef>
              <a:spcAft>
                <a:spcPct val="0"/>
              </a:spcAft>
              <a:buFont typeface="Arial" pitchFamily="34" charset="0"/>
              <a:buChar char="•"/>
            </a:pPr>
            <a:r>
              <a:rPr lang="en-US" dirty="0">
                <a:solidFill>
                  <a:srgbClr val="002143"/>
                </a:solidFill>
                <a:ea typeface="ＭＳ Ｐゴシック" charset="0"/>
              </a:rPr>
              <a:t>3000 journals and 12,000 books annually</a:t>
            </a:r>
          </a:p>
          <a:p>
            <a:pPr indent="-274320" defTabSz="914400" eaLnBrk="0" fontAlgn="base" hangingPunct="0">
              <a:spcBef>
                <a:spcPct val="50000"/>
              </a:spcBef>
              <a:spcAft>
                <a:spcPct val="0"/>
              </a:spcAft>
              <a:buFont typeface="Arial" pitchFamily="34" charset="0"/>
              <a:buChar char="•"/>
            </a:pPr>
            <a:r>
              <a:rPr lang="en-US" dirty="0">
                <a:solidFill>
                  <a:srgbClr val="002143"/>
                </a:solidFill>
                <a:ea typeface="ＭＳ Ｐゴシック" charset="0"/>
              </a:rPr>
              <a:t>Largest open access publisher (600 journals)</a:t>
            </a:r>
          </a:p>
          <a:p>
            <a:pPr indent="-274320" defTabSz="914400" eaLnBrk="0" fontAlgn="base" hangingPunct="0">
              <a:spcBef>
                <a:spcPct val="50000"/>
              </a:spcBef>
              <a:spcAft>
                <a:spcPct val="0"/>
              </a:spcAft>
              <a:buFont typeface="Arial" pitchFamily="34" charset="0"/>
              <a:buChar char="•"/>
            </a:pPr>
            <a:r>
              <a:rPr lang="de-DE" dirty="0">
                <a:solidFill>
                  <a:srgbClr val="002143"/>
                </a:solidFill>
                <a:ea typeface="ＭＳ Ｐゴシック" charset="0"/>
              </a:rPr>
              <a:t>SpringerLink &amp; Nature.com</a:t>
            </a:r>
            <a:r>
              <a:rPr lang="en-US" dirty="0">
                <a:solidFill>
                  <a:srgbClr val="002143"/>
                </a:solidFill>
                <a:ea typeface="ＭＳ Ｐゴシック" charset="0"/>
              </a:rPr>
              <a:t> have over 250 million downloads/year</a:t>
            </a:r>
          </a:p>
          <a:p>
            <a:pPr indent="-274320" defTabSz="914400" eaLnBrk="0" fontAlgn="base" hangingPunct="0">
              <a:spcBef>
                <a:spcPct val="50000"/>
              </a:spcBef>
              <a:spcAft>
                <a:spcPct val="0"/>
              </a:spcAft>
              <a:buFont typeface="Arial" pitchFamily="34" charset="0"/>
              <a:buChar char="•"/>
            </a:pPr>
            <a:r>
              <a:rPr lang="en-US" dirty="0">
                <a:solidFill>
                  <a:srgbClr val="002143"/>
                </a:solidFill>
                <a:ea typeface="ＭＳ Ｐゴシック" charset="0"/>
              </a:rPr>
              <a:t>Most Nobel laureates have published in Springer Nature journals</a:t>
            </a:r>
          </a:p>
        </p:txBody>
      </p:sp>
      <p:grpSp>
        <p:nvGrpSpPr>
          <p:cNvPr id="11" name="Group 10"/>
          <p:cNvGrpSpPr/>
          <p:nvPr/>
        </p:nvGrpSpPr>
        <p:grpSpPr>
          <a:xfrm>
            <a:off x="461963" y="3806156"/>
            <a:ext cx="8205422" cy="2531432"/>
            <a:chOff x="144118" y="4172227"/>
            <a:chExt cx="8889207" cy="2531432"/>
          </a:xfrm>
        </p:grpSpPr>
        <p:pic>
          <p:nvPicPr>
            <p:cNvPr id="12" name="Picture 6" descr="https://encrypted-tbn1.gstatic.com/images?q=tbn:ANd9GcQ7WN2HK5g-3TMMZVvlBcc21ZHuyJdrZUOM9zxgmIV6Mi5_NtJX8w"/>
            <p:cNvPicPr>
              <a:picLocks noChangeAspect="1" noChangeArrowheads="1"/>
            </p:cNvPicPr>
            <p:nvPr/>
          </p:nvPicPr>
          <p:blipFill>
            <a:blip r:embed="rId3" cstate="print"/>
            <a:srcRect/>
            <a:stretch>
              <a:fillRect/>
            </a:stretch>
          </p:blipFill>
          <p:spPr bwMode="auto">
            <a:xfrm>
              <a:off x="5207739" y="4814504"/>
              <a:ext cx="1202280" cy="1569644"/>
            </a:xfrm>
            <a:prstGeom prst="rect">
              <a:avLst/>
            </a:prstGeom>
            <a:noFill/>
          </p:spPr>
        </p:pic>
        <p:pic>
          <p:nvPicPr>
            <p:cNvPr id="13" name="Picture 4" descr="http://t0.gstatic.com/images?q=tbn:ANd9GcRL6P2RS7LP_9uYx8ve4-oIFxBULsQri9sTLVxBiqdrPjrc6fOu7Q"/>
            <p:cNvPicPr>
              <a:picLocks noChangeAspect="1" noChangeArrowheads="1"/>
            </p:cNvPicPr>
            <p:nvPr/>
          </p:nvPicPr>
          <p:blipFill>
            <a:blip r:embed="rId4" cstate="print"/>
            <a:srcRect/>
            <a:stretch>
              <a:fillRect/>
            </a:stretch>
          </p:blipFill>
          <p:spPr bwMode="auto">
            <a:xfrm>
              <a:off x="6447036" y="4796550"/>
              <a:ext cx="1125948" cy="1588392"/>
            </a:xfrm>
            <a:prstGeom prst="rect">
              <a:avLst/>
            </a:prstGeom>
            <a:noFill/>
          </p:spPr>
        </p:pic>
        <p:pic>
          <p:nvPicPr>
            <p:cNvPr id="14" name="Picture 4" descr="pavlov"/>
            <p:cNvPicPr>
              <a:picLocks noChangeAspect="1" noChangeArrowheads="1"/>
            </p:cNvPicPr>
            <p:nvPr/>
          </p:nvPicPr>
          <p:blipFill>
            <a:blip r:embed="rId5" cstate="email"/>
            <a:srcRect/>
            <a:stretch>
              <a:fillRect/>
            </a:stretch>
          </p:blipFill>
          <p:spPr bwMode="auto">
            <a:xfrm>
              <a:off x="144118" y="4796549"/>
              <a:ext cx="1187450" cy="1585913"/>
            </a:xfrm>
            <a:prstGeom prst="rect">
              <a:avLst/>
            </a:prstGeom>
            <a:noFill/>
          </p:spPr>
        </p:pic>
        <p:pic>
          <p:nvPicPr>
            <p:cNvPr id="15" name="Picture 5" descr="albert14"/>
            <p:cNvPicPr>
              <a:picLocks noChangeAspect="1" noChangeArrowheads="1"/>
            </p:cNvPicPr>
            <p:nvPr/>
          </p:nvPicPr>
          <p:blipFill>
            <a:blip r:embed="rId6" cstate="email"/>
            <a:srcRect/>
            <a:stretch>
              <a:fillRect/>
            </a:stretch>
          </p:blipFill>
          <p:spPr bwMode="auto">
            <a:xfrm>
              <a:off x="1358339" y="4796549"/>
              <a:ext cx="1263189" cy="1588393"/>
            </a:xfrm>
            <a:prstGeom prst="rect">
              <a:avLst/>
            </a:prstGeom>
            <a:noFill/>
          </p:spPr>
        </p:pic>
        <p:pic>
          <p:nvPicPr>
            <p:cNvPr id="16" name="Picture 6" descr="Bohr"/>
            <p:cNvPicPr>
              <a:picLocks noChangeAspect="1" noChangeArrowheads="1"/>
            </p:cNvPicPr>
            <p:nvPr/>
          </p:nvPicPr>
          <p:blipFill>
            <a:blip r:embed="rId7" cstate="email"/>
            <a:srcRect/>
            <a:stretch>
              <a:fillRect/>
            </a:stretch>
          </p:blipFill>
          <p:spPr bwMode="auto">
            <a:xfrm>
              <a:off x="2648299" y="4796549"/>
              <a:ext cx="1181171" cy="1584176"/>
            </a:xfrm>
            <a:prstGeom prst="rect">
              <a:avLst/>
            </a:prstGeom>
            <a:noFill/>
          </p:spPr>
        </p:pic>
        <p:pic>
          <p:nvPicPr>
            <p:cNvPr id="17" name="Picture 7" descr="otto_hahn_1"/>
            <p:cNvPicPr>
              <a:picLocks noChangeAspect="1" noChangeArrowheads="1"/>
            </p:cNvPicPr>
            <p:nvPr/>
          </p:nvPicPr>
          <p:blipFill>
            <a:blip r:embed="rId8" cstate="email"/>
            <a:srcRect/>
            <a:stretch>
              <a:fillRect/>
            </a:stretch>
          </p:blipFill>
          <p:spPr bwMode="auto">
            <a:xfrm>
              <a:off x="3856241" y="4822223"/>
              <a:ext cx="1324727" cy="1558503"/>
            </a:xfrm>
            <a:prstGeom prst="rect">
              <a:avLst/>
            </a:prstGeom>
            <a:noFill/>
          </p:spPr>
        </p:pic>
        <p:pic>
          <p:nvPicPr>
            <p:cNvPr id="18" name="Picture 12" descr="wuthrich[1]"/>
            <p:cNvPicPr>
              <a:picLocks noChangeAspect="1" noChangeArrowheads="1"/>
            </p:cNvPicPr>
            <p:nvPr/>
          </p:nvPicPr>
          <p:blipFill>
            <a:blip r:embed="rId9" cstate="email"/>
            <a:srcRect/>
            <a:stretch>
              <a:fillRect/>
            </a:stretch>
          </p:blipFill>
          <p:spPr bwMode="auto">
            <a:xfrm>
              <a:off x="7595941" y="4796550"/>
              <a:ext cx="1437384" cy="1588392"/>
            </a:xfrm>
            <a:prstGeom prst="rect">
              <a:avLst/>
            </a:prstGeom>
            <a:noFill/>
          </p:spPr>
        </p:pic>
        <p:sp>
          <p:nvSpPr>
            <p:cNvPr id="19" name="Text Box 16"/>
            <p:cNvSpPr txBox="1">
              <a:spLocks noChangeArrowheads="1"/>
            </p:cNvSpPr>
            <p:nvPr/>
          </p:nvSpPr>
          <p:spPr bwMode="auto">
            <a:xfrm>
              <a:off x="358470" y="6360759"/>
              <a:ext cx="762000" cy="342900"/>
            </a:xfrm>
            <a:prstGeom prst="rect">
              <a:avLst/>
            </a:prstGeom>
            <a:noFill/>
            <a:ln w="9525" algn="ctr">
              <a:noFill/>
              <a:miter lim="800000"/>
              <a:headEnd/>
              <a:tailEnd/>
            </a:ln>
            <a:effectLst/>
          </p:spPr>
          <p:txBody>
            <a:bodyPr lIns="90000" tIns="46800" rIns="90000" bIns="46800" anchor="ctr" anchorCtr="0">
              <a:noAutofit/>
            </a:bodyPr>
            <a:lstStyle/>
            <a:p>
              <a:pPr algn="ctr" defTabSz="914400" eaLnBrk="0" fontAlgn="base" hangingPunct="0">
                <a:lnSpc>
                  <a:spcPct val="130000"/>
                </a:lnSpc>
                <a:spcBef>
                  <a:spcPct val="20000"/>
                </a:spcBef>
                <a:spcAft>
                  <a:spcPct val="0"/>
                </a:spcAft>
                <a:buClr>
                  <a:srgbClr val="F76013"/>
                </a:buClr>
                <a:buSzPct val="120000"/>
              </a:pPr>
              <a:r>
                <a:rPr lang="en-US" sz="1400" b="1" dirty="0">
                  <a:solidFill>
                    <a:srgbClr val="C00000"/>
                  </a:solidFill>
                  <a:latin typeface="Times New Roman" pitchFamily="18" charset="0"/>
                  <a:ea typeface="ＭＳ Ｐゴシック" charset="0"/>
                </a:rPr>
                <a:t>1904</a:t>
              </a:r>
            </a:p>
          </p:txBody>
        </p:sp>
        <p:sp>
          <p:nvSpPr>
            <p:cNvPr id="20" name="Text Box 17"/>
            <p:cNvSpPr txBox="1">
              <a:spLocks noChangeArrowheads="1"/>
            </p:cNvSpPr>
            <p:nvPr/>
          </p:nvSpPr>
          <p:spPr bwMode="auto">
            <a:xfrm>
              <a:off x="1598105" y="6360759"/>
              <a:ext cx="762000" cy="342900"/>
            </a:xfrm>
            <a:prstGeom prst="rect">
              <a:avLst/>
            </a:prstGeom>
            <a:noFill/>
            <a:ln w="9525" algn="ctr">
              <a:noFill/>
              <a:miter lim="800000"/>
              <a:headEnd/>
              <a:tailEnd/>
            </a:ln>
            <a:effectLst/>
          </p:spPr>
          <p:txBody>
            <a:bodyPr lIns="90000" tIns="46800" rIns="90000" bIns="46800" anchor="ctr" anchorCtr="0">
              <a:noAutofit/>
            </a:bodyPr>
            <a:lstStyle/>
            <a:p>
              <a:pPr algn="ctr" defTabSz="914400" eaLnBrk="0" fontAlgn="base" hangingPunct="0">
                <a:lnSpc>
                  <a:spcPct val="130000"/>
                </a:lnSpc>
                <a:spcBef>
                  <a:spcPct val="20000"/>
                </a:spcBef>
                <a:spcAft>
                  <a:spcPct val="0"/>
                </a:spcAft>
                <a:buClr>
                  <a:srgbClr val="F76013"/>
                </a:buClr>
                <a:buSzPct val="120000"/>
              </a:pPr>
              <a:r>
                <a:rPr lang="en-US" sz="1400" b="1" dirty="0">
                  <a:solidFill>
                    <a:srgbClr val="C00000"/>
                  </a:solidFill>
                  <a:latin typeface="Times New Roman" pitchFamily="18" charset="0"/>
                  <a:ea typeface="ＭＳ Ｐゴシック" charset="0"/>
                </a:rPr>
                <a:t>1921</a:t>
              </a:r>
            </a:p>
          </p:txBody>
        </p:sp>
        <p:sp>
          <p:nvSpPr>
            <p:cNvPr id="21" name="Text Box 18"/>
            <p:cNvSpPr txBox="1">
              <a:spLocks noChangeArrowheads="1"/>
            </p:cNvSpPr>
            <p:nvPr/>
          </p:nvSpPr>
          <p:spPr bwMode="auto">
            <a:xfrm>
              <a:off x="2873584" y="6360759"/>
              <a:ext cx="762000" cy="342900"/>
            </a:xfrm>
            <a:prstGeom prst="rect">
              <a:avLst/>
            </a:prstGeom>
            <a:noFill/>
            <a:ln w="9525" algn="ctr">
              <a:noFill/>
              <a:miter lim="800000"/>
              <a:headEnd/>
              <a:tailEnd/>
            </a:ln>
            <a:effectLst/>
          </p:spPr>
          <p:txBody>
            <a:bodyPr lIns="90000" tIns="46800" rIns="90000" bIns="46800" anchor="ctr" anchorCtr="0">
              <a:noAutofit/>
            </a:bodyPr>
            <a:lstStyle/>
            <a:p>
              <a:pPr algn="ctr" defTabSz="914400" eaLnBrk="0" fontAlgn="base" hangingPunct="0">
                <a:lnSpc>
                  <a:spcPct val="130000"/>
                </a:lnSpc>
                <a:spcBef>
                  <a:spcPct val="20000"/>
                </a:spcBef>
                <a:spcAft>
                  <a:spcPct val="0"/>
                </a:spcAft>
                <a:buClr>
                  <a:srgbClr val="F76013"/>
                </a:buClr>
                <a:buSzPct val="120000"/>
              </a:pPr>
              <a:r>
                <a:rPr lang="en-US" sz="1400" b="1" dirty="0">
                  <a:solidFill>
                    <a:srgbClr val="C00000"/>
                  </a:solidFill>
                  <a:latin typeface="Times New Roman" pitchFamily="18" charset="0"/>
                  <a:ea typeface="ＭＳ Ｐゴシック" charset="0"/>
                </a:rPr>
                <a:t>1922</a:t>
              </a:r>
            </a:p>
          </p:txBody>
        </p:sp>
        <p:sp>
          <p:nvSpPr>
            <p:cNvPr id="22" name="Text Box 19"/>
            <p:cNvSpPr txBox="1">
              <a:spLocks noChangeArrowheads="1"/>
            </p:cNvSpPr>
            <p:nvPr/>
          </p:nvSpPr>
          <p:spPr bwMode="auto">
            <a:xfrm>
              <a:off x="4131934" y="6360759"/>
              <a:ext cx="762000" cy="342900"/>
            </a:xfrm>
            <a:prstGeom prst="rect">
              <a:avLst/>
            </a:prstGeom>
            <a:noFill/>
            <a:ln w="9525" algn="ctr">
              <a:noFill/>
              <a:miter lim="800000"/>
              <a:headEnd/>
              <a:tailEnd/>
            </a:ln>
            <a:effectLst/>
          </p:spPr>
          <p:txBody>
            <a:bodyPr lIns="90000" tIns="46800" rIns="90000" bIns="46800" anchor="ctr" anchorCtr="0">
              <a:noAutofit/>
            </a:bodyPr>
            <a:lstStyle/>
            <a:p>
              <a:pPr algn="ctr" defTabSz="914400" eaLnBrk="0" fontAlgn="base" hangingPunct="0">
                <a:lnSpc>
                  <a:spcPct val="130000"/>
                </a:lnSpc>
                <a:spcBef>
                  <a:spcPct val="20000"/>
                </a:spcBef>
                <a:spcAft>
                  <a:spcPct val="0"/>
                </a:spcAft>
                <a:buClr>
                  <a:srgbClr val="F76013"/>
                </a:buClr>
                <a:buSzPct val="120000"/>
              </a:pPr>
              <a:r>
                <a:rPr lang="en-US" sz="1400" b="1" dirty="0">
                  <a:solidFill>
                    <a:srgbClr val="C00000"/>
                  </a:solidFill>
                  <a:latin typeface="Times New Roman" pitchFamily="18" charset="0"/>
                  <a:ea typeface="ＭＳ Ｐゴシック" charset="0"/>
                </a:rPr>
                <a:t>1944</a:t>
              </a:r>
            </a:p>
          </p:txBody>
        </p:sp>
        <p:sp>
          <p:nvSpPr>
            <p:cNvPr id="23" name="Text Box 20"/>
            <p:cNvSpPr txBox="1">
              <a:spLocks noChangeArrowheads="1"/>
            </p:cNvSpPr>
            <p:nvPr/>
          </p:nvSpPr>
          <p:spPr bwMode="auto">
            <a:xfrm>
              <a:off x="5420604" y="6398026"/>
              <a:ext cx="762000" cy="268366"/>
            </a:xfrm>
            <a:prstGeom prst="rect">
              <a:avLst/>
            </a:prstGeom>
            <a:noFill/>
            <a:ln w="9525" algn="ctr">
              <a:noFill/>
              <a:miter lim="800000"/>
              <a:headEnd/>
              <a:tailEnd/>
            </a:ln>
            <a:effectLst/>
          </p:spPr>
          <p:txBody>
            <a:bodyPr lIns="90000" tIns="46800" rIns="90000" bIns="46800" anchor="ctr" anchorCtr="0">
              <a:noAutofit/>
            </a:bodyPr>
            <a:lstStyle/>
            <a:p>
              <a:pPr algn="ctr" defTabSz="914400" eaLnBrk="0" fontAlgn="base" hangingPunct="0">
                <a:lnSpc>
                  <a:spcPct val="130000"/>
                </a:lnSpc>
                <a:spcBef>
                  <a:spcPct val="20000"/>
                </a:spcBef>
                <a:spcAft>
                  <a:spcPct val="0"/>
                </a:spcAft>
                <a:buClr>
                  <a:srgbClr val="F76013"/>
                </a:buClr>
                <a:buSzPct val="120000"/>
              </a:pPr>
              <a:r>
                <a:rPr lang="en-US" sz="1400" b="1" dirty="0">
                  <a:solidFill>
                    <a:srgbClr val="C00000"/>
                  </a:solidFill>
                  <a:latin typeface="Times New Roman" pitchFamily="18" charset="0"/>
                  <a:ea typeface="ＭＳ Ｐゴシック" charset="0"/>
                </a:rPr>
                <a:t>1991</a:t>
              </a:r>
            </a:p>
          </p:txBody>
        </p:sp>
        <p:sp>
          <p:nvSpPr>
            <p:cNvPr id="24" name="Text Box 21"/>
            <p:cNvSpPr txBox="1">
              <a:spLocks noChangeArrowheads="1"/>
            </p:cNvSpPr>
            <p:nvPr/>
          </p:nvSpPr>
          <p:spPr bwMode="auto">
            <a:xfrm>
              <a:off x="6642276" y="6398026"/>
              <a:ext cx="762000" cy="268366"/>
            </a:xfrm>
            <a:prstGeom prst="rect">
              <a:avLst/>
            </a:prstGeom>
            <a:noFill/>
            <a:ln w="9525" algn="ctr">
              <a:noFill/>
              <a:miter lim="800000"/>
              <a:headEnd/>
              <a:tailEnd/>
            </a:ln>
            <a:effectLst/>
          </p:spPr>
          <p:txBody>
            <a:bodyPr lIns="90000" tIns="46800" rIns="90000" bIns="46800" anchor="ctr" anchorCtr="0">
              <a:noAutofit/>
            </a:bodyPr>
            <a:lstStyle/>
            <a:p>
              <a:pPr algn="ctr" defTabSz="914400" eaLnBrk="0" fontAlgn="base" hangingPunct="0">
                <a:lnSpc>
                  <a:spcPct val="130000"/>
                </a:lnSpc>
                <a:spcBef>
                  <a:spcPct val="20000"/>
                </a:spcBef>
                <a:spcAft>
                  <a:spcPct val="0"/>
                </a:spcAft>
                <a:buClr>
                  <a:srgbClr val="F76013"/>
                </a:buClr>
                <a:buSzPct val="120000"/>
              </a:pPr>
              <a:r>
                <a:rPr lang="en-US" sz="1400" b="1" dirty="0">
                  <a:solidFill>
                    <a:srgbClr val="C00000"/>
                  </a:solidFill>
                  <a:latin typeface="Times New Roman" pitchFamily="18" charset="0"/>
                  <a:ea typeface="ＭＳ Ｐゴシック" charset="0"/>
                </a:rPr>
                <a:t>1999</a:t>
              </a:r>
            </a:p>
          </p:txBody>
        </p:sp>
        <p:sp>
          <p:nvSpPr>
            <p:cNvPr id="25" name="Text Box 22"/>
            <p:cNvSpPr txBox="1">
              <a:spLocks noChangeArrowheads="1"/>
            </p:cNvSpPr>
            <p:nvPr/>
          </p:nvSpPr>
          <p:spPr bwMode="auto">
            <a:xfrm>
              <a:off x="8019941" y="6360759"/>
              <a:ext cx="975532" cy="305633"/>
            </a:xfrm>
            <a:prstGeom prst="rect">
              <a:avLst/>
            </a:prstGeom>
            <a:noFill/>
            <a:ln w="9525" algn="ctr">
              <a:noFill/>
              <a:miter lim="800000"/>
              <a:headEnd/>
              <a:tailEnd/>
            </a:ln>
            <a:effectLst/>
          </p:spPr>
          <p:txBody>
            <a:bodyPr lIns="90000" tIns="46800" rIns="90000" bIns="46800" anchor="ctr" anchorCtr="0">
              <a:noAutofit/>
            </a:bodyPr>
            <a:lstStyle/>
            <a:p>
              <a:pPr algn="ctr" defTabSz="914400" eaLnBrk="0" fontAlgn="base" hangingPunct="0">
                <a:lnSpc>
                  <a:spcPct val="130000"/>
                </a:lnSpc>
                <a:spcBef>
                  <a:spcPct val="20000"/>
                </a:spcBef>
                <a:spcAft>
                  <a:spcPct val="0"/>
                </a:spcAft>
                <a:buClr>
                  <a:srgbClr val="F76013"/>
                </a:buClr>
                <a:buSzPct val="120000"/>
              </a:pPr>
              <a:r>
                <a:rPr lang="en-US" sz="1400" b="1" dirty="0">
                  <a:solidFill>
                    <a:srgbClr val="C00000"/>
                  </a:solidFill>
                  <a:latin typeface="Times New Roman" pitchFamily="18" charset="0"/>
                  <a:ea typeface="ＭＳ Ｐゴシック" charset="0"/>
                </a:rPr>
                <a:t>2002</a:t>
              </a:r>
            </a:p>
          </p:txBody>
        </p:sp>
        <p:sp>
          <p:nvSpPr>
            <p:cNvPr id="26" name="Text Box 24"/>
            <p:cNvSpPr txBox="1">
              <a:spLocks noChangeArrowheads="1"/>
            </p:cNvSpPr>
            <p:nvPr/>
          </p:nvSpPr>
          <p:spPr bwMode="auto">
            <a:xfrm>
              <a:off x="144118" y="4172227"/>
              <a:ext cx="1187450" cy="482121"/>
            </a:xfrm>
            <a:prstGeom prst="rect">
              <a:avLst/>
            </a:prstGeom>
            <a:noFill/>
            <a:ln w="9525" algn="ctr">
              <a:noFill/>
              <a:miter lim="800000"/>
              <a:headEnd/>
              <a:tailEnd/>
            </a:ln>
            <a:effectLst/>
          </p:spPr>
          <p:txBody>
            <a:bodyPr wrap="square" lIns="90000" tIns="46800" rIns="90000" bIns="46800">
              <a:spAutoFit/>
            </a:bodyPr>
            <a:lstStyle/>
            <a:p>
              <a:pPr algn="ctr" defTabSz="914400" eaLnBrk="0" fontAlgn="base" hangingPunct="0">
                <a:lnSpc>
                  <a:spcPct val="120000"/>
                </a:lnSpc>
                <a:spcBef>
                  <a:spcPct val="50000"/>
                </a:spcBef>
                <a:spcAft>
                  <a:spcPct val="0"/>
                </a:spcAft>
              </a:pPr>
              <a:r>
                <a:rPr lang="en-US" sz="1100" b="1" dirty="0">
                  <a:solidFill>
                    <a:schemeClr val="tx1">
                      <a:lumMod val="50000"/>
                    </a:schemeClr>
                  </a:solidFill>
                  <a:latin typeface="Arial" charset="0"/>
                  <a:ea typeface="ＭＳ Ｐゴシック" charset="0"/>
                </a:rPr>
                <a:t>J.P. Pavlov</a:t>
              </a:r>
              <a:r>
                <a:rPr lang="en-US" sz="1100" dirty="0">
                  <a:solidFill>
                    <a:schemeClr val="tx1">
                      <a:lumMod val="50000"/>
                    </a:schemeClr>
                  </a:solidFill>
                  <a:latin typeface="Arial" charset="0"/>
                  <a:ea typeface="ＭＳ Ｐゴシック" charset="0"/>
                </a:rPr>
                <a:t/>
              </a:r>
              <a:br>
                <a:rPr lang="en-US" sz="1100" dirty="0">
                  <a:solidFill>
                    <a:schemeClr val="tx1">
                      <a:lumMod val="50000"/>
                    </a:schemeClr>
                  </a:solidFill>
                  <a:latin typeface="Arial" charset="0"/>
                  <a:ea typeface="ＭＳ Ｐゴシック" charset="0"/>
                </a:rPr>
              </a:br>
              <a:r>
                <a:rPr lang="en-US" sz="1100" dirty="0">
                  <a:solidFill>
                    <a:schemeClr val="tx1">
                      <a:lumMod val="50000"/>
                    </a:schemeClr>
                  </a:solidFill>
                  <a:latin typeface="Arial" charset="0"/>
                  <a:ea typeface="ＭＳ Ｐゴシック" charset="0"/>
                </a:rPr>
                <a:t>Medicine</a:t>
              </a:r>
            </a:p>
          </p:txBody>
        </p:sp>
        <p:sp>
          <p:nvSpPr>
            <p:cNvPr id="27" name="Text Box 25"/>
            <p:cNvSpPr txBox="1">
              <a:spLocks noChangeArrowheads="1"/>
            </p:cNvSpPr>
            <p:nvPr/>
          </p:nvSpPr>
          <p:spPr bwMode="auto">
            <a:xfrm>
              <a:off x="1358337" y="4172227"/>
              <a:ext cx="1263189" cy="534635"/>
            </a:xfrm>
            <a:prstGeom prst="rect">
              <a:avLst/>
            </a:prstGeom>
            <a:noFill/>
            <a:ln w="9525" algn="ctr">
              <a:noFill/>
              <a:miter lim="800000"/>
              <a:headEnd/>
              <a:tailEnd/>
            </a:ln>
            <a:effectLst/>
          </p:spPr>
          <p:txBody>
            <a:bodyPr wrap="square" lIns="90000" tIns="46800" rIns="90000" bIns="46800">
              <a:spAutoFit/>
            </a:bodyPr>
            <a:lstStyle/>
            <a:p>
              <a:pPr algn="ctr" defTabSz="914400" eaLnBrk="0" fontAlgn="base" hangingPunct="0">
                <a:lnSpc>
                  <a:spcPct val="130000"/>
                </a:lnSpc>
                <a:spcBef>
                  <a:spcPct val="20000"/>
                </a:spcBef>
                <a:spcAft>
                  <a:spcPct val="0"/>
                </a:spcAft>
                <a:buClr>
                  <a:srgbClr val="F76013"/>
                </a:buClr>
                <a:buSzPct val="120000"/>
              </a:pPr>
              <a:r>
                <a:rPr lang="en-US" sz="1100" b="1" dirty="0">
                  <a:solidFill>
                    <a:schemeClr val="tx1">
                      <a:lumMod val="50000"/>
                    </a:schemeClr>
                  </a:solidFill>
                  <a:latin typeface="Arial" charset="0"/>
                  <a:ea typeface="ＭＳ Ｐゴシック" charset="0"/>
                </a:rPr>
                <a:t>Albert Einstein</a:t>
              </a:r>
              <a:r>
                <a:rPr lang="en-US" sz="1100" dirty="0">
                  <a:solidFill>
                    <a:schemeClr val="tx1">
                      <a:lumMod val="50000"/>
                    </a:schemeClr>
                  </a:solidFill>
                  <a:latin typeface="Arial" charset="0"/>
                  <a:ea typeface="ＭＳ Ｐゴシック" charset="0"/>
                </a:rPr>
                <a:t/>
              </a:r>
              <a:br>
                <a:rPr lang="en-US" sz="1100" dirty="0">
                  <a:solidFill>
                    <a:schemeClr val="tx1">
                      <a:lumMod val="50000"/>
                    </a:schemeClr>
                  </a:solidFill>
                  <a:latin typeface="Arial" charset="0"/>
                  <a:ea typeface="ＭＳ Ｐゴシック" charset="0"/>
                </a:rPr>
              </a:br>
              <a:r>
                <a:rPr lang="en-US" sz="1100" dirty="0">
                  <a:solidFill>
                    <a:schemeClr val="tx1">
                      <a:lumMod val="50000"/>
                    </a:schemeClr>
                  </a:solidFill>
                  <a:latin typeface="Arial" charset="0"/>
                  <a:ea typeface="ＭＳ Ｐゴシック" charset="0"/>
                </a:rPr>
                <a:t>Physics</a:t>
              </a:r>
            </a:p>
          </p:txBody>
        </p:sp>
        <p:sp>
          <p:nvSpPr>
            <p:cNvPr id="28" name="Text Box 26"/>
            <p:cNvSpPr txBox="1">
              <a:spLocks noChangeArrowheads="1"/>
            </p:cNvSpPr>
            <p:nvPr/>
          </p:nvSpPr>
          <p:spPr bwMode="auto">
            <a:xfrm>
              <a:off x="2648299" y="4172227"/>
              <a:ext cx="1181171" cy="534635"/>
            </a:xfrm>
            <a:prstGeom prst="rect">
              <a:avLst/>
            </a:prstGeom>
            <a:noFill/>
            <a:ln w="9525" algn="ctr">
              <a:noFill/>
              <a:miter lim="800000"/>
              <a:headEnd/>
              <a:tailEnd/>
            </a:ln>
            <a:effectLst/>
          </p:spPr>
          <p:txBody>
            <a:bodyPr wrap="square" lIns="90000" tIns="46800" rIns="90000" bIns="46800">
              <a:spAutoFit/>
            </a:bodyPr>
            <a:lstStyle/>
            <a:p>
              <a:pPr algn="ctr" defTabSz="914400" eaLnBrk="0" fontAlgn="base" hangingPunct="0">
                <a:lnSpc>
                  <a:spcPct val="130000"/>
                </a:lnSpc>
                <a:spcBef>
                  <a:spcPct val="20000"/>
                </a:spcBef>
                <a:spcAft>
                  <a:spcPct val="0"/>
                </a:spcAft>
                <a:buClr>
                  <a:srgbClr val="F76013"/>
                </a:buClr>
                <a:buSzPct val="120000"/>
              </a:pPr>
              <a:r>
                <a:rPr lang="en-US" sz="1100" b="1" dirty="0">
                  <a:solidFill>
                    <a:schemeClr val="tx1">
                      <a:lumMod val="50000"/>
                    </a:schemeClr>
                  </a:solidFill>
                  <a:latin typeface="Arial" charset="0"/>
                  <a:ea typeface="ＭＳ Ｐゴシック" charset="0"/>
                </a:rPr>
                <a:t>Niels Bohr</a:t>
              </a:r>
              <a:r>
                <a:rPr lang="en-US" sz="1100" dirty="0">
                  <a:solidFill>
                    <a:schemeClr val="tx1">
                      <a:lumMod val="50000"/>
                    </a:schemeClr>
                  </a:solidFill>
                  <a:latin typeface="Arial" charset="0"/>
                  <a:ea typeface="ＭＳ Ｐゴシック" charset="0"/>
                </a:rPr>
                <a:t/>
              </a:r>
              <a:br>
                <a:rPr lang="en-US" sz="1100" dirty="0">
                  <a:solidFill>
                    <a:schemeClr val="tx1">
                      <a:lumMod val="50000"/>
                    </a:schemeClr>
                  </a:solidFill>
                  <a:latin typeface="Arial" charset="0"/>
                  <a:ea typeface="ＭＳ Ｐゴシック" charset="0"/>
                </a:rPr>
              </a:br>
              <a:r>
                <a:rPr lang="en-US" sz="1100" dirty="0">
                  <a:solidFill>
                    <a:schemeClr val="tx1">
                      <a:lumMod val="50000"/>
                    </a:schemeClr>
                  </a:solidFill>
                  <a:latin typeface="Arial" charset="0"/>
                  <a:ea typeface="ＭＳ Ｐゴシック" charset="0"/>
                </a:rPr>
                <a:t>Physics</a:t>
              </a:r>
            </a:p>
          </p:txBody>
        </p:sp>
        <p:sp>
          <p:nvSpPr>
            <p:cNvPr id="29" name="Text Box 27"/>
            <p:cNvSpPr txBox="1">
              <a:spLocks noChangeArrowheads="1"/>
            </p:cNvSpPr>
            <p:nvPr/>
          </p:nvSpPr>
          <p:spPr bwMode="auto">
            <a:xfrm>
              <a:off x="3856241" y="4172227"/>
              <a:ext cx="1324727" cy="482121"/>
            </a:xfrm>
            <a:prstGeom prst="rect">
              <a:avLst/>
            </a:prstGeom>
            <a:noFill/>
            <a:ln w="9525" algn="ctr">
              <a:noFill/>
              <a:miter lim="800000"/>
              <a:headEnd/>
              <a:tailEnd/>
            </a:ln>
            <a:effectLst/>
          </p:spPr>
          <p:txBody>
            <a:bodyPr wrap="square" lIns="90000" tIns="46800" rIns="90000" bIns="46800">
              <a:spAutoFit/>
            </a:bodyPr>
            <a:lstStyle/>
            <a:p>
              <a:pPr algn="ctr" defTabSz="914400" eaLnBrk="0" fontAlgn="base" hangingPunct="0">
                <a:lnSpc>
                  <a:spcPct val="120000"/>
                </a:lnSpc>
                <a:spcBef>
                  <a:spcPct val="50000"/>
                </a:spcBef>
                <a:spcAft>
                  <a:spcPct val="0"/>
                </a:spcAft>
              </a:pPr>
              <a:r>
                <a:rPr lang="en-US" sz="1100" b="1" dirty="0">
                  <a:solidFill>
                    <a:schemeClr val="tx1">
                      <a:lumMod val="50000"/>
                    </a:schemeClr>
                  </a:solidFill>
                  <a:latin typeface="Arial" charset="0"/>
                  <a:ea typeface="ＭＳ Ｐゴシック" charset="0"/>
                </a:rPr>
                <a:t>Otto Hahn</a:t>
              </a:r>
              <a:r>
                <a:rPr lang="en-US" sz="1100" dirty="0">
                  <a:solidFill>
                    <a:schemeClr val="tx1">
                      <a:lumMod val="50000"/>
                    </a:schemeClr>
                  </a:solidFill>
                  <a:latin typeface="Arial" charset="0"/>
                  <a:ea typeface="ＭＳ Ｐゴシック" charset="0"/>
                </a:rPr>
                <a:t> Chemistry</a:t>
              </a:r>
            </a:p>
          </p:txBody>
        </p:sp>
        <p:sp>
          <p:nvSpPr>
            <p:cNvPr id="30" name="Text Box 28"/>
            <p:cNvSpPr txBox="1">
              <a:spLocks noChangeArrowheads="1"/>
            </p:cNvSpPr>
            <p:nvPr/>
          </p:nvSpPr>
          <p:spPr bwMode="auto">
            <a:xfrm>
              <a:off x="5207740" y="4172227"/>
              <a:ext cx="1213174" cy="602345"/>
            </a:xfrm>
            <a:prstGeom prst="rect">
              <a:avLst/>
            </a:prstGeom>
            <a:noFill/>
            <a:ln w="9525" algn="ctr">
              <a:noFill/>
              <a:miter lim="800000"/>
              <a:headEnd/>
              <a:tailEnd/>
            </a:ln>
            <a:effectLst/>
          </p:spPr>
          <p:txBody>
            <a:bodyPr wrap="square" lIns="90000" tIns="46800" rIns="90000" bIns="46800">
              <a:spAutoFit/>
            </a:bodyPr>
            <a:lstStyle/>
            <a:p>
              <a:pPr algn="ctr" defTabSz="914400" eaLnBrk="0" fontAlgn="base" hangingPunct="0">
                <a:spcBef>
                  <a:spcPct val="50000"/>
                </a:spcBef>
                <a:spcAft>
                  <a:spcPct val="0"/>
                </a:spcAft>
              </a:pPr>
              <a:r>
                <a:rPr lang="en-US" sz="1100" b="1" dirty="0">
                  <a:solidFill>
                    <a:schemeClr val="tx1">
                      <a:lumMod val="50000"/>
                    </a:schemeClr>
                  </a:solidFill>
                  <a:latin typeface="Arial" charset="0"/>
                  <a:ea typeface="ＭＳ Ｐゴシック" charset="0"/>
                </a:rPr>
                <a:t>Pierre-Gilles de </a:t>
              </a:r>
              <a:r>
                <a:rPr lang="en-US" sz="1100" b="1" dirty="0" err="1">
                  <a:solidFill>
                    <a:schemeClr val="tx1">
                      <a:lumMod val="50000"/>
                    </a:schemeClr>
                  </a:solidFill>
                  <a:latin typeface="Arial" charset="0"/>
                  <a:ea typeface="ＭＳ Ｐゴシック" charset="0"/>
                </a:rPr>
                <a:t>Gennes</a:t>
              </a:r>
              <a:r>
                <a:rPr lang="en-US" sz="1100" b="1" dirty="0">
                  <a:solidFill>
                    <a:schemeClr val="tx1">
                      <a:lumMod val="50000"/>
                    </a:schemeClr>
                  </a:solidFill>
                  <a:latin typeface="Arial" charset="0"/>
                  <a:ea typeface="ＭＳ Ｐゴシック" charset="0"/>
                </a:rPr>
                <a:t/>
              </a:r>
              <a:br>
                <a:rPr lang="en-US" sz="1100" b="1" dirty="0">
                  <a:solidFill>
                    <a:schemeClr val="tx1">
                      <a:lumMod val="50000"/>
                    </a:schemeClr>
                  </a:solidFill>
                  <a:latin typeface="Arial" charset="0"/>
                  <a:ea typeface="ＭＳ Ｐゴシック" charset="0"/>
                </a:rPr>
              </a:br>
              <a:r>
                <a:rPr lang="en-US" sz="1100" dirty="0">
                  <a:solidFill>
                    <a:schemeClr val="tx1">
                      <a:lumMod val="50000"/>
                    </a:schemeClr>
                  </a:solidFill>
                  <a:latin typeface="Arial" charset="0"/>
                  <a:ea typeface="ＭＳ Ｐゴシック" charset="0"/>
                </a:rPr>
                <a:t>Physics</a:t>
              </a:r>
              <a:endParaRPr lang="en-US" sz="1100" b="1" dirty="0">
                <a:solidFill>
                  <a:schemeClr val="tx1">
                    <a:lumMod val="50000"/>
                  </a:schemeClr>
                </a:solidFill>
                <a:latin typeface="Arial" charset="0"/>
                <a:ea typeface="ＭＳ Ｐゴシック" charset="0"/>
              </a:endParaRPr>
            </a:p>
          </p:txBody>
        </p:sp>
        <p:sp>
          <p:nvSpPr>
            <p:cNvPr id="31" name="Text Box 29"/>
            <p:cNvSpPr txBox="1">
              <a:spLocks noChangeArrowheads="1"/>
            </p:cNvSpPr>
            <p:nvPr/>
          </p:nvSpPr>
          <p:spPr bwMode="auto">
            <a:xfrm>
              <a:off x="6332566" y="4172227"/>
              <a:ext cx="1299842" cy="500779"/>
            </a:xfrm>
            <a:prstGeom prst="rect">
              <a:avLst/>
            </a:prstGeom>
            <a:noFill/>
            <a:ln w="9525" algn="ctr">
              <a:noFill/>
              <a:miter lim="800000"/>
              <a:headEnd/>
              <a:tailEnd/>
            </a:ln>
            <a:effectLst/>
          </p:spPr>
          <p:txBody>
            <a:bodyPr wrap="square" lIns="90000" tIns="46800" rIns="90000" bIns="46800">
              <a:spAutoFit/>
            </a:bodyPr>
            <a:lstStyle/>
            <a:p>
              <a:pPr algn="ctr" defTabSz="914400" eaLnBrk="0" fontAlgn="base" hangingPunct="0">
                <a:lnSpc>
                  <a:spcPct val="120000"/>
                </a:lnSpc>
                <a:spcBef>
                  <a:spcPct val="50000"/>
                </a:spcBef>
                <a:spcAft>
                  <a:spcPct val="0"/>
                </a:spcAft>
              </a:pPr>
              <a:r>
                <a:rPr lang="en-US" sz="1100" b="1" dirty="0">
                  <a:solidFill>
                    <a:schemeClr val="tx1">
                      <a:lumMod val="50000"/>
                    </a:schemeClr>
                  </a:solidFill>
                  <a:latin typeface="Arial" charset="0"/>
                  <a:ea typeface="ＭＳ Ｐゴシック" charset="0"/>
                </a:rPr>
                <a:t>Gerard ‘t </a:t>
              </a:r>
              <a:r>
                <a:rPr lang="en-US" sz="1100" b="1" dirty="0" err="1">
                  <a:solidFill>
                    <a:schemeClr val="tx1">
                      <a:lumMod val="50000"/>
                    </a:schemeClr>
                  </a:solidFill>
                  <a:latin typeface="Arial" charset="0"/>
                  <a:ea typeface="ＭＳ Ｐゴシック" charset="0"/>
                </a:rPr>
                <a:t>Hooft</a:t>
              </a:r>
              <a:r>
                <a:rPr lang="en-US" sz="1100" b="1" dirty="0">
                  <a:solidFill>
                    <a:schemeClr val="tx1">
                      <a:lumMod val="50000"/>
                    </a:schemeClr>
                  </a:solidFill>
                  <a:latin typeface="Arial" charset="0"/>
                  <a:ea typeface="ＭＳ Ｐゴシック" charset="0"/>
                </a:rPr>
                <a:t/>
              </a:r>
              <a:br>
                <a:rPr lang="en-US" sz="1100" b="1" dirty="0">
                  <a:solidFill>
                    <a:schemeClr val="tx1">
                      <a:lumMod val="50000"/>
                    </a:schemeClr>
                  </a:solidFill>
                  <a:latin typeface="Arial" charset="0"/>
                  <a:ea typeface="ＭＳ Ｐゴシック" charset="0"/>
                </a:rPr>
              </a:br>
              <a:r>
                <a:rPr lang="en-US" sz="1100" dirty="0">
                  <a:solidFill>
                    <a:schemeClr val="tx1">
                      <a:lumMod val="50000"/>
                    </a:schemeClr>
                  </a:solidFill>
                  <a:latin typeface="Arial" charset="0"/>
                  <a:ea typeface="ＭＳ Ｐゴシック" charset="0"/>
                </a:rPr>
                <a:t>Physics</a:t>
              </a:r>
              <a:endParaRPr lang="en-US" sz="1100" b="1" dirty="0">
                <a:solidFill>
                  <a:schemeClr val="tx1">
                    <a:lumMod val="50000"/>
                  </a:schemeClr>
                </a:solidFill>
                <a:latin typeface="Arial" charset="0"/>
                <a:ea typeface="ＭＳ Ｐゴシック" charset="0"/>
              </a:endParaRPr>
            </a:p>
          </p:txBody>
        </p:sp>
        <p:sp>
          <p:nvSpPr>
            <p:cNvPr id="32" name="Text Box 30"/>
            <p:cNvSpPr txBox="1">
              <a:spLocks noChangeArrowheads="1"/>
            </p:cNvSpPr>
            <p:nvPr/>
          </p:nvSpPr>
          <p:spPr bwMode="auto">
            <a:xfrm>
              <a:off x="7599757" y="4172227"/>
              <a:ext cx="1433568" cy="517707"/>
            </a:xfrm>
            <a:prstGeom prst="rect">
              <a:avLst/>
            </a:prstGeom>
            <a:noFill/>
            <a:ln w="9525" algn="ctr">
              <a:noFill/>
              <a:miter lim="800000"/>
              <a:headEnd/>
              <a:tailEnd/>
            </a:ln>
            <a:effectLst/>
          </p:spPr>
          <p:txBody>
            <a:bodyPr wrap="square" lIns="90000" tIns="46800" rIns="90000" bIns="46800">
              <a:spAutoFit/>
            </a:bodyPr>
            <a:lstStyle/>
            <a:p>
              <a:pPr algn="ctr" defTabSz="914400" eaLnBrk="0" fontAlgn="base" hangingPunct="0">
                <a:spcBef>
                  <a:spcPct val="50000"/>
                </a:spcBef>
                <a:spcAft>
                  <a:spcPct val="0"/>
                </a:spcAft>
              </a:pPr>
              <a:r>
                <a:rPr lang="en-US" sz="1100" b="1" dirty="0">
                  <a:solidFill>
                    <a:schemeClr val="tx1">
                      <a:lumMod val="50000"/>
                    </a:schemeClr>
                  </a:solidFill>
                  <a:latin typeface="Arial" charset="0"/>
                  <a:ea typeface="ＭＳ Ｐゴシック" charset="0"/>
                </a:rPr>
                <a:t> Kurt </a:t>
              </a:r>
              <a:r>
                <a:rPr lang="en-US" sz="1100" b="1" dirty="0" err="1">
                  <a:solidFill>
                    <a:schemeClr val="tx1">
                      <a:lumMod val="50000"/>
                    </a:schemeClr>
                  </a:solidFill>
                  <a:latin typeface="Arial" charset="0"/>
                  <a:ea typeface="ＭＳ Ｐゴシック" charset="0"/>
                </a:rPr>
                <a:t>Wüthrich</a:t>
              </a:r>
              <a:endParaRPr lang="en-US" sz="1100" b="1" dirty="0">
                <a:solidFill>
                  <a:schemeClr val="tx1">
                    <a:lumMod val="50000"/>
                  </a:schemeClr>
                </a:solidFill>
                <a:latin typeface="Arial" charset="0"/>
                <a:ea typeface="ＭＳ Ｐゴシック" charset="0"/>
              </a:endParaRPr>
            </a:p>
            <a:p>
              <a:pPr algn="ctr" defTabSz="914400" eaLnBrk="0" fontAlgn="base" hangingPunct="0">
                <a:spcBef>
                  <a:spcPct val="50000"/>
                </a:spcBef>
                <a:spcAft>
                  <a:spcPct val="0"/>
                </a:spcAft>
              </a:pPr>
              <a:r>
                <a:rPr lang="en-US" sz="1100" dirty="0">
                  <a:solidFill>
                    <a:schemeClr val="tx1">
                      <a:lumMod val="50000"/>
                    </a:schemeClr>
                  </a:solidFill>
                  <a:latin typeface="Arial" charset="0"/>
                  <a:ea typeface="ＭＳ Ｐゴシック" charset="0"/>
                </a:rPr>
                <a:t>Chemistry</a:t>
              </a:r>
            </a:p>
          </p:txBody>
        </p:sp>
      </p:grpSp>
    </p:spTree>
    <p:extLst>
      <p:ext uri="{BB962C8B-B14F-4D97-AF65-F5344CB8AC3E}">
        <p14:creationId xmlns:p14="http://schemas.microsoft.com/office/powerpoint/2010/main" val="23881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3100" y="746585"/>
            <a:ext cx="7940188" cy="370559"/>
          </a:xfrm>
        </p:spPr>
        <p:txBody>
          <a:bodyPr vert="horz" lIns="0" tIns="0" rIns="0" bIns="0" rtlCol="0" anchor="ctr" anchorCtr="0">
            <a:noAutofit/>
          </a:bodyPr>
          <a:lstStyle/>
          <a:p>
            <a:r>
              <a:rPr lang="en-GB" sz="2800" dirty="0"/>
              <a:t>The Springer Nature journal portfolio</a:t>
            </a:r>
          </a:p>
        </p:txBody>
      </p:sp>
      <p:sp>
        <p:nvSpPr>
          <p:cNvPr id="5" name="TextBox 4"/>
          <p:cNvSpPr txBox="1"/>
          <p:nvPr/>
        </p:nvSpPr>
        <p:spPr>
          <a:xfrm>
            <a:off x="837470" y="1117144"/>
            <a:ext cx="5737148" cy="430887"/>
          </a:xfrm>
          <a:prstGeom prst="rect">
            <a:avLst/>
          </a:prstGeom>
          <a:noFill/>
        </p:spPr>
        <p:txBody>
          <a:bodyPr wrap="none" lIns="0" tIns="0" rIns="0" bIns="0" rtlCol="0">
            <a:spAutoFit/>
          </a:bodyPr>
          <a:lstStyle/>
          <a:p>
            <a:r>
              <a:rPr lang="en-GB" i="1" dirty="0">
                <a:solidFill>
                  <a:srgbClr val="486A7E"/>
                </a:solidFill>
                <a:latin typeface="+mj-lt"/>
              </a:rPr>
              <a:t>3,000 journals publishing more than 340,000 articles per year</a:t>
            </a:r>
            <a:endParaRPr lang="en-GB" sz="2800" i="1" dirty="0">
              <a:solidFill>
                <a:srgbClr val="486A7E"/>
              </a:solidFill>
              <a:latin typeface="+mj-lt"/>
            </a:endParaRPr>
          </a:p>
        </p:txBody>
      </p:sp>
      <p:sp>
        <p:nvSpPr>
          <p:cNvPr id="8" name="Text Placeholder 6"/>
          <p:cNvSpPr>
            <a:spLocks noGrp="1"/>
          </p:cNvSpPr>
          <p:nvPr>
            <p:ph type="body" sz="quarter" idx="14"/>
          </p:nvPr>
        </p:nvSpPr>
        <p:spPr>
          <a:xfrm>
            <a:off x="752476" y="2164081"/>
            <a:ext cx="3653936" cy="3212024"/>
          </a:xfrm>
          <a:ln>
            <a:noFill/>
          </a:ln>
        </p:spPr>
        <p:txBody>
          <a:bodyPr lIns="36000" tIns="36000" rIns="36000" bIns="36000"/>
          <a:lstStyle/>
          <a:p>
            <a:pPr marL="206751" indent="-206751">
              <a:buFont typeface="Arial" pitchFamily="34" charset="0"/>
              <a:buChar char="•"/>
            </a:pPr>
            <a:r>
              <a:rPr lang="en-GB" sz="1400" dirty="0">
                <a:latin typeface="+mn-lt"/>
              </a:rPr>
              <a:t>More than 3,000 journals:</a:t>
            </a:r>
          </a:p>
          <a:p>
            <a:pPr marL="508000" lvl="2" indent="-285750">
              <a:buFont typeface="Courier New" pitchFamily="49" charset="0"/>
              <a:buChar char="−"/>
            </a:pPr>
            <a:r>
              <a:rPr lang="en-GB" sz="1400" b="0" dirty="0">
                <a:latin typeface="+mn-lt"/>
              </a:rPr>
              <a:t>2,800 journals in the Research division, thereof 1,800 hybrid, 600 full OA, and 400 subscription journals</a:t>
            </a:r>
          </a:p>
          <a:p>
            <a:pPr marL="508000" lvl="2" indent="-285750">
              <a:buFont typeface="Courier New" pitchFamily="49" charset="0"/>
              <a:buChar char="−"/>
            </a:pPr>
            <a:r>
              <a:rPr lang="en-GB" sz="1400" dirty="0"/>
              <a:t>200 journals in the Professional division (incl. more B2B type publications)</a:t>
            </a:r>
            <a:endParaRPr lang="en-GB" sz="1400" b="0" dirty="0">
              <a:latin typeface="+mn-lt"/>
            </a:endParaRPr>
          </a:p>
          <a:p>
            <a:pPr marL="206751" indent="-206751">
              <a:buFont typeface="Arial" pitchFamily="34" charset="0"/>
              <a:buChar char="•"/>
            </a:pPr>
            <a:r>
              <a:rPr lang="en-GB" sz="1400" dirty="0">
                <a:latin typeface="+mn-lt"/>
              </a:rPr>
              <a:t>More than 344,000 articles p.a.:</a:t>
            </a:r>
          </a:p>
          <a:p>
            <a:pPr marL="508000" lvl="2" indent="-285750">
              <a:buFont typeface="Courier New" pitchFamily="49" charset="0"/>
              <a:buChar char="−"/>
            </a:pPr>
            <a:r>
              <a:rPr lang="en-GB" sz="1400" dirty="0"/>
              <a:t>55% in hybrid, 25% in subscription and 20% in OA journals</a:t>
            </a:r>
          </a:p>
          <a:p>
            <a:pPr marL="206751" indent="-206751">
              <a:buFont typeface="Arial" panose="020B0604020202020204" pitchFamily="34" charset="0"/>
              <a:buChar char="•"/>
            </a:pPr>
            <a:r>
              <a:rPr lang="en-GB" sz="1400" dirty="0">
                <a:latin typeface="+mn-lt"/>
              </a:rPr>
              <a:t>10 out of the Top 25 primary research journals by Impact Factor are Nature-branded journals</a:t>
            </a:r>
          </a:p>
        </p:txBody>
      </p:sp>
      <p:graphicFrame>
        <p:nvGraphicFramePr>
          <p:cNvPr id="10" name="Chart 9"/>
          <p:cNvGraphicFramePr/>
          <p:nvPr>
            <p:extLst>
              <p:ext uri="{D42A27DB-BD31-4B8C-83A1-F6EECF244321}">
                <p14:modId xmlns:p14="http://schemas.microsoft.com/office/powerpoint/2010/main" val="2523262595"/>
              </p:ext>
            </p:extLst>
          </p:nvPr>
        </p:nvGraphicFramePr>
        <p:xfrm>
          <a:off x="4733194" y="1900656"/>
          <a:ext cx="3642947" cy="3438476"/>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4733194" y="1570456"/>
            <a:ext cx="3642946" cy="3302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GB" sz="1400" b="1" dirty="0"/>
              <a:t>Number of 2016 articles by business model</a:t>
            </a:r>
          </a:p>
        </p:txBody>
      </p:sp>
      <p:sp>
        <p:nvSpPr>
          <p:cNvPr id="2" name="TextBox 1"/>
          <p:cNvSpPr txBox="1"/>
          <p:nvPr/>
        </p:nvSpPr>
        <p:spPr>
          <a:xfrm>
            <a:off x="4825485" y="4861932"/>
            <a:ext cx="1108812" cy="330072"/>
          </a:xfrm>
          <a:prstGeom prst="rect">
            <a:avLst/>
          </a:prstGeom>
          <a:noFill/>
        </p:spPr>
        <p:txBody>
          <a:bodyPr wrap="none" lIns="72000" tIns="72000" rIns="72000" bIns="72000" rtlCol="0">
            <a:spAutoFit/>
          </a:bodyPr>
          <a:lstStyle/>
          <a:p>
            <a:r>
              <a:rPr lang="en-GB" sz="1200" b="1" dirty="0"/>
              <a:t>344k articles </a:t>
            </a:r>
          </a:p>
        </p:txBody>
      </p:sp>
    </p:spTree>
    <p:extLst>
      <p:ext uri="{BB962C8B-B14F-4D97-AF65-F5344CB8AC3E}">
        <p14:creationId xmlns:p14="http://schemas.microsoft.com/office/powerpoint/2010/main" val="12742310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ew_Powerpoint_Master">
  <a:themeElements>
    <a:clrScheme name="Benutzerdefiniert 5">
      <a:dk1>
        <a:srgbClr val="002143"/>
      </a:dk1>
      <a:lt1>
        <a:srgbClr val="FFFFFF"/>
      </a:lt1>
      <a:dk2>
        <a:srgbClr val="5F5F5F"/>
      </a:dk2>
      <a:lt2>
        <a:srgbClr val="EDEDED"/>
      </a:lt2>
      <a:accent1>
        <a:srgbClr val="00468A"/>
      </a:accent1>
      <a:accent2>
        <a:srgbClr val="0176C3"/>
      </a:accent2>
      <a:accent3>
        <a:srgbClr val="B3DCF5"/>
      </a:accent3>
      <a:accent4>
        <a:srgbClr val="8C8C8C"/>
      </a:accent4>
      <a:accent5>
        <a:srgbClr val="CCCCCC"/>
      </a:accent5>
      <a:accent6>
        <a:srgbClr val="EE7D11"/>
      </a:accent6>
      <a:hlink>
        <a:srgbClr val="0176C3"/>
      </a:hlink>
      <a:folHlink>
        <a:srgbClr val="999999"/>
      </a:folHlink>
    </a:clrScheme>
    <a:fontScheme name="Springer_20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lnDef>
    <a:txDef>
      <a:spPr>
        <a:noFill/>
      </a:spPr>
      <a:bodyPr wrap="square" lIns="0" tIns="0" rIns="0" bIns="0" rtlCol="0">
        <a:noAutofit/>
      </a:bodyPr>
      <a:lstStyle>
        <a:defPPr marL="177800" indent="-177800" algn="l">
          <a:spcBef>
            <a:spcPts val="800"/>
          </a:spcBef>
          <a:buClr>
            <a:schemeClr val="accent2"/>
          </a:buClr>
          <a:buSzPct val="100000"/>
          <a:buFont typeface="Arial"/>
          <a:buChar char="•"/>
          <a:defRPr dirty="0" err="1" smtClean="0">
            <a:latin typeface="+mn-lt"/>
          </a:defRPr>
        </a:defPPr>
      </a:lstStyle>
    </a:txDef>
  </a:objectDefaults>
  <a:extraClrSchemeLst>
    <a:extraClrScheme>
      <a:clrScheme name="SPRINGER_ssbm_E 1">
        <a:dk1>
          <a:srgbClr val="000000"/>
        </a:dk1>
        <a:lt1>
          <a:srgbClr val="FFFFFF"/>
        </a:lt1>
        <a:dk2>
          <a:srgbClr val="002143"/>
        </a:dk2>
        <a:lt2>
          <a:srgbClr val="CCCCD2"/>
        </a:lt2>
        <a:accent1>
          <a:srgbClr val="FF9A6E"/>
        </a:accent1>
        <a:accent2>
          <a:srgbClr val="F76013"/>
        </a:accent2>
        <a:accent3>
          <a:srgbClr val="FFFFFF"/>
        </a:accent3>
        <a:accent4>
          <a:srgbClr val="000000"/>
        </a:accent4>
        <a:accent5>
          <a:srgbClr val="FFCABA"/>
        </a:accent5>
        <a:accent6>
          <a:srgbClr val="E05610"/>
        </a:accent6>
        <a:hlink>
          <a:srgbClr val="FFCAB0"/>
        </a:hlink>
        <a:folHlink>
          <a:srgbClr val="A5A5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434FA7DB65B44185C0A776B4E3AB86" ma:contentTypeVersion="7" ma:contentTypeDescription="Create a new document." ma:contentTypeScope="" ma:versionID="d0ceb60040712cf6e6b1a1663b012d39">
  <xsd:schema xmlns:xsd="http://www.w3.org/2001/XMLSchema" xmlns:xs="http://www.w3.org/2001/XMLSchema" xmlns:p="http://schemas.microsoft.com/office/2006/metadata/properties" targetNamespace="http://schemas.microsoft.com/office/2006/metadata/properties" ma:root="true" ma:fieldsID="6cb3ebd254fe635dbe1257546e75423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D9DD31-3BA3-4DDA-897E-9410A4BEAA33}">
  <ds:schemaRefs>
    <ds:schemaRef ds:uri="http://purl.org/dc/dcmitype/"/>
    <ds:schemaRef ds:uri="http://purl.org/dc/elements/1.1/"/>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3B22C81C-3D5C-4808-B8F5-184BF8790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F8C927E-15ED-43DF-84AD-F3527CC230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New_Powerpoint_Master</Template>
  <TotalTime>3011</TotalTime>
  <Words>1139</Words>
  <Application>Microsoft Office PowerPoint</Application>
  <PresentationFormat>On-screen Show (4:3)</PresentationFormat>
  <Paragraphs>184</Paragraphs>
  <Slides>25</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New_Powerpoint_Master</vt:lpstr>
      <vt:lpstr>think-cell Slide</vt:lpstr>
      <vt:lpstr>Springer: Your Publisher of Choice</vt:lpstr>
      <vt:lpstr>A little about me…</vt:lpstr>
      <vt:lpstr>A little more about me…</vt:lpstr>
      <vt:lpstr>PowerPoint Presentation</vt:lpstr>
      <vt:lpstr>How many publishers, journals and books are there?</vt:lpstr>
      <vt:lpstr>Introduction to  Springer Nature  </vt:lpstr>
      <vt:lpstr>Who is Springer Nature?</vt:lpstr>
      <vt:lpstr>Springer Nature overview </vt:lpstr>
      <vt:lpstr>The Springer Nature journal portfolio</vt:lpstr>
      <vt:lpstr>All publishing fields</vt:lpstr>
      <vt:lpstr>Overall market positioning by JCR data</vt:lpstr>
      <vt:lpstr>Fully open access journals: key players</vt:lpstr>
      <vt:lpstr>Leading eBook Publishers: Total Number of eBooks</vt:lpstr>
      <vt:lpstr>Spectrum of publications</vt:lpstr>
      <vt:lpstr>PowerPoint Presentation</vt:lpstr>
      <vt:lpstr>The Golden Rules of STM Publishing in Today’s Environment</vt:lpstr>
      <vt:lpstr>PowerPoint Presentation</vt:lpstr>
      <vt:lpstr>Content growth on SpringerLink</vt:lpstr>
      <vt:lpstr>Discovery Tools for Scientific Information</vt:lpstr>
      <vt:lpstr>Findability and visibility of content are key</vt:lpstr>
      <vt:lpstr>PowerPoint Presentation</vt:lpstr>
      <vt:lpstr>PowerPoint Presentation</vt:lpstr>
      <vt:lpstr>Strong focus on author services, satisfaction already on a high level</vt:lpstr>
      <vt:lpstr>The journal’s brand is the key criteria for journal selection</vt:lpstr>
      <vt:lpstr>PowerPoint Presentation</vt:lpstr>
    </vt:vector>
  </TitlesOfParts>
  <Company>Springer-SBM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STM Publishing</dc:title>
  <dc:creator>wirsching</dc:creator>
  <cp:lastModifiedBy>Meherishi, Swati, Springer IN</cp:lastModifiedBy>
  <cp:revision>62</cp:revision>
  <cp:lastPrinted>2012-04-25T14:30:25Z</cp:lastPrinted>
  <dcterms:created xsi:type="dcterms:W3CDTF">2012-09-10T08:24:07Z</dcterms:created>
  <dcterms:modified xsi:type="dcterms:W3CDTF">2018-09-22T10:27:55Z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0x0101008B434FA7DB65B44185C0A776B4E3AB86</vt:lpwstr>
  </property>
</Properties>
</file>