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sldIdLst>
    <p:sldId id="256" r:id="rId2"/>
    <p:sldId id="278" r:id="rId3"/>
    <p:sldId id="325" r:id="rId4"/>
    <p:sldId id="330" r:id="rId5"/>
    <p:sldId id="328" r:id="rId6"/>
    <p:sldId id="331" r:id="rId7"/>
    <p:sldId id="329" r:id="rId8"/>
    <p:sldId id="311" r:id="rId9"/>
    <p:sldId id="332" r:id="rId10"/>
    <p:sldId id="312" r:id="rId11"/>
    <p:sldId id="310" r:id="rId12"/>
    <p:sldId id="313" r:id="rId13"/>
    <p:sldId id="314" r:id="rId14"/>
    <p:sldId id="281" r:id="rId15"/>
    <p:sldId id="362" r:id="rId16"/>
    <p:sldId id="259" r:id="rId17"/>
    <p:sldId id="357" r:id="rId18"/>
    <p:sldId id="326" r:id="rId19"/>
    <p:sldId id="356" r:id="rId20"/>
    <p:sldId id="315" r:id="rId21"/>
    <p:sldId id="352" r:id="rId22"/>
    <p:sldId id="353" r:id="rId23"/>
    <p:sldId id="360" r:id="rId24"/>
    <p:sldId id="354" r:id="rId25"/>
    <p:sldId id="361" r:id="rId26"/>
    <p:sldId id="338" r:id="rId27"/>
    <p:sldId id="355" r:id="rId28"/>
    <p:sldId id="347" r:id="rId29"/>
    <p:sldId id="348" r:id="rId30"/>
    <p:sldId id="293" r:id="rId31"/>
    <p:sldId id="285" r:id="rId32"/>
    <p:sldId id="349" r:id="rId33"/>
    <p:sldId id="350"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CF0FA"/>
    <a:srgbClr val="FFF7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280"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sz="1600" b="0"/>
            </a:pPr>
            <a:r>
              <a:rPr lang="en-IN" sz="1600" b="1" dirty="0"/>
              <a:t>Paste</a:t>
            </a:r>
            <a:r>
              <a:rPr lang="en-IN" sz="1600" b="0" dirty="0"/>
              <a:t> </a:t>
            </a:r>
            <a:r>
              <a:rPr lang="en-IN" sz="1600" b="1" dirty="0"/>
              <a:t>Content of Mixes</a:t>
            </a:r>
          </a:p>
        </c:rich>
      </c:tx>
      <c:layout>
        <c:manualLayout>
          <c:xMode val="edge"/>
          <c:yMode val="edge"/>
          <c:x val="0.39065825471562082"/>
          <c:y val="0"/>
        </c:manualLayout>
      </c:layout>
    </c:title>
    <c:plotArea>
      <c:layout>
        <c:manualLayout>
          <c:layoutTarget val="inner"/>
          <c:xMode val="edge"/>
          <c:yMode val="edge"/>
          <c:x val="0.19996351706036775"/>
          <c:y val="7.4593495934959522E-2"/>
          <c:w val="0.75591889763779685"/>
          <c:h val="0.66972312912105503"/>
        </c:manualLayout>
      </c:layout>
      <c:lineChart>
        <c:grouping val="standard"/>
        <c:ser>
          <c:idx val="0"/>
          <c:order val="0"/>
          <c:tx>
            <c:strRef>
              <c:f>Sheet1!$B$1</c:f>
              <c:strCache>
                <c:ptCount val="1"/>
                <c:pt idx="0">
                  <c:v>mix 1</c:v>
                </c:pt>
              </c:strCache>
            </c:strRef>
          </c:tx>
          <c:cat>
            <c:numRef>
              <c:f>Sheet1!$A$2:$A$4</c:f>
              <c:numCache>
                <c:formatCode>General</c:formatCode>
                <c:ptCount val="3"/>
                <c:pt idx="0">
                  <c:v>0.30000000000000032</c:v>
                </c:pt>
                <c:pt idx="1">
                  <c:v>0.26</c:v>
                </c:pt>
                <c:pt idx="2">
                  <c:v>0.22000000000000008</c:v>
                </c:pt>
              </c:numCache>
            </c:numRef>
          </c:cat>
          <c:val>
            <c:numRef>
              <c:f>Sheet1!$B$2:$B$4</c:f>
              <c:numCache>
                <c:formatCode>General</c:formatCode>
                <c:ptCount val="3"/>
                <c:pt idx="0">
                  <c:v>49.5</c:v>
                </c:pt>
                <c:pt idx="1">
                  <c:v>46.4</c:v>
                </c:pt>
                <c:pt idx="2">
                  <c:v>43.2</c:v>
                </c:pt>
              </c:numCache>
            </c:numRef>
          </c:val>
          <c:smooth val="1"/>
          <c:extLst xmlns:c16r2="http://schemas.microsoft.com/office/drawing/2015/06/chart">
            <c:ext xmlns:c16="http://schemas.microsoft.com/office/drawing/2014/chart" uri="{C3380CC4-5D6E-409C-BE32-E72D297353CC}">
              <c16:uniqueId val="{00000000-499D-42A7-8741-CDC070D2144F}"/>
            </c:ext>
          </c:extLst>
        </c:ser>
        <c:ser>
          <c:idx val="1"/>
          <c:order val="1"/>
          <c:tx>
            <c:strRef>
              <c:f>Sheet1!$C$1</c:f>
              <c:strCache>
                <c:ptCount val="1"/>
                <c:pt idx="0">
                  <c:v>mix 2</c:v>
                </c:pt>
              </c:strCache>
            </c:strRef>
          </c:tx>
          <c:marker>
            <c:spPr>
              <a:solidFill>
                <a:srgbClr val="2DA2BF"/>
              </a:solidFill>
              <a:ln>
                <a:solidFill>
                  <a:schemeClr val="accent1"/>
                </a:solidFill>
              </a:ln>
            </c:spPr>
          </c:marker>
          <c:cat>
            <c:numRef>
              <c:f>Sheet1!$A$2:$A$4</c:f>
              <c:numCache>
                <c:formatCode>General</c:formatCode>
                <c:ptCount val="3"/>
                <c:pt idx="0">
                  <c:v>0.30000000000000032</c:v>
                </c:pt>
                <c:pt idx="1">
                  <c:v>0.26</c:v>
                </c:pt>
                <c:pt idx="2">
                  <c:v>0.22000000000000008</c:v>
                </c:pt>
              </c:numCache>
            </c:numRef>
          </c:cat>
          <c:val>
            <c:numRef>
              <c:f>Sheet1!$C$2:$C$4</c:f>
              <c:numCache>
                <c:formatCode>General</c:formatCode>
                <c:ptCount val="3"/>
                <c:pt idx="0">
                  <c:v>51.7</c:v>
                </c:pt>
                <c:pt idx="1">
                  <c:v>48</c:v>
                </c:pt>
                <c:pt idx="2">
                  <c:v>44.7</c:v>
                </c:pt>
              </c:numCache>
            </c:numRef>
          </c:val>
          <c:smooth val="1"/>
          <c:extLst xmlns:c16r2="http://schemas.microsoft.com/office/drawing/2015/06/chart">
            <c:ext xmlns:c16="http://schemas.microsoft.com/office/drawing/2014/chart" uri="{C3380CC4-5D6E-409C-BE32-E72D297353CC}">
              <c16:uniqueId val="{00000001-499D-42A7-8741-CDC070D2144F}"/>
            </c:ext>
          </c:extLst>
        </c:ser>
        <c:marker val="1"/>
        <c:axId val="105022208"/>
        <c:axId val="105024512"/>
      </c:lineChart>
      <c:catAx>
        <c:axId val="105022208"/>
        <c:scaling>
          <c:orientation val="minMax"/>
        </c:scaling>
        <c:axPos val="b"/>
        <c:title>
          <c:tx>
            <c:rich>
              <a:bodyPr/>
              <a:lstStyle/>
              <a:p>
                <a:pPr>
                  <a:defRPr lang="en-IN" b="0"/>
                </a:pPr>
                <a:r>
                  <a:rPr lang="en-IN" b="0" dirty="0"/>
                  <a:t>Water Binder  Ratio</a:t>
                </a:r>
              </a:p>
            </c:rich>
          </c:tx>
        </c:title>
        <c:numFmt formatCode="General" sourceLinked="1"/>
        <c:majorTickMark val="none"/>
        <c:tickLblPos val="nextTo"/>
        <c:txPr>
          <a:bodyPr/>
          <a:lstStyle/>
          <a:p>
            <a:pPr>
              <a:defRPr lang="en-IN"/>
            </a:pPr>
            <a:endParaRPr lang="en-US"/>
          </a:p>
        </c:txPr>
        <c:crossAx val="105024512"/>
        <c:crosses val="autoZero"/>
        <c:auto val="1"/>
        <c:lblAlgn val="ctr"/>
        <c:lblOffset val="100"/>
      </c:catAx>
      <c:valAx>
        <c:axId val="105024512"/>
        <c:scaling>
          <c:orientation val="minMax"/>
          <c:max val="55"/>
          <c:min val="35"/>
        </c:scaling>
        <c:axPos val="l"/>
        <c:title>
          <c:tx>
            <c:rich>
              <a:bodyPr/>
              <a:lstStyle/>
              <a:p>
                <a:pPr algn="ctr" rtl="0">
                  <a:defRPr lang="en-IN" sz="1600" b="0" i="0" u="none" strike="noStrike" kern="1200" baseline="0" dirty="0">
                    <a:solidFill>
                      <a:prstClr val="black"/>
                    </a:solidFill>
                    <a:latin typeface="Times New Roman" pitchFamily="18" charset="0"/>
                    <a:ea typeface="+mn-ea"/>
                    <a:cs typeface="Times New Roman" pitchFamily="18" charset="0"/>
                  </a:defRPr>
                </a:pPr>
                <a:r>
                  <a:rPr lang="en-IN" sz="1600" b="0" i="0" u="none" strike="noStrike" kern="1200" baseline="0" dirty="0">
                    <a:solidFill>
                      <a:prstClr val="black"/>
                    </a:solidFill>
                    <a:latin typeface="Times New Roman" pitchFamily="18" charset="0"/>
                    <a:ea typeface="+mn-ea"/>
                    <a:cs typeface="Times New Roman" pitchFamily="18" charset="0"/>
                  </a:rPr>
                  <a:t>Paste Content  in %</a:t>
                </a:r>
              </a:p>
            </c:rich>
          </c:tx>
          <c:layout>
            <c:manualLayout>
              <c:xMode val="edge"/>
              <c:yMode val="edge"/>
              <c:x val="2.7325536513818209E-3"/>
              <c:y val="0.21270921663638248"/>
            </c:manualLayout>
          </c:layout>
        </c:title>
        <c:numFmt formatCode="General" sourceLinked="1"/>
        <c:tickLblPos val="nextTo"/>
        <c:txPr>
          <a:bodyPr/>
          <a:lstStyle/>
          <a:p>
            <a:pPr>
              <a:defRPr lang="en-IN"/>
            </a:pPr>
            <a:endParaRPr lang="en-US"/>
          </a:p>
        </c:txPr>
        <c:crossAx val="105022208"/>
        <c:crosses val="autoZero"/>
        <c:crossBetween val="between"/>
        <c:majorUnit val="5"/>
      </c:valAx>
    </c:plotArea>
    <c:legend>
      <c:legendPos val="r"/>
      <c:layout>
        <c:manualLayout>
          <c:xMode val="edge"/>
          <c:yMode val="edge"/>
          <c:x val="0.28811136754457511"/>
          <c:y val="0.55315871974336539"/>
          <c:w val="0.53971954158252311"/>
          <c:h val="0.13208371804380387"/>
        </c:manualLayout>
      </c:layout>
      <c:txPr>
        <a:bodyPr/>
        <a:lstStyle/>
        <a:p>
          <a:pPr>
            <a:defRPr lang="en-IN"/>
          </a:pPr>
          <a:endParaRPr lang="en-US"/>
        </a:p>
      </c:txPr>
    </c:legend>
    <c:plotVisOnly val="1"/>
    <c:dispBlanksAs val="zero"/>
  </c:chart>
  <c:txPr>
    <a:bodyPr/>
    <a:lstStyle/>
    <a:p>
      <a:pPr algn="ctr" rtl="0">
        <a:defRPr lang="en-US" sz="1600" b="0" i="0" u="none" strike="noStrike" kern="1200" baseline="0" dirty="0">
          <a:solidFill>
            <a:prstClr val="black"/>
          </a:solidFill>
          <a:latin typeface="Times New Roman" pitchFamily="18" charset="0"/>
          <a:ea typeface="+mn-ea"/>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N"/>
            </a:pPr>
            <a:r>
              <a:rPr lang="en-IN" dirty="0"/>
              <a:t>28 Day Compressive Strength </a:t>
            </a:r>
          </a:p>
        </c:rich>
      </c:tx>
    </c:title>
    <c:plotArea>
      <c:layout>
        <c:manualLayout>
          <c:layoutTarget val="inner"/>
          <c:xMode val="edge"/>
          <c:yMode val="edge"/>
          <c:x val="0.17339837955038279"/>
          <c:y val="0.13738153913373968"/>
          <c:w val="0.7755915021491917"/>
          <c:h val="0.69683101663090585"/>
        </c:manualLayout>
      </c:layout>
      <c:barChart>
        <c:barDir val="col"/>
        <c:grouping val="clustered"/>
        <c:ser>
          <c:idx val="0"/>
          <c:order val="0"/>
          <c:tx>
            <c:strRef>
              <c:f>Sheet1!$B$1</c:f>
              <c:strCache>
                <c:ptCount val="1"/>
                <c:pt idx="0">
                  <c:v>0.3</c:v>
                </c:pt>
              </c:strCache>
            </c:strRef>
          </c:tx>
          <c:cat>
            <c:strRef>
              <c:f>Sheet1!$A$2:$A$3</c:f>
              <c:strCache>
                <c:ptCount val="2"/>
                <c:pt idx="0">
                  <c:v>mix 1</c:v>
                </c:pt>
                <c:pt idx="1">
                  <c:v>mix 2</c:v>
                </c:pt>
              </c:strCache>
            </c:strRef>
          </c:cat>
          <c:val>
            <c:numRef>
              <c:f>Sheet1!$B$2:$B$3</c:f>
              <c:numCache>
                <c:formatCode>General</c:formatCode>
                <c:ptCount val="2"/>
                <c:pt idx="0">
                  <c:v>100.1</c:v>
                </c:pt>
                <c:pt idx="1">
                  <c:v>75.5</c:v>
                </c:pt>
              </c:numCache>
            </c:numRef>
          </c:val>
          <c:extLst xmlns:c16r2="http://schemas.microsoft.com/office/drawing/2015/06/chart">
            <c:ext xmlns:c16="http://schemas.microsoft.com/office/drawing/2014/chart" uri="{C3380CC4-5D6E-409C-BE32-E72D297353CC}">
              <c16:uniqueId val="{00000000-42DE-4A66-A077-0C8159F9B0ED}"/>
            </c:ext>
          </c:extLst>
        </c:ser>
        <c:ser>
          <c:idx val="1"/>
          <c:order val="1"/>
          <c:tx>
            <c:strRef>
              <c:f>Sheet1!$C$1</c:f>
              <c:strCache>
                <c:ptCount val="1"/>
                <c:pt idx="0">
                  <c:v>0.26</c:v>
                </c:pt>
              </c:strCache>
            </c:strRef>
          </c:tx>
          <c:cat>
            <c:strRef>
              <c:f>Sheet1!$A$2:$A$3</c:f>
              <c:strCache>
                <c:ptCount val="2"/>
                <c:pt idx="0">
                  <c:v>mix 1</c:v>
                </c:pt>
                <c:pt idx="1">
                  <c:v>mix 2</c:v>
                </c:pt>
              </c:strCache>
            </c:strRef>
          </c:cat>
          <c:val>
            <c:numRef>
              <c:f>Sheet1!$C$2:$C$3</c:f>
              <c:numCache>
                <c:formatCode>General</c:formatCode>
                <c:ptCount val="2"/>
                <c:pt idx="0">
                  <c:v>111.83</c:v>
                </c:pt>
                <c:pt idx="1">
                  <c:v>83.56</c:v>
                </c:pt>
              </c:numCache>
            </c:numRef>
          </c:val>
          <c:extLst xmlns:c16r2="http://schemas.microsoft.com/office/drawing/2015/06/chart">
            <c:ext xmlns:c16="http://schemas.microsoft.com/office/drawing/2014/chart" uri="{C3380CC4-5D6E-409C-BE32-E72D297353CC}">
              <c16:uniqueId val="{00000001-42DE-4A66-A077-0C8159F9B0ED}"/>
            </c:ext>
          </c:extLst>
        </c:ser>
        <c:ser>
          <c:idx val="2"/>
          <c:order val="2"/>
          <c:tx>
            <c:strRef>
              <c:f>Sheet1!$D$1</c:f>
              <c:strCache>
                <c:ptCount val="1"/>
                <c:pt idx="0">
                  <c:v>0.22</c:v>
                </c:pt>
              </c:strCache>
            </c:strRef>
          </c:tx>
          <c:cat>
            <c:strRef>
              <c:f>Sheet1!$A$2:$A$3</c:f>
              <c:strCache>
                <c:ptCount val="2"/>
                <c:pt idx="0">
                  <c:v>mix 1</c:v>
                </c:pt>
                <c:pt idx="1">
                  <c:v>mix 2</c:v>
                </c:pt>
              </c:strCache>
            </c:strRef>
          </c:cat>
          <c:val>
            <c:numRef>
              <c:f>Sheet1!$D$2:$D$3</c:f>
              <c:numCache>
                <c:formatCode>General</c:formatCode>
                <c:ptCount val="2"/>
                <c:pt idx="0">
                  <c:v>119.5</c:v>
                </c:pt>
                <c:pt idx="1">
                  <c:v>100.23</c:v>
                </c:pt>
              </c:numCache>
            </c:numRef>
          </c:val>
          <c:extLst xmlns:c16r2="http://schemas.microsoft.com/office/drawing/2015/06/chart">
            <c:ext xmlns:c16="http://schemas.microsoft.com/office/drawing/2014/chart" uri="{C3380CC4-5D6E-409C-BE32-E72D297353CC}">
              <c16:uniqueId val="{00000002-42DE-4A66-A077-0C8159F9B0ED}"/>
            </c:ext>
          </c:extLst>
        </c:ser>
        <c:axId val="107848832"/>
        <c:axId val="107850752"/>
      </c:barChart>
      <c:catAx>
        <c:axId val="107848832"/>
        <c:scaling>
          <c:orientation val="minMax"/>
        </c:scaling>
        <c:axPos val="b"/>
        <c:title>
          <c:tx>
            <c:rich>
              <a:bodyPr/>
              <a:lstStyle/>
              <a:p>
                <a:pPr>
                  <a:defRPr lang="en-IN" sz="1600"/>
                </a:pPr>
                <a:r>
                  <a:rPr lang="en-IN" sz="1600" dirty="0"/>
                  <a:t>UHPSCC</a:t>
                </a:r>
                <a:r>
                  <a:rPr lang="en-IN" sz="1600" baseline="0" dirty="0"/>
                  <a:t> </a:t>
                </a:r>
                <a:r>
                  <a:rPr lang="en-IN" sz="1600" dirty="0"/>
                  <a:t>Mixes</a:t>
                </a:r>
              </a:p>
            </c:rich>
          </c:tx>
          <c:layout>
            <c:manualLayout>
              <c:xMode val="edge"/>
              <c:yMode val="edge"/>
              <c:x val="0.4389745802322661"/>
              <c:y val="0.88200000000000012"/>
            </c:manualLayout>
          </c:layout>
        </c:title>
        <c:numFmt formatCode="General" sourceLinked="0"/>
        <c:majorTickMark val="none"/>
        <c:tickLblPos val="nextTo"/>
        <c:txPr>
          <a:bodyPr/>
          <a:lstStyle/>
          <a:p>
            <a:pPr>
              <a:defRPr lang="en-IN"/>
            </a:pPr>
            <a:endParaRPr lang="en-US"/>
          </a:p>
        </c:txPr>
        <c:crossAx val="107850752"/>
        <c:crosses val="autoZero"/>
        <c:auto val="1"/>
        <c:lblAlgn val="ctr"/>
        <c:lblOffset val="100"/>
      </c:catAx>
      <c:valAx>
        <c:axId val="107850752"/>
        <c:scaling>
          <c:orientation val="minMax"/>
        </c:scaling>
        <c:axPos val="l"/>
        <c:title>
          <c:tx>
            <c:rich>
              <a:bodyPr/>
              <a:lstStyle/>
              <a:p>
                <a:pPr>
                  <a:defRPr lang="en-IN" sz="1600"/>
                </a:pPr>
                <a:r>
                  <a:rPr lang="en-IN" sz="1600" dirty="0"/>
                  <a:t>Compressive Strength in MPa</a:t>
                </a:r>
              </a:p>
            </c:rich>
          </c:tx>
          <c:layout>
            <c:manualLayout>
              <c:xMode val="edge"/>
              <c:yMode val="edge"/>
              <c:x val="1.4972301242701123E-2"/>
              <c:y val="9.5261005532837228E-2"/>
            </c:manualLayout>
          </c:layout>
        </c:title>
        <c:numFmt formatCode="General" sourceLinked="1"/>
        <c:tickLblPos val="nextTo"/>
        <c:txPr>
          <a:bodyPr/>
          <a:lstStyle/>
          <a:p>
            <a:pPr>
              <a:defRPr lang="en-IN"/>
            </a:pPr>
            <a:endParaRPr lang="en-US"/>
          </a:p>
        </c:txPr>
        <c:crossAx val="107848832"/>
        <c:crosses val="autoZero"/>
        <c:crossBetween val="between"/>
      </c:valAx>
    </c:plotArea>
    <c:legend>
      <c:legendPos val="r"/>
      <c:layout>
        <c:manualLayout>
          <c:xMode val="edge"/>
          <c:yMode val="edge"/>
          <c:x val="0.54095181852268592"/>
          <c:y val="0.13300379119276787"/>
          <c:w val="0.45354330708661417"/>
          <c:h val="8.4151392197885047E-2"/>
        </c:manualLayout>
      </c:layout>
      <c:txPr>
        <a:bodyPr/>
        <a:lstStyle/>
        <a:p>
          <a:pPr>
            <a:defRPr lang="en-IN"/>
          </a:pPr>
          <a:endParaRPr lang="en-US"/>
        </a:p>
      </c:txPr>
    </c:legend>
    <c:plotVisOnly val="1"/>
    <c:dispBlanksAs val="gap"/>
  </c:chart>
  <c:txPr>
    <a:bodyPr/>
    <a:lstStyle/>
    <a:p>
      <a:pPr>
        <a:defRPr sz="1400" b="0">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N" sz="1600" b="1"/>
            </a:pPr>
            <a:r>
              <a:rPr lang="en-US" sz="1600" b="1"/>
              <a:t>Slump Flow</a:t>
            </a:r>
          </a:p>
        </c:rich>
      </c:tx>
    </c:title>
    <c:plotArea>
      <c:layout>
        <c:manualLayout>
          <c:layoutTarget val="inner"/>
          <c:xMode val="edge"/>
          <c:yMode val="edge"/>
          <c:x val="0.22727083333333334"/>
          <c:y val="0.19070324803149677"/>
          <c:w val="0.70948950131233557"/>
          <c:h val="0.54685925196850604"/>
        </c:manualLayout>
      </c:layout>
      <c:scatterChart>
        <c:scatterStyle val="smoothMarker"/>
        <c:ser>
          <c:idx val="0"/>
          <c:order val="0"/>
          <c:tx>
            <c:strRef>
              <c:f>Sheet1!$B$1</c:f>
              <c:strCache>
                <c:ptCount val="1"/>
                <c:pt idx="0">
                  <c:v>mix 1</c:v>
                </c:pt>
              </c:strCache>
            </c:strRef>
          </c:tx>
          <c:xVal>
            <c:numRef>
              <c:f>Sheet1!$A$2:$A$4</c:f>
              <c:numCache>
                <c:formatCode>General</c:formatCode>
                <c:ptCount val="3"/>
                <c:pt idx="0">
                  <c:v>0.30000000000000032</c:v>
                </c:pt>
                <c:pt idx="1">
                  <c:v>0.26</c:v>
                </c:pt>
                <c:pt idx="2">
                  <c:v>0.22</c:v>
                </c:pt>
              </c:numCache>
            </c:numRef>
          </c:xVal>
          <c:yVal>
            <c:numRef>
              <c:f>Sheet1!$B$2:$B$4</c:f>
              <c:numCache>
                <c:formatCode>General</c:formatCode>
                <c:ptCount val="3"/>
                <c:pt idx="0">
                  <c:v>780</c:v>
                </c:pt>
                <c:pt idx="1">
                  <c:v>710</c:v>
                </c:pt>
                <c:pt idx="2">
                  <c:v>660</c:v>
                </c:pt>
              </c:numCache>
            </c:numRef>
          </c:yVal>
          <c:smooth val="1"/>
          <c:extLst xmlns:c16r2="http://schemas.microsoft.com/office/drawing/2015/06/chart">
            <c:ext xmlns:c16="http://schemas.microsoft.com/office/drawing/2014/chart" uri="{C3380CC4-5D6E-409C-BE32-E72D297353CC}">
              <c16:uniqueId val="{00000000-A988-4E1E-B8CA-8BF85328B66C}"/>
            </c:ext>
          </c:extLst>
        </c:ser>
        <c:ser>
          <c:idx val="1"/>
          <c:order val="1"/>
          <c:tx>
            <c:strRef>
              <c:f>Sheet1!$C$1</c:f>
              <c:strCache>
                <c:ptCount val="1"/>
                <c:pt idx="0">
                  <c:v>mix 2</c:v>
                </c:pt>
              </c:strCache>
            </c:strRef>
          </c:tx>
          <c:xVal>
            <c:numRef>
              <c:f>Sheet1!$A$2:$A$4</c:f>
              <c:numCache>
                <c:formatCode>General</c:formatCode>
                <c:ptCount val="3"/>
                <c:pt idx="0">
                  <c:v>0.30000000000000032</c:v>
                </c:pt>
                <c:pt idx="1">
                  <c:v>0.26</c:v>
                </c:pt>
                <c:pt idx="2">
                  <c:v>0.22</c:v>
                </c:pt>
              </c:numCache>
            </c:numRef>
          </c:xVal>
          <c:yVal>
            <c:numRef>
              <c:f>Sheet1!$C$2:$C$4</c:f>
              <c:numCache>
                <c:formatCode>General</c:formatCode>
                <c:ptCount val="3"/>
                <c:pt idx="0">
                  <c:v>760</c:v>
                </c:pt>
                <c:pt idx="1">
                  <c:v>680</c:v>
                </c:pt>
                <c:pt idx="2">
                  <c:v>630</c:v>
                </c:pt>
              </c:numCache>
            </c:numRef>
          </c:yVal>
          <c:smooth val="1"/>
          <c:extLst xmlns:c16r2="http://schemas.microsoft.com/office/drawing/2015/06/chart">
            <c:ext xmlns:c16="http://schemas.microsoft.com/office/drawing/2014/chart" uri="{C3380CC4-5D6E-409C-BE32-E72D297353CC}">
              <c16:uniqueId val="{00000001-A988-4E1E-B8CA-8BF85328B66C}"/>
            </c:ext>
          </c:extLst>
        </c:ser>
        <c:axId val="107384832"/>
        <c:axId val="107386752"/>
      </c:scatterChart>
      <c:valAx>
        <c:axId val="107384832"/>
        <c:scaling>
          <c:orientation val="minMax"/>
          <c:max val="0.32000000000000101"/>
          <c:min val="0.2"/>
        </c:scaling>
        <c:axPos val="b"/>
        <c:title>
          <c:tx>
            <c:rich>
              <a:bodyPr/>
              <a:lstStyle/>
              <a:p>
                <a:pPr>
                  <a:defRPr lang="en-IN" sz="1600"/>
                </a:pPr>
                <a:r>
                  <a:rPr lang="en-US" sz="1600"/>
                  <a:t>Water Binder Ratio</a:t>
                </a:r>
              </a:p>
            </c:rich>
          </c:tx>
        </c:title>
        <c:numFmt formatCode="General" sourceLinked="1"/>
        <c:majorTickMark val="none"/>
        <c:tickLblPos val="nextTo"/>
        <c:txPr>
          <a:bodyPr/>
          <a:lstStyle/>
          <a:p>
            <a:pPr>
              <a:defRPr lang="en-IN"/>
            </a:pPr>
            <a:endParaRPr lang="en-US"/>
          </a:p>
        </c:txPr>
        <c:crossAx val="107386752"/>
        <c:crosses val="autoZero"/>
        <c:crossBetween val="midCat"/>
        <c:majorUnit val="6.0000000000000032E-2"/>
      </c:valAx>
      <c:valAx>
        <c:axId val="107386752"/>
        <c:scaling>
          <c:orientation val="minMax"/>
          <c:max val="800"/>
          <c:min val="600"/>
        </c:scaling>
        <c:axPos val="l"/>
        <c:title>
          <c:tx>
            <c:rich>
              <a:bodyPr/>
              <a:lstStyle/>
              <a:p>
                <a:pPr>
                  <a:defRPr lang="en-IN" sz="1600" b="0"/>
                </a:pPr>
                <a:r>
                  <a:rPr lang="en-US" sz="1600" b="0"/>
                  <a:t>Slump Flow in mm</a:t>
                </a:r>
              </a:p>
            </c:rich>
          </c:tx>
          <c:layout>
            <c:manualLayout>
              <c:xMode val="edge"/>
              <c:yMode val="edge"/>
              <c:x val="2.2847300337457816E-2"/>
              <c:y val="0.26048493938257816"/>
            </c:manualLayout>
          </c:layout>
        </c:title>
        <c:numFmt formatCode="General" sourceLinked="1"/>
        <c:majorTickMark val="none"/>
        <c:tickLblPos val="nextTo"/>
        <c:txPr>
          <a:bodyPr/>
          <a:lstStyle/>
          <a:p>
            <a:pPr>
              <a:defRPr lang="en-IN"/>
            </a:pPr>
            <a:endParaRPr lang="en-US"/>
          </a:p>
        </c:txPr>
        <c:crossAx val="107384832"/>
        <c:crosses val="autoZero"/>
        <c:crossBetween val="midCat"/>
        <c:majorUnit val="50"/>
      </c:valAx>
    </c:plotArea>
    <c:legend>
      <c:legendPos val="r"/>
      <c:txPr>
        <a:bodyPr/>
        <a:lstStyle/>
        <a:p>
          <a:pPr>
            <a:defRPr lang="en-IN"/>
          </a:pPr>
          <a:endParaRPr lang="en-US"/>
        </a:p>
      </c:txPr>
    </c:legend>
    <c:plotVisOnly val="1"/>
    <c:dispBlanksAs val="gap"/>
  </c:chart>
  <c:txPr>
    <a:bodyPr/>
    <a:lstStyle/>
    <a:p>
      <a:pPr>
        <a:defRPr sz="1800" b="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b="1"/>
            </a:pPr>
            <a:r>
              <a:rPr lang="en-IN" b="1" dirty="0"/>
              <a:t>V Funnel Flow Result- Comparison</a:t>
            </a:r>
          </a:p>
        </c:rich>
      </c:tx>
      <c:layout>
        <c:manualLayout>
          <c:xMode val="edge"/>
          <c:yMode val="edge"/>
          <c:x val="0.26802349265075887"/>
          <c:y val="0"/>
        </c:manualLayout>
      </c:layout>
    </c:title>
    <c:plotArea>
      <c:layout>
        <c:manualLayout>
          <c:layoutTarget val="inner"/>
          <c:xMode val="edge"/>
          <c:yMode val="edge"/>
          <c:x val="0.15683614548181563"/>
          <c:y val="7.8925272879932826E-2"/>
          <c:w val="0.8243846877630866"/>
          <c:h val="0.66342755232519235"/>
        </c:manualLayout>
      </c:layout>
      <c:barChart>
        <c:barDir val="col"/>
        <c:grouping val="clustered"/>
        <c:ser>
          <c:idx val="0"/>
          <c:order val="0"/>
          <c:tx>
            <c:strRef>
              <c:f>Sheet1!$B$1</c:f>
              <c:strCache>
                <c:ptCount val="1"/>
                <c:pt idx="0">
                  <c:v>Mix 1</c:v>
                </c:pt>
              </c:strCache>
            </c:strRef>
          </c:tx>
          <c:cat>
            <c:numRef>
              <c:f>Sheet1!$A$2:$A$4</c:f>
              <c:numCache>
                <c:formatCode>General</c:formatCode>
                <c:ptCount val="3"/>
                <c:pt idx="0">
                  <c:v>0.30000000000000032</c:v>
                </c:pt>
                <c:pt idx="1">
                  <c:v>0.26</c:v>
                </c:pt>
                <c:pt idx="2">
                  <c:v>0.24000000000000021</c:v>
                </c:pt>
              </c:numCache>
            </c:numRef>
          </c:cat>
          <c:val>
            <c:numRef>
              <c:f>Sheet1!$B$2:$B$4</c:f>
              <c:numCache>
                <c:formatCode>General</c:formatCode>
                <c:ptCount val="3"/>
                <c:pt idx="0">
                  <c:v>8</c:v>
                </c:pt>
                <c:pt idx="1">
                  <c:v>10</c:v>
                </c:pt>
                <c:pt idx="2">
                  <c:v>11</c:v>
                </c:pt>
              </c:numCache>
            </c:numRef>
          </c:val>
          <c:extLst xmlns:c16r2="http://schemas.microsoft.com/office/drawing/2015/06/chart">
            <c:ext xmlns:c16="http://schemas.microsoft.com/office/drawing/2014/chart" uri="{C3380CC4-5D6E-409C-BE32-E72D297353CC}">
              <c16:uniqueId val="{00000000-08E3-4674-89EC-577AE58A9175}"/>
            </c:ext>
          </c:extLst>
        </c:ser>
        <c:ser>
          <c:idx val="1"/>
          <c:order val="1"/>
          <c:tx>
            <c:strRef>
              <c:f>Sheet1!$C$1</c:f>
              <c:strCache>
                <c:ptCount val="1"/>
                <c:pt idx="0">
                  <c:v>Mix 2</c:v>
                </c:pt>
              </c:strCache>
            </c:strRef>
          </c:tx>
          <c:cat>
            <c:numRef>
              <c:f>Sheet1!$A$2:$A$4</c:f>
              <c:numCache>
                <c:formatCode>General</c:formatCode>
                <c:ptCount val="3"/>
                <c:pt idx="0">
                  <c:v>0.30000000000000032</c:v>
                </c:pt>
                <c:pt idx="1">
                  <c:v>0.26</c:v>
                </c:pt>
                <c:pt idx="2">
                  <c:v>0.24000000000000021</c:v>
                </c:pt>
              </c:numCache>
            </c:numRef>
          </c:cat>
          <c:val>
            <c:numRef>
              <c:f>Sheet1!$C$2:$C$4</c:f>
              <c:numCache>
                <c:formatCode>General</c:formatCode>
                <c:ptCount val="3"/>
                <c:pt idx="0">
                  <c:v>9</c:v>
                </c:pt>
                <c:pt idx="1">
                  <c:v>11</c:v>
                </c:pt>
                <c:pt idx="2">
                  <c:v>12</c:v>
                </c:pt>
              </c:numCache>
            </c:numRef>
          </c:val>
          <c:extLst xmlns:c16r2="http://schemas.microsoft.com/office/drawing/2015/06/chart">
            <c:ext xmlns:c16="http://schemas.microsoft.com/office/drawing/2014/chart" uri="{C3380CC4-5D6E-409C-BE32-E72D297353CC}">
              <c16:uniqueId val="{00000001-08E3-4674-89EC-577AE58A9175}"/>
            </c:ext>
          </c:extLst>
        </c:ser>
        <c:axId val="107440768"/>
        <c:axId val="107442944"/>
      </c:barChart>
      <c:catAx>
        <c:axId val="107440768"/>
        <c:scaling>
          <c:orientation val="minMax"/>
        </c:scaling>
        <c:axPos val="b"/>
        <c:title>
          <c:tx>
            <c:rich>
              <a:bodyPr/>
              <a:lstStyle/>
              <a:p>
                <a:pPr>
                  <a:defRPr lang="en-IN" sz="1600"/>
                </a:pPr>
                <a:r>
                  <a:rPr lang="en-IN" sz="1600" dirty="0"/>
                  <a:t>Water Binder Ratio</a:t>
                </a:r>
              </a:p>
            </c:rich>
          </c:tx>
          <c:layout>
            <c:manualLayout>
              <c:xMode val="edge"/>
              <c:yMode val="edge"/>
              <c:x val="0.43858820279044186"/>
              <c:y val="0.88692699749740589"/>
            </c:manualLayout>
          </c:layout>
        </c:title>
        <c:numFmt formatCode="General" sourceLinked="1"/>
        <c:majorTickMark val="none"/>
        <c:tickLblPos val="nextTo"/>
        <c:txPr>
          <a:bodyPr/>
          <a:lstStyle/>
          <a:p>
            <a:pPr>
              <a:defRPr lang="en-IN"/>
            </a:pPr>
            <a:endParaRPr lang="en-US"/>
          </a:p>
        </c:txPr>
        <c:crossAx val="107442944"/>
        <c:crosses val="autoZero"/>
        <c:auto val="1"/>
        <c:lblAlgn val="ctr"/>
        <c:lblOffset val="100"/>
      </c:catAx>
      <c:valAx>
        <c:axId val="107442944"/>
        <c:scaling>
          <c:orientation val="minMax"/>
        </c:scaling>
        <c:axPos val="l"/>
        <c:title>
          <c:tx>
            <c:rich>
              <a:bodyPr/>
              <a:lstStyle/>
              <a:p>
                <a:pPr>
                  <a:defRPr lang="en-IN" sz="1600"/>
                </a:pPr>
                <a:r>
                  <a:rPr lang="en-IN" sz="1600"/>
                  <a:t>Tr Flow Time in sec</a:t>
                </a:r>
              </a:p>
            </c:rich>
          </c:tx>
          <c:layout>
            <c:manualLayout>
              <c:xMode val="edge"/>
              <c:yMode val="edge"/>
              <c:x val="9.1296409007912364E-3"/>
              <c:y val="0.27709891112478291"/>
            </c:manualLayout>
          </c:layout>
        </c:title>
        <c:numFmt formatCode="General" sourceLinked="1"/>
        <c:tickLblPos val="nextTo"/>
        <c:txPr>
          <a:bodyPr/>
          <a:lstStyle/>
          <a:p>
            <a:pPr>
              <a:defRPr lang="en-IN"/>
            </a:pPr>
            <a:endParaRPr lang="en-US"/>
          </a:p>
        </c:txPr>
        <c:crossAx val="107440768"/>
        <c:crosses val="autoZero"/>
        <c:crossBetween val="between"/>
      </c:valAx>
    </c:plotArea>
    <c:legend>
      <c:legendPos val="r"/>
      <c:layout>
        <c:manualLayout>
          <c:xMode val="edge"/>
          <c:yMode val="edge"/>
          <c:x val="0.15549084585286443"/>
          <c:y val="7.5259326841071811E-2"/>
          <c:w val="0.34617287766374877"/>
          <c:h val="0.19273278913530603"/>
        </c:manualLayout>
      </c:layout>
      <c:txPr>
        <a:bodyPr/>
        <a:lstStyle/>
        <a:p>
          <a:pPr>
            <a:defRPr lang="en-IN" sz="1600"/>
          </a:pPr>
          <a:endParaRPr lang="en-US"/>
        </a:p>
      </c:txPr>
    </c:legend>
    <c:plotVisOnly val="1"/>
    <c:dispBlanksAs val="gap"/>
  </c:chart>
  <c:txPr>
    <a:bodyPr/>
    <a:lstStyle/>
    <a:p>
      <a:pPr>
        <a:defRPr sz="1400" b="0">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US"/>
              <a:t>Slump Flow</a:t>
            </a:r>
          </a:p>
        </c:rich>
      </c:tx>
    </c:title>
    <c:plotArea>
      <c:layout/>
      <c:scatterChart>
        <c:scatterStyle val="smoothMarker"/>
        <c:ser>
          <c:idx val="0"/>
          <c:order val="0"/>
          <c:tx>
            <c:v>Mix 1</c:v>
          </c:tx>
          <c:xVal>
            <c:numRef>
              <c:f>'[Chart in Microsoft Office PowerPoint]Sheet1'!$B$11:$B$13</c:f>
              <c:numCache>
                <c:formatCode>General</c:formatCode>
                <c:ptCount val="3"/>
                <c:pt idx="0">
                  <c:v>49.5</c:v>
                </c:pt>
                <c:pt idx="1">
                  <c:v>46.4</c:v>
                </c:pt>
                <c:pt idx="2">
                  <c:v>43.2</c:v>
                </c:pt>
              </c:numCache>
            </c:numRef>
          </c:xVal>
          <c:yVal>
            <c:numRef>
              <c:f>'[Chart in Microsoft Office PowerPoint]Sheet1'!$D$11:$D$13</c:f>
              <c:numCache>
                <c:formatCode>General</c:formatCode>
                <c:ptCount val="3"/>
                <c:pt idx="0">
                  <c:v>780</c:v>
                </c:pt>
                <c:pt idx="1">
                  <c:v>710</c:v>
                </c:pt>
                <c:pt idx="2">
                  <c:v>660</c:v>
                </c:pt>
              </c:numCache>
            </c:numRef>
          </c:yVal>
          <c:smooth val="1"/>
          <c:extLst xmlns:c16r2="http://schemas.microsoft.com/office/drawing/2015/06/chart">
            <c:ext xmlns:c16="http://schemas.microsoft.com/office/drawing/2014/chart" uri="{C3380CC4-5D6E-409C-BE32-E72D297353CC}">
              <c16:uniqueId val="{00000000-378C-4018-B70B-CD5BD7BD94E2}"/>
            </c:ext>
          </c:extLst>
        </c:ser>
        <c:ser>
          <c:idx val="1"/>
          <c:order val="1"/>
          <c:tx>
            <c:v>Mix 2</c:v>
          </c:tx>
          <c:xVal>
            <c:numRef>
              <c:f>'[Chart in Microsoft Office PowerPoint]Sheet1'!$B$14:$B$16</c:f>
              <c:numCache>
                <c:formatCode>General</c:formatCode>
                <c:ptCount val="3"/>
                <c:pt idx="0">
                  <c:v>51.7</c:v>
                </c:pt>
                <c:pt idx="1">
                  <c:v>48</c:v>
                </c:pt>
                <c:pt idx="2">
                  <c:v>44.7</c:v>
                </c:pt>
              </c:numCache>
            </c:numRef>
          </c:xVal>
          <c:yVal>
            <c:numRef>
              <c:f>'[Chart in Microsoft Office PowerPoint]Sheet1'!$D$14:$D$16</c:f>
              <c:numCache>
                <c:formatCode>General</c:formatCode>
                <c:ptCount val="3"/>
                <c:pt idx="0">
                  <c:v>760</c:v>
                </c:pt>
                <c:pt idx="1">
                  <c:v>680</c:v>
                </c:pt>
                <c:pt idx="2">
                  <c:v>650</c:v>
                </c:pt>
              </c:numCache>
            </c:numRef>
          </c:yVal>
          <c:smooth val="1"/>
          <c:extLst xmlns:c16r2="http://schemas.microsoft.com/office/drawing/2015/06/chart">
            <c:ext xmlns:c16="http://schemas.microsoft.com/office/drawing/2014/chart" uri="{C3380CC4-5D6E-409C-BE32-E72D297353CC}">
              <c16:uniqueId val="{00000001-378C-4018-B70B-CD5BD7BD94E2}"/>
            </c:ext>
          </c:extLst>
        </c:ser>
        <c:axId val="60739968"/>
        <c:axId val="60741888"/>
      </c:scatterChart>
      <c:valAx>
        <c:axId val="60739968"/>
        <c:scaling>
          <c:orientation val="minMax"/>
        </c:scaling>
        <c:axPos val="b"/>
        <c:title>
          <c:tx>
            <c:rich>
              <a:bodyPr/>
              <a:lstStyle/>
              <a:p>
                <a:pPr>
                  <a:defRPr lang="en-IN" sz="1600"/>
                </a:pPr>
                <a:r>
                  <a:rPr lang="en-IN" sz="1600" dirty="0"/>
                  <a:t>Paste Content in %</a:t>
                </a:r>
              </a:p>
            </c:rich>
          </c:tx>
        </c:title>
        <c:numFmt formatCode="General" sourceLinked="1"/>
        <c:majorTickMark val="none"/>
        <c:tickLblPos val="nextTo"/>
        <c:txPr>
          <a:bodyPr/>
          <a:lstStyle/>
          <a:p>
            <a:pPr>
              <a:defRPr lang="en-IN"/>
            </a:pPr>
            <a:endParaRPr lang="en-US"/>
          </a:p>
        </c:txPr>
        <c:crossAx val="60741888"/>
        <c:crosses val="autoZero"/>
        <c:crossBetween val="midCat"/>
      </c:valAx>
      <c:valAx>
        <c:axId val="60741888"/>
        <c:scaling>
          <c:orientation val="minMax"/>
        </c:scaling>
        <c:axPos val="l"/>
        <c:title>
          <c:tx>
            <c:rich>
              <a:bodyPr/>
              <a:lstStyle/>
              <a:p>
                <a:pPr>
                  <a:defRPr lang="en-IN" sz="1600"/>
                </a:pPr>
                <a:r>
                  <a:rPr lang="en-US" sz="1600"/>
                  <a:t>Slump Flow in mm</a:t>
                </a:r>
              </a:p>
            </c:rich>
          </c:tx>
          <c:layout>
            <c:manualLayout>
              <c:xMode val="edge"/>
              <c:yMode val="edge"/>
              <c:x val="1.6666666666666694E-2"/>
              <c:y val="0.21121531464937998"/>
            </c:manualLayout>
          </c:layout>
        </c:title>
        <c:numFmt formatCode="General" sourceLinked="1"/>
        <c:majorTickMark val="none"/>
        <c:tickLblPos val="nextTo"/>
        <c:txPr>
          <a:bodyPr/>
          <a:lstStyle/>
          <a:p>
            <a:pPr>
              <a:defRPr lang="en-IN"/>
            </a:pPr>
            <a:endParaRPr lang="en-US"/>
          </a:p>
        </c:txPr>
        <c:crossAx val="60739968"/>
        <c:crosses val="autoZero"/>
        <c:crossBetween val="midCat"/>
      </c:valAx>
    </c:plotArea>
    <c:legend>
      <c:legendPos val="r"/>
      <c:layout>
        <c:manualLayout>
          <c:xMode val="edge"/>
          <c:yMode val="edge"/>
          <c:x val="0.65706060606060668"/>
          <c:y val="0.5272491980169145"/>
          <c:w val="0.16415151515151516"/>
          <c:h val="0.15707567804024497"/>
        </c:manualLayout>
      </c:layout>
      <c:txPr>
        <a:bodyPr/>
        <a:lstStyle/>
        <a:p>
          <a:pPr>
            <a:defRPr lang="en-IN"/>
          </a:pPr>
          <a:endParaRPr lang="en-US"/>
        </a:p>
      </c:txPr>
    </c:legend>
    <c:plotVisOnly val="1"/>
    <c:dispBlanksAs val="gap"/>
  </c:chart>
  <c:txPr>
    <a:bodyPr/>
    <a:lstStyle/>
    <a:p>
      <a:pPr>
        <a:defRPr b="0">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b="0"/>
            </a:pPr>
            <a:r>
              <a:rPr lang="en-IN" b="0" dirty="0"/>
              <a:t>L</a:t>
            </a:r>
            <a:r>
              <a:rPr lang="en-IN" b="0" baseline="0" dirty="0"/>
              <a:t> Box</a:t>
            </a:r>
            <a:endParaRPr lang="en-IN" b="0" dirty="0"/>
          </a:p>
        </c:rich>
      </c:tx>
    </c:title>
    <c:plotArea>
      <c:layout>
        <c:manualLayout>
          <c:layoutTarget val="inner"/>
          <c:xMode val="edge"/>
          <c:yMode val="edge"/>
          <c:x val="0.20356829194427631"/>
          <c:y val="0.1401851851851853"/>
          <c:w val="0.58595093882495408"/>
          <c:h val="0.55515456401283159"/>
        </c:manualLayout>
      </c:layout>
      <c:scatterChart>
        <c:scatterStyle val="smoothMarker"/>
        <c:ser>
          <c:idx val="0"/>
          <c:order val="0"/>
          <c:tx>
            <c:v>Mix 1</c:v>
          </c:tx>
          <c:xVal>
            <c:numRef>
              <c:f>'[Chart in Microsoft Office PowerPoint]Sheet1'!$A$11:$A$13</c:f>
              <c:numCache>
                <c:formatCode>General</c:formatCode>
                <c:ptCount val="3"/>
                <c:pt idx="0">
                  <c:v>49.5</c:v>
                </c:pt>
                <c:pt idx="1">
                  <c:v>46.4</c:v>
                </c:pt>
                <c:pt idx="2">
                  <c:v>43.2</c:v>
                </c:pt>
              </c:numCache>
            </c:numRef>
          </c:xVal>
          <c:yVal>
            <c:numRef>
              <c:f>'[Chart in Microsoft Office PowerPoint]Sheet1'!$F$11:$F$13</c:f>
              <c:numCache>
                <c:formatCode>General</c:formatCode>
                <c:ptCount val="3"/>
                <c:pt idx="0">
                  <c:v>8</c:v>
                </c:pt>
                <c:pt idx="1">
                  <c:v>10</c:v>
                </c:pt>
                <c:pt idx="2">
                  <c:v>12</c:v>
                </c:pt>
              </c:numCache>
            </c:numRef>
          </c:yVal>
          <c:smooth val="1"/>
          <c:extLst xmlns:c16r2="http://schemas.microsoft.com/office/drawing/2015/06/chart">
            <c:ext xmlns:c16="http://schemas.microsoft.com/office/drawing/2014/chart" uri="{C3380CC4-5D6E-409C-BE32-E72D297353CC}">
              <c16:uniqueId val="{00000000-838D-449F-AE59-DB9EB9433D6E}"/>
            </c:ext>
          </c:extLst>
        </c:ser>
        <c:ser>
          <c:idx val="1"/>
          <c:order val="1"/>
          <c:tx>
            <c:v>Mix 2</c:v>
          </c:tx>
          <c:xVal>
            <c:numRef>
              <c:f>'[Chart in Microsoft Office PowerPoint]Sheet1'!$A$14:$A$16</c:f>
              <c:numCache>
                <c:formatCode>General</c:formatCode>
                <c:ptCount val="3"/>
                <c:pt idx="0">
                  <c:v>51.7</c:v>
                </c:pt>
                <c:pt idx="1">
                  <c:v>48</c:v>
                </c:pt>
                <c:pt idx="2">
                  <c:v>44.7</c:v>
                </c:pt>
              </c:numCache>
            </c:numRef>
          </c:xVal>
          <c:yVal>
            <c:numRef>
              <c:f>'[Chart in Microsoft Office PowerPoint]Sheet1'!$F$14:$F$16</c:f>
              <c:numCache>
                <c:formatCode>General</c:formatCode>
                <c:ptCount val="3"/>
                <c:pt idx="0">
                  <c:v>9</c:v>
                </c:pt>
                <c:pt idx="1">
                  <c:v>11</c:v>
                </c:pt>
                <c:pt idx="2">
                  <c:v>12</c:v>
                </c:pt>
              </c:numCache>
            </c:numRef>
          </c:yVal>
          <c:smooth val="1"/>
          <c:extLst xmlns:c16r2="http://schemas.microsoft.com/office/drawing/2015/06/chart">
            <c:ext xmlns:c16="http://schemas.microsoft.com/office/drawing/2014/chart" uri="{C3380CC4-5D6E-409C-BE32-E72D297353CC}">
              <c16:uniqueId val="{00000001-838D-449F-AE59-DB9EB9433D6E}"/>
            </c:ext>
          </c:extLst>
        </c:ser>
        <c:axId val="60902400"/>
        <c:axId val="60908672"/>
      </c:scatterChart>
      <c:valAx>
        <c:axId val="60902400"/>
        <c:scaling>
          <c:orientation val="minMax"/>
        </c:scaling>
        <c:axPos val="b"/>
        <c:title>
          <c:tx>
            <c:rich>
              <a:bodyPr/>
              <a:lstStyle/>
              <a:p>
                <a:pPr>
                  <a:defRPr lang="en-IN" b="0"/>
                </a:pPr>
                <a:r>
                  <a:rPr lang="en-IN" b="0" dirty="0"/>
                  <a:t>Paste Content in %</a:t>
                </a:r>
              </a:p>
            </c:rich>
          </c:tx>
        </c:title>
        <c:numFmt formatCode="General" sourceLinked="1"/>
        <c:majorTickMark val="none"/>
        <c:tickLblPos val="nextTo"/>
        <c:txPr>
          <a:bodyPr/>
          <a:lstStyle/>
          <a:p>
            <a:pPr>
              <a:defRPr lang="en-IN"/>
            </a:pPr>
            <a:endParaRPr lang="en-US"/>
          </a:p>
        </c:txPr>
        <c:crossAx val="60908672"/>
        <c:crosses val="autoZero"/>
        <c:crossBetween val="midCat"/>
      </c:valAx>
      <c:valAx>
        <c:axId val="60908672"/>
        <c:scaling>
          <c:orientation val="minMax"/>
        </c:scaling>
        <c:axPos val="l"/>
        <c:title>
          <c:tx>
            <c:rich>
              <a:bodyPr/>
              <a:lstStyle/>
              <a:p>
                <a:pPr>
                  <a:defRPr lang="en-IN" b="0"/>
                </a:pPr>
                <a:r>
                  <a:rPr lang="en-IN" b="0" dirty="0" err="1"/>
                  <a:t>Tr</a:t>
                </a:r>
                <a:r>
                  <a:rPr lang="en-IN" b="0" dirty="0"/>
                  <a:t> flow in sec</a:t>
                </a:r>
              </a:p>
            </c:rich>
          </c:tx>
          <c:layout>
            <c:manualLayout>
              <c:xMode val="edge"/>
              <c:yMode val="edge"/>
              <c:x val="3.2051282051282072E-3"/>
              <c:y val="0.21697543015456425"/>
            </c:manualLayout>
          </c:layout>
        </c:title>
        <c:numFmt formatCode="General" sourceLinked="1"/>
        <c:majorTickMark val="none"/>
        <c:tickLblPos val="nextTo"/>
        <c:txPr>
          <a:bodyPr/>
          <a:lstStyle/>
          <a:p>
            <a:pPr>
              <a:defRPr lang="en-IN"/>
            </a:pPr>
            <a:endParaRPr lang="en-US"/>
          </a:p>
        </c:txPr>
        <c:crossAx val="60902400"/>
        <c:crosses val="autoZero"/>
        <c:crossBetween val="midCat"/>
      </c:valAx>
    </c:plotArea>
    <c:legend>
      <c:legendPos val="r"/>
      <c:layout>
        <c:manualLayout>
          <c:xMode val="edge"/>
          <c:yMode val="edge"/>
          <c:x val="0.71259615384615349"/>
          <c:y val="0.36572834645669289"/>
          <c:w val="0.22009615384615391"/>
          <c:h val="0.21798775153105879"/>
        </c:manualLayout>
      </c:layout>
      <c:txPr>
        <a:bodyPr/>
        <a:lstStyle/>
        <a:p>
          <a:pPr>
            <a:defRPr lang="en-IN"/>
          </a:pPr>
          <a:endParaRPr lang="en-US"/>
        </a:p>
      </c:txPr>
    </c:legend>
    <c:plotVisOnly val="1"/>
    <c:dispBlanksAs val="gap"/>
  </c:chart>
  <c:txPr>
    <a:bodyPr/>
    <a:lstStyle/>
    <a:p>
      <a:pPr>
        <a:defRPr sz="1600">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sz="1800"/>
            </a:pPr>
            <a:r>
              <a:rPr lang="en-US" sz="1800" dirty="0"/>
              <a:t>J Ring</a:t>
            </a:r>
          </a:p>
        </c:rich>
      </c:tx>
    </c:title>
    <c:plotArea>
      <c:layout>
        <c:manualLayout>
          <c:layoutTarget val="inner"/>
          <c:xMode val="edge"/>
          <c:yMode val="edge"/>
          <c:x val="0.23742539127053588"/>
          <c:y val="0.22523034949578671"/>
          <c:w val="0.70856226305045156"/>
          <c:h val="0.51314304461942262"/>
        </c:manualLayout>
      </c:layout>
      <c:lineChart>
        <c:grouping val="standard"/>
        <c:ser>
          <c:idx val="0"/>
          <c:order val="0"/>
          <c:tx>
            <c:strRef>
              <c:f>Sheet1!$B$1</c:f>
              <c:strCache>
                <c:ptCount val="1"/>
                <c:pt idx="0">
                  <c:v>mix 1</c:v>
                </c:pt>
              </c:strCache>
            </c:strRef>
          </c:tx>
          <c:cat>
            <c:numRef>
              <c:f>Sheet1!$A$2:$A$4</c:f>
              <c:numCache>
                <c:formatCode>General</c:formatCode>
                <c:ptCount val="3"/>
                <c:pt idx="0">
                  <c:v>0.30000000000000032</c:v>
                </c:pt>
                <c:pt idx="1">
                  <c:v>0.26</c:v>
                </c:pt>
                <c:pt idx="2">
                  <c:v>0.22</c:v>
                </c:pt>
              </c:numCache>
            </c:numRef>
          </c:cat>
          <c:val>
            <c:numRef>
              <c:f>Sheet1!$B$2:$B$4</c:f>
              <c:numCache>
                <c:formatCode>General</c:formatCode>
                <c:ptCount val="3"/>
                <c:pt idx="0">
                  <c:v>4</c:v>
                </c:pt>
                <c:pt idx="1">
                  <c:v>6</c:v>
                </c:pt>
                <c:pt idx="2">
                  <c:v>8</c:v>
                </c:pt>
              </c:numCache>
            </c:numRef>
          </c:val>
          <c:extLst xmlns:c16r2="http://schemas.microsoft.com/office/drawing/2015/06/chart">
            <c:ext xmlns:c16="http://schemas.microsoft.com/office/drawing/2014/chart" uri="{C3380CC4-5D6E-409C-BE32-E72D297353CC}">
              <c16:uniqueId val="{00000000-EC52-4B3D-99BB-488D12ADBB0F}"/>
            </c:ext>
          </c:extLst>
        </c:ser>
        <c:ser>
          <c:idx val="1"/>
          <c:order val="1"/>
          <c:tx>
            <c:strRef>
              <c:f>Sheet1!$C$1</c:f>
              <c:strCache>
                <c:ptCount val="1"/>
                <c:pt idx="0">
                  <c:v>mix 2</c:v>
                </c:pt>
              </c:strCache>
            </c:strRef>
          </c:tx>
          <c:cat>
            <c:numRef>
              <c:f>Sheet1!$A$2:$A$4</c:f>
              <c:numCache>
                <c:formatCode>General</c:formatCode>
                <c:ptCount val="3"/>
                <c:pt idx="0">
                  <c:v>0.30000000000000032</c:v>
                </c:pt>
                <c:pt idx="1">
                  <c:v>0.26</c:v>
                </c:pt>
                <c:pt idx="2">
                  <c:v>0.22</c:v>
                </c:pt>
              </c:numCache>
            </c:numRef>
          </c:cat>
          <c:val>
            <c:numRef>
              <c:f>Sheet1!$C$2:$C$4</c:f>
              <c:numCache>
                <c:formatCode>General</c:formatCode>
                <c:ptCount val="3"/>
                <c:pt idx="0">
                  <c:v>5</c:v>
                </c:pt>
                <c:pt idx="1">
                  <c:v>8</c:v>
                </c:pt>
                <c:pt idx="2">
                  <c:v>10</c:v>
                </c:pt>
              </c:numCache>
            </c:numRef>
          </c:val>
          <c:extLst xmlns:c16r2="http://schemas.microsoft.com/office/drawing/2015/06/chart">
            <c:ext xmlns:c16="http://schemas.microsoft.com/office/drawing/2014/chart" uri="{C3380CC4-5D6E-409C-BE32-E72D297353CC}">
              <c16:uniqueId val="{00000001-EC52-4B3D-99BB-488D12ADBB0F}"/>
            </c:ext>
          </c:extLst>
        </c:ser>
        <c:hiLowLines>
          <c:spPr>
            <a:ln>
              <a:solidFill>
                <a:schemeClr val="accent1"/>
              </a:solidFill>
            </a:ln>
          </c:spPr>
        </c:hiLowLines>
        <c:marker val="1"/>
        <c:axId val="107528960"/>
        <c:axId val="107530880"/>
      </c:lineChart>
      <c:catAx>
        <c:axId val="107528960"/>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IN" sz="1600" b="1" i="0" u="none" strike="noStrike" kern="1200" baseline="0">
                    <a:solidFill>
                      <a:prstClr val="black"/>
                    </a:solidFill>
                    <a:latin typeface="+mn-lt"/>
                    <a:ea typeface="+mn-ea"/>
                    <a:cs typeface="+mn-cs"/>
                  </a:defRPr>
                </a:pPr>
                <a:r>
                  <a:rPr lang="en-IN" sz="1600" b="0" i="0" baseline="0" dirty="0"/>
                  <a:t>Water Binder Ratio</a:t>
                </a:r>
              </a:p>
            </c:rich>
          </c:tx>
          <c:layout>
            <c:manualLayout>
              <c:xMode val="edge"/>
              <c:yMode val="edge"/>
              <c:x val="0.31409059978613785"/>
              <c:y val="0.89046035364000553"/>
            </c:manualLayout>
          </c:layout>
        </c:title>
        <c:numFmt formatCode="General" sourceLinked="1"/>
        <c:majorTickMark val="none"/>
        <c:tickLblPos val="nextTo"/>
        <c:txPr>
          <a:bodyPr/>
          <a:lstStyle/>
          <a:p>
            <a:pPr>
              <a:defRPr lang="en-IN"/>
            </a:pPr>
            <a:endParaRPr lang="en-US"/>
          </a:p>
        </c:txPr>
        <c:crossAx val="107530880"/>
        <c:crosses val="autoZero"/>
        <c:auto val="1"/>
        <c:lblAlgn val="ctr"/>
        <c:lblOffset val="100"/>
      </c:catAx>
      <c:valAx>
        <c:axId val="107530880"/>
        <c:scaling>
          <c:orientation val="minMax"/>
        </c:scaling>
        <c:axPos val="l"/>
        <c:title>
          <c:tx>
            <c:rich>
              <a:bodyPr/>
              <a:lstStyle/>
              <a:p>
                <a:pPr>
                  <a:defRPr lang="en-IN" sz="1600" b="0"/>
                </a:pPr>
                <a:r>
                  <a:rPr lang="en-US" sz="1600" b="0" dirty="0"/>
                  <a:t>T50 flow in sec</a:t>
                </a:r>
              </a:p>
            </c:rich>
          </c:tx>
        </c:title>
        <c:numFmt formatCode="General" sourceLinked="1"/>
        <c:tickLblPos val="nextTo"/>
        <c:txPr>
          <a:bodyPr/>
          <a:lstStyle/>
          <a:p>
            <a:pPr>
              <a:defRPr lang="en-IN"/>
            </a:pPr>
            <a:endParaRPr lang="en-US"/>
          </a:p>
        </c:txPr>
        <c:crossAx val="107528960"/>
        <c:crosses val="autoZero"/>
        <c:crossBetween val="between"/>
      </c:valAx>
    </c:plotArea>
    <c:legend>
      <c:legendPos val="r"/>
      <c:layout>
        <c:manualLayout>
          <c:xMode val="edge"/>
          <c:yMode val="edge"/>
          <c:x val="0.7237654320987672"/>
          <c:y val="8.3014573836165201E-2"/>
          <c:w val="0.23611111111111124"/>
          <c:h val="0.20837891974029571"/>
        </c:manualLayout>
      </c:layout>
      <c:txPr>
        <a:bodyPr/>
        <a:lstStyle/>
        <a:p>
          <a:pPr>
            <a:defRPr lang="en-IN" sz="1400"/>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US" dirty="0"/>
              <a:t>L Box</a:t>
            </a:r>
          </a:p>
        </c:rich>
      </c:tx>
    </c:title>
    <c:plotArea>
      <c:layout>
        <c:manualLayout>
          <c:layoutTarget val="inner"/>
          <c:xMode val="edge"/>
          <c:yMode val="edge"/>
          <c:x val="0.26624466059389634"/>
          <c:y val="0.12683604002624671"/>
          <c:w val="0.65692527404662704"/>
          <c:h val="0.53123236548556307"/>
        </c:manualLayout>
      </c:layout>
      <c:lineChart>
        <c:grouping val="standard"/>
        <c:ser>
          <c:idx val="0"/>
          <c:order val="0"/>
          <c:tx>
            <c:strRef>
              <c:f>Sheet1!$B$1</c:f>
              <c:strCache>
                <c:ptCount val="1"/>
                <c:pt idx="0">
                  <c:v>Mix 1</c:v>
                </c:pt>
              </c:strCache>
            </c:strRef>
          </c:tx>
          <c:cat>
            <c:numRef>
              <c:f>Sheet1!$A$2:$A$4</c:f>
              <c:numCache>
                <c:formatCode>General</c:formatCode>
                <c:ptCount val="3"/>
                <c:pt idx="0">
                  <c:v>0.30000000000000032</c:v>
                </c:pt>
                <c:pt idx="1">
                  <c:v>0.26</c:v>
                </c:pt>
                <c:pt idx="2">
                  <c:v>0.22</c:v>
                </c:pt>
              </c:numCache>
            </c:numRef>
          </c:cat>
          <c:val>
            <c:numRef>
              <c:f>Sheet1!$B$2:$B$4</c:f>
              <c:numCache>
                <c:formatCode>General</c:formatCode>
                <c:ptCount val="3"/>
                <c:pt idx="0">
                  <c:v>0.95000000000000062</c:v>
                </c:pt>
                <c:pt idx="1">
                  <c:v>0.9</c:v>
                </c:pt>
                <c:pt idx="2">
                  <c:v>0.85000000000000064</c:v>
                </c:pt>
              </c:numCache>
            </c:numRef>
          </c:val>
          <c:extLst xmlns:c16r2="http://schemas.microsoft.com/office/drawing/2015/06/chart">
            <c:ext xmlns:c16="http://schemas.microsoft.com/office/drawing/2014/chart" uri="{C3380CC4-5D6E-409C-BE32-E72D297353CC}">
              <c16:uniqueId val="{00000000-B38A-45E3-A2AC-40BB1E6B5246}"/>
            </c:ext>
          </c:extLst>
        </c:ser>
        <c:ser>
          <c:idx val="1"/>
          <c:order val="1"/>
          <c:tx>
            <c:strRef>
              <c:f>Sheet1!$C$1</c:f>
              <c:strCache>
                <c:ptCount val="1"/>
                <c:pt idx="0">
                  <c:v>Mix 2</c:v>
                </c:pt>
              </c:strCache>
            </c:strRef>
          </c:tx>
          <c:cat>
            <c:numRef>
              <c:f>Sheet1!$A$2:$A$4</c:f>
              <c:numCache>
                <c:formatCode>General</c:formatCode>
                <c:ptCount val="3"/>
                <c:pt idx="0">
                  <c:v>0.30000000000000032</c:v>
                </c:pt>
                <c:pt idx="1">
                  <c:v>0.26</c:v>
                </c:pt>
                <c:pt idx="2">
                  <c:v>0.22</c:v>
                </c:pt>
              </c:numCache>
            </c:numRef>
          </c:cat>
          <c:val>
            <c:numRef>
              <c:f>Sheet1!$C$2:$C$4</c:f>
              <c:numCache>
                <c:formatCode>General</c:formatCode>
                <c:ptCount val="3"/>
                <c:pt idx="0">
                  <c:v>0.9</c:v>
                </c:pt>
                <c:pt idx="1">
                  <c:v>0.85000000000000064</c:v>
                </c:pt>
                <c:pt idx="2">
                  <c:v>0.85000000000000064</c:v>
                </c:pt>
              </c:numCache>
            </c:numRef>
          </c:val>
          <c:extLst xmlns:c16r2="http://schemas.microsoft.com/office/drawing/2015/06/chart">
            <c:ext xmlns:c16="http://schemas.microsoft.com/office/drawing/2014/chart" uri="{C3380CC4-5D6E-409C-BE32-E72D297353CC}">
              <c16:uniqueId val="{00000001-B38A-45E3-A2AC-40BB1E6B5246}"/>
            </c:ext>
          </c:extLst>
        </c:ser>
        <c:hiLowLines/>
        <c:marker val="1"/>
        <c:axId val="102715392"/>
        <c:axId val="102717312"/>
      </c:lineChart>
      <c:catAx>
        <c:axId val="102715392"/>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IN" sz="1800" b="1" i="0" u="none" strike="noStrike" kern="1200" baseline="0">
                    <a:solidFill>
                      <a:prstClr val="black"/>
                    </a:solidFill>
                    <a:latin typeface="+mn-lt"/>
                    <a:ea typeface="+mn-ea"/>
                    <a:cs typeface="+mn-cs"/>
                  </a:defRPr>
                </a:pPr>
                <a:r>
                  <a:rPr lang="en-IN" sz="1800" b="0" i="0" baseline="0" dirty="0"/>
                  <a:t>Water Binder Ratio</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lang="en-IN" sz="1800" b="1" i="0" u="none" strike="noStrike" kern="1200" baseline="0">
                    <a:solidFill>
                      <a:prstClr val="black"/>
                    </a:solidFill>
                    <a:latin typeface="+mn-lt"/>
                    <a:ea typeface="+mn-ea"/>
                    <a:cs typeface="+mn-cs"/>
                  </a:defRPr>
                </a:pPr>
                <a:endParaRPr lang="en-US" dirty="0"/>
              </a:p>
            </c:rich>
          </c:tx>
        </c:title>
        <c:numFmt formatCode="General" sourceLinked="1"/>
        <c:majorTickMark val="none"/>
        <c:tickLblPos val="nextTo"/>
        <c:txPr>
          <a:bodyPr/>
          <a:lstStyle/>
          <a:p>
            <a:pPr>
              <a:defRPr lang="en-IN"/>
            </a:pPr>
            <a:endParaRPr lang="en-US"/>
          </a:p>
        </c:txPr>
        <c:crossAx val="102717312"/>
        <c:crosses val="autoZero"/>
        <c:auto val="1"/>
        <c:lblAlgn val="ctr"/>
        <c:lblOffset val="100"/>
      </c:catAx>
      <c:valAx>
        <c:axId val="102717312"/>
        <c:scaling>
          <c:orientation val="minMax"/>
        </c:scaling>
        <c:axPos val="l"/>
        <c:title>
          <c:tx>
            <c:rich>
              <a:bodyPr/>
              <a:lstStyle/>
              <a:p>
                <a:pPr>
                  <a:defRPr lang="en-IN" b="0">
                    <a:latin typeface="Times New Roman" pitchFamily="18" charset="0"/>
                    <a:cs typeface="Times New Roman" pitchFamily="18" charset="0"/>
                  </a:defRPr>
                </a:pPr>
                <a:r>
                  <a:rPr lang="en-IN" sz="1800" b="0" i="0" u="none" strike="noStrike" baseline="0" dirty="0">
                    <a:latin typeface="Times New Roman" pitchFamily="18" charset="0"/>
                    <a:cs typeface="Times New Roman" pitchFamily="18" charset="0"/>
                  </a:rPr>
                  <a:t>Blocking Ratio </a:t>
                </a:r>
                <a:endParaRPr lang="en-US" b="0" dirty="0">
                  <a:latin typeface="Times New Roman" pitchFamily="18" charset="0"/>
                  <a:cs typeface="Times New Roman" pitchFamily="18" charset="0"/>
                </a:endParaRPr>
              </a:p>
            </c:rich>
          </c:tx>
          <c:layout>
            <c:manualLayout>
              <c:xMode val="edge"/>
              <c:yMode val="edge"/>
              <c:x val="0"/>
              <c:y val="0.13204437335958005"/>
            </c:manualLayout>
          </c:layout>
        </c:title>
        <c:numFmt formatCode="General" sourceLinked="1"/>
        <c:tickLblPos val="nextTo"/>
        <c:txPr>
          <a:bodyPr/>
          <a:lstStyle/>
          <a:p>
            <a:pPr>
              <a:defRPr lang="en-IN"/>
            </a:pPr>
            <a:endParaRPr lang="en-US"/>
          </a:p>
        </c:txPr>
        <c:crossAx val="102715392"/>
        <c:crosses val="autoZero"/>
        <c:crossBetween val="between"/>
      </c:valAx>
    </c:plotArea>
    <c:legend>
      <c:legendPos val="r"/>
      <c:txPr>
        <a:bodyPr/>
        <a:lstStyle/>
        <a:p>
          <a:pPr>
            <a:defRPr lang="en-IN" sz="1400"/>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a:t>J Ring</a:t>
            </a:r>
          </a:p>
        </c:rich>
      </c:tx>
    </c:title>
    <c:plotArea>
      <c:layout>
        <c:manualLayout>
          <c:layoutTarget val="inner"/>
          <c:xMode val="edge"/>
          <c:yMode val="edge"/>
          <c:x val="0.23198140857392849"/>
          <c:y val="0.14018518518518533"/>
          <c:w val="0.70782414698162732"/>
          <c:h val="0.61071011956838805"/>
        </c:manualLayout>
      </c:layout>
      <c:scatterChart>
        <c:scatterStyle val="smoothMarker"/>
        <c:ser>
          <c:idx val="0"/>
          <c:order val="0"/>
          <c:tx>
            <c:v>Mix 1</c:v>
          </c:tx>
          <c:xVal>
            <c:numRef>
              <c:f>'[Chart in Microsoft Office PowerPoint]Sheet1'!$A$11:$A$13</c:f>
              <c:numCache>
                <c:formatCode>General</c:formatCode>
                <c:ptCount val="3"/>
                <c:pt idx="0">
                  <c:v>49.5</c:v>
                </c:pt>
                <c:pt idx="1">
                  <c:v>46.4</c:v>
                </c:pt>
                <c:pt idx="2">
                  <c:v>43.2</c:v>
                </c:pt>
              </c:numCache>
            </c:numRef>
          </c:xVal>
          <c:yVal>
            <c:numRef>
              <c:f>'[Chart in Microsoft Office PowerPoint]Sheet1'!$D$11:$D$13</c:f>
              <c:numCache>
                <c:formatCode>General</c:formatCode>
                <c:ptCount val="3"/>
                <c:pt idx="0">
                  <c:v>4</c:v>
                </c:pt>
                <c:pt idx="1">
                  <c:v>6</c:v>
                </c:pt>
                <c:pt idx="2">
                  <c:v>8</c:v>
                </c:pt>
              </c:numCache>
            </c:numRef>
          </c:yVal>
          <c:smooth val="1"/>
          <c:extLst xmlns:c16r2="http://schemas.microsoft.com/office/drawing/2015/06/chart">
            <c:ext xmlns:c16="http://schemas.microsoft.com/office/drawing/2014/chart" uri="{C3380CC4-5D6E-409C-BE32-E72D297353CC}">
              <c16:uniqueId val="{00000000-1991-42F3-A6C6-2775D60FC708}"/>
            </c:ext>
          </c:extLst>
        </c:ser>
        <c:ser>
          <c:idx val="1"/>
          <c:order val="1"/>
          <c:tx>
            <c:v>Mix 2</c:v>
          </c:tx>
          <c:xVal>
            <c:numRef>
              <c:f>'[Chart in Microsoft Office PowerPoint]Sheet1'!$A$14:$A$16</c:f>
              <c:numCache>
                <c:formatCode>General</c:formatCode>
                <c:ptCount val="3"/>
                <c:pt idx="0">
                  <c:v>51.7</c:v>
                </c:pt>
                <c:pt idx="1">
                  <c:v>48</c:v>
                </c:pt>
                <c:pt idx="2">
                  <c:v>44.7</c:v>
                </c:pt>
              </c:numCache>
            </c:numRef>
          </c:xVal>
          <c:yVal>
            <c:numRef>
              <c:f>'[Chart in Microsoft Office PowerPoint]Sheet1'!$D$14:$D$16</c:f>
              <c:numCache>
                <c:formatCode>General</c:formatCode>
                <c:ptCount val="3"/>
                <c:pt idx="0">
                  <c:v>5</c:v>
                </c:pt>
                <c:pt idx="1">
                  <c:v>8</c:v>
                </c:pt>
                <c:pt idx="2">
                  <c:v>10</c:v>
                </c:pt>
              </c:numCache>
            </c:numRef>
          </c:yVal>
          <c:smooth val="1"/>
          <c:extLst xmlns:c16r2="http://schemas.microsoft.com/office/drawing/2015/06/chart">
            <c:ext xmlns:c16="http://schemas.microsoft.com/office/drawing/2014/chart" uri="{C3380CC4-5D6E-409C-BE32-E72D297353CC}">
              <c16:uniqueId val="{00000001-1991-42F3-A6C6-2775D60FC708}"/>
            </c:ext>
          </c:extLst>
        </c:ser>
        <c:axId val="61231488"/>
        <c:axId val="61233408"/>
      </c:scatterChart>
      <c:valAx>
        <c:axId val="61231488"/>
        <c:scaling>
          <c:orientation val="minMax"/>
        </c:scaling>
        <c:axPos val="b"/>
        <c:title>
          <c:tx>
            <c:rich>
              <a:bodyPr/>
              <a:lstStyle/>
              <a:p>
                <a:pPr>
                  <a:defRPr lang="en-IN" b="0"/>
                </a:pPr>
                <a:r>
                  <a:rPr lang="en-IN" b="0" dirty="0"/>
                  <a:t>Paste Content in %</a:t>
                </a:r>
              </a:p>
            </c:rich>
          </c:tx>
        </c:title>
        <c:numFmt formatCode="General" sourceLinked="1"/>
        <c:majorTickMark val="none"/>
        <c:tickLblPos val="nextTo"/>
        <c:txPr>
          <a:bodyPr/>
          <a:lstStyle/>
          <a:p>
            <a:pPr>
              <a:defRPr lang="en-IN"/>
            </a:pPr>
            <a:endParaRPr lang="en-US"/>
          </a:p>
        </c:txPr>
        <c:crossAx val="61233408"/>
        <c:crosses val="autoZero"/>
        <c:crossBetween val="midCat"/>
      </c:valAx>
      <c:valAx>
        <c:axId val="61233408"/>
        <c:scaling>
          <c:orientation val="minMax"/>
        </c:scaling>
        <c:axPos val="l"/>
        <c:title>
          <c:tx>
            <c:rich>
              <a:bodyPr/>
              <a:lstStyle/>
              <a:p>
                <a:pPr>
                  <a:defRPr lang="en-IN" b="0"/>
                </a:pPr>
                <a:r>
                  <a:rPr lang="en-IN" b="0"/>
                  <a:t>T50 Flow in sec</a:t>
                </a:r>
              </a:p>
            </c:rich>
          </c:tx>
        </c:title>
        <c:numFmt formatCode="General" sourceLinked="1"/>
        <c:majorTickMark val="none"/>
        <c:tickLblPos val="nextTo"/>
        <c:txPr>
          <a:bodyPr/>
          <a:lstStyle/>
          <a:p>
            <a:pPr>
              <a:defRPr lang="en-IN"/>
            </a:pPr>
            <a:endParaRPr lang="en-US"/>
          </a:p>
        </c:txPr>
        <c:crossAx val="61231488"/>
        <c:crosses val="autoZero"/>
        <c:crossBetween val="midCat"/>
      </c:valAx>
    </c:plotArea>
    <c:legend>
      <c:legendPos val="r"/>
      <c:layout>
        <c:manualLayout>
          <c:xMode val="edge"/>
          <c:yMode val="edge"/>
          <c:x val="0.77869444444444591"/>
          <c:y val="0.22683945756780427"/>
          <c:w val="0.19075"/>
          <c:h val="0.21798775153105882"/>
        </c:manualLayout>
      </c:layout>
      <c:txPr>
        <a:bodyPr/>
        <a:lstStyle/>
        <a:p>
          <a:pPr>
            <a:defRPr lang="en-IN"/>
          </a:pPr>
          <a:endParaRPr lang="en-US"/>
        </a:p>
      </c:txPr>
    </c:legend>
    <c:plotVisOnly val="1"/>
    <c:dispBlanksAs val="gap"/>
  </c:chart>
  <c:txPr>
    <a:bodyPr/>
    <a:lstStyle/>
    <a:p>
      <a:pPr>
        <a:defRPr sz="1600">
          <a:latin typeface="Times New Roman" pitchFamily="18" charset="0"/>
          <a:cs typeface="Times New Roman"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a:t>L</a:t>
            </a:r>
            <a:r>
              <a:rPr lang="en-IN" baseline="0"/>
              <a:t> Box</a:t>
            </a:r>
            <a:endParaRPr lang="en-IN"/>
          </a:p>
        </c:rich>
      </c:tx>
    </c:title>
    <c:plotArea>
      <c:layout>
        <c:manualLayout>
          <c:layoutTarget val="inner"/>
          <c:xMode val="edge"/>
          <c:yMode val="edge"/>
          <c:x val="0.23306576261300668"/>
          <c:y val="0.2096296296296295"/>
          <c:w val="0.63832312627588295"/>
          <c:h val="0.50422863808690577"/>
        </c:manualLayout>
      </c:layout>
      <c:scatterChart>
        <c:scatterStyle val="smoothMarker"/>
        <c:ser>
          <c:idx val="0"/>
          <c:order val="0"/>
          <c:tx>
            <c:v>Mix 1</c:v>
          </c:tx>
          <c:xVal>
            <c:numRef>
              <c:f>'[Chart in Microsoft Office PowerPoint]Sheet1'!$A$11:$A$13</c:f>
              <c:numCache>
                <c:formatCode>General</c:formatCode>
                <c:ptCount val="3"/>
                <c:pt idx="0">
                  <c:v>49.5</c:v>
                </c:pt>
                <c:pt idx="1">
                  <c:v>46.4</c:v>
                </c:pt>
                <c:pt idx="2">
                  <c:v>43.2</c:v>
                </c:pt>
              </c:numCache>
            </c:numRef>
          </c:xVal>
          <c:yVal>
            <c:numRef>
              <c:f>'[Chart in Microsoft Office PowerPoint]Sheet1'!$E$11:$E$13</c:f>
              <c:numCache>
                <c:formatCode>General</c:formatCode>
                <c:ptCount val="3"/>
                <c:pt idx="0">
                  <c:v>0.95000000000000062</c:v>
                </c:pt>
                <c:pt idx="1">
                  <c:v>0.9</c:v>
                </c:pt>
                <c:pt idx="2">
                  <c:v>0.85000000000000064</c:v>
                </c:pt>
              </c:numCache>
            </c:numRef>
          </c:yVal>
          <c:smooth val="1"/>
          <c:extLst xmlns:c16r2="http://schemas.microsoft.com/office/drawing/2015/06/chart">
            <c:ext xmlns:c16="http://schemas.microsoft.com/office/drawing/2014/chart" uri="{C3380CC4-5D6E-409C-BE32-E72D297353CC}">
              <c16:uniqueId val="{00000000-883D-4062-87A3-076C6F33590A}"/>
            </c:ext>
          </c:extLst>
        </c:ser>
        <c:ser>
          <c:idx val="1"/>
          <c:order val="1"/>
          <c:tx>
            <c:v>Mix 2</c:v>
          </c:tx>
          <c:xVal>
            <c:numRef>
              <c:f>'[Chart in Microsoft Office PowerPoint]Sheet1'!$A$14:$A$16</c:f>
              <c:numCache>
                <c:formatCode>General</c:formatCode>
                <c:ptCount val="3"/>
                <c:pt idx="0">
                  <c:v>51.7</c:v>
                </c:pt>
                <c:pt idx="1">
                  <c:v>48</c:v>
                </c:pt>
                <c:pt idx="2">
                  <c:v>44.7</c:v>
                </c:pt>
              </c:numCache>
            </c:numRef>
          </c:xVal>
          <c:yVal>
            <c:numRef>
              <c:f>'[Chart in Microsoft Office PowerPoint]Sheet1'!$E$14:$E$16</c:f>
              <c:numCache>
                <c:formatCode>General</c:formatCode>
                <c:ptCount val="3"/>
                <c:pt idx="0">
                  <c:v>0.9</c:v>
                </c:pt>
                <c:pt idx="1">
                  <c:v>0.85000000000000064</c:v>
                </c:pt>
                <c:pt idx="2">
                  <c:v>0.85000000000000064</c:v>
                </c:pt>
              </c:numCache>
            </c:numRef>
          </c:yVal>
          <c:smooth val="1"/>
          <c:extLst xmlns:c16r2="http://schemas.microsoft.com/office/drawing/2015/06/chart">
            <c:ext xmlns:c16="http://schemas.microsoft.com/office/drawing/2014/chart" uri="{C3380CC4-5D6E-409C-BE32-E72D297353CC}">
              <c16:uniqueId val="{00000001-883D-4062-87A3-076C6F33590A}"/>
            </c:ext>
          </c:extLst>
        </c:ser>
        <c:axId val="61266944"/>
        <c:axId val="61277312"/>
      </c:scatterChart>
      <c:valAx>
        <c:axId val="61266944"/>
        <c:scaling>
          <c:orientation val="minMax"/>
        </c:scaling>
        <c:axPos val="b"/>
        <c:title>
          <c:tx>
            <c:rich>
              <a:bodyPr/>
              <a:lstStyle/>
              <a:p>
                <a:pPr>
                  <a:defRPr lang="en-IN" b="0"/>
                </a:pPr>
                <a:r>
                  <a:rPr lang="en-IN" b="0" dirty="0"/>
                  <a:t>Paste Content in %</a:t>
                </a:r>
              </a:p>
            </c:rich>
          </c:tx>
          <c:layout>
            <c:manualLayout>
              <c:xMode val="edge"/>
              <c:yMode val="edge"/>
              <c:x val="0.39106979683095217"/>
              <c:y val="0.88703703703703707"/>
            </c:manualLayout>
          </c:layout>
        </c:title>
        <c:numFmt formatCode="General" sourceLinked="1"/>
        <c:majorTickMark val="none"/>
        <c:tickLblPos val="nextTo"/>
        <c:txPr>
          <a:bodyPr/>
          <a:lstStyle/>
          <a:p>
            <a:pPr>
              <a:defRPr lang="en-IN"/>
            </a:pPr>
            <a:endParaRPr lang="en-US"/>
          </a:p>
        </c:txPr>
        <c:crossAx val="61277312"/>
        <c:crosses val="autoZero"/>
        <c:crossBetween val="midCat"/>
      </c:valAx>
      <c:valAx>
        <c:axId val="61277312"/>
        <c:scaling>
          <c:orientation val="minMax"/>
        </c:scaling>
        <c:axPos val="l"/>
        <c:title>
          <c:tx>
            <c:rich>
              <a:bodyPr/>
              <a:lstStyle/>
              <a:p>
                <a:pPr>
                  <a:defRPr lang="en-IN" b="0"/>
                </a:pPr>
                <a:r>
                  <a:rPr lang="en-IN" b="0"/>
                  <a:t>Blocking Ratio</a:t>
                </a:r>
              </a:p>
            </c:rich>
          </c:tx>
          <c:layout>
            <c:manualLayout>
              <c:xMode val="edge"/>
              <c:yMode val="edge"/>
              <c:x val="1.5432098765432112E-2"/>
              <c:y val="0.27813283756197144"/>
            </c:manualLayout>
          </c:layout>
        </c:title>
        <c:numFmt formatCode="General" sourceLinked="1"/>
        <c:majorTickMark val="none"/>
        <c:tickLblPos val="nextTo"/>
        <c:txPr>
          <a:bodyPr/>
          <a:lstStyle/>
          <a:p>
            <a:pPr>
              <a:defRPr lang="en-IN"/>
            </a:pPr>
            <a:endParaRPr lang="en-US"/>
          </a:p>
        </c:txPr>
        <c:crossAx val="61266944"/>
        <c:crosses val="autoZero"/>
        <c:crossBetween val="midCat"/>
      </c:valAx>
    </c:plotArea>
    <c:legend>
      <c:legendPos val="r"/>
      <c:txPr>
        <a:bodyPr/>
        <a:lstStyle/>
        <a:p>
          <a:pPr>
            <a:defRPr lang="en-IN"/>
          </a:pPr>
          <a:endParaRPr lang="en-US"/>
        </a:p>
      </c:txPr>
    </c:legend>
    <c:plotVisOnly val="1"/>
    <c:dispBlanksAs val="gap"/>
  </c:chart>
  <c:txPr>
    <a:bodyPr/>
    <a:lstStyle/>
    <a:p>
      <a:pPr>
        <a:defRPr sz="1600">
          <a:latin typeface="Times New Roman" pitchFamily="18" charset="0"/>
          <a:cs typeface="Times New Roma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BE370-1553-4977-9A1B-C6A72515A33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50DDE9D-7DDC-49CD-957F-B65F86CEFD2C}">
      <dgm:prSet phldrT="[Text]" custT="1"/>
      <dgm:spPr/>
      <dgm:t>
        <a:bodyPr/>
        <a:lstStyle/>
        <a:p>
          <a:r>
            <a:rPr lang="en-US" sz="1400" dirty="0">
              <a:latin typeface="Times New Roman" pitchFamily="18" charset="0"/>
              <a:cs typeface="Times New Roman" pitchFamily="18" charset="0"/>
            </a:rPr>
            <a:t>UHPFRC</a:t>
          </a:r>
        </a:p>
      </dgm:t>
    </dgm:pt>
    <dgm:pt modelId="{F951F3F5-A9D5-4604-BB3B-6D4370BAA2C2}" type="parTrans" cxnId="{1022DBDB-5645-4E51-AC2D-C650FAC6A0E1}">
      <dgm:prSet/>
      <dgm:spPr/>
      <dgm:t>
        <a:bodyPr/>
        <a:lstStyle/>
        <a:p>
          <a:endParaRPr lang="en-US" sz="800">
            <a:latin typeface="Times New Roman" pitchFamily="18" charset="0"/>
            <a:cs typeface="Times New Roman" pitchFamily="18" charset="0"/>
          </a:endParaRPr>
        </a:p>
      </dgm:t>
    </dgm:pt>
    <dgm:pt modelId="{4BED421C-3947-40D9-B6B6-AE0D9BEBA4FC}" type="sibTrans" cxnId="{1022DBDB-5645-4E51-AC2D-C650FAC6A0E1}">
      <dgm:prSet/>
      <dgm:spPr>
        <a:ln>
          <a:solidFill>
            <a:schemeClr val="tx1"/>
          </a:solidFill>
        </a:ln>
      </dgm:spPr>
      <dgm:t>
        <a:bodyPr/>
        <a:lstStyle/>
        <a:p>
          <a:endParaRPr lang="en-US" sz="800">
            <a:latin typeface="Times New Roman" pitchFamily="18" charset="0"/>
            <a:cs typeface="Times New Roman" pitchFamily="18" charset="0"/>
          </a:endParaRPr>
        </a:p>
      </dgm:t>
    </dgm:pt>
    <dgm:pt modelId="{4AAA8DAB-6736-432A-9B68-39DD555E2383}">
      <dgm:prSet phldrT="[Text]" custT="1"/>
      <dgm:spPr/>
      <dgm:t>
        <a:bodyPr/>
        <a:lstStyle/>
        <a:p>
          <a:r>
            <a:rPr lang="en-US" sz="1400" dirty="0">
              <a:latin typeface="Times New Roman" pitchFamily="18" charset="0"/>
              <a:cs typeface="Times New Roman" pitchFamily="18" charset="0"/>
            </a:rPr>
            <a:t>Assessment of Characteristics of Materials used for UHPSCC</a:t>
          </a:r>
        </a:p>
      </dgm:t>
    </dgm:pt>
    <dgm:pt modelId="{18F39733-F569-4408-B476-73E7FD1BD90B}" type="parTrans" cxnId="{810C7555-FFE0-457B-8AE1-D05CE8033E77}">
      <dgm:prSet/>
      <dgm:spPr/>
      <dgm:t>
        <a:bodyPr/>
        <a:lstStyle/>
        <a:p>
          <a:endParaRPr lang="en-US" sz="800">
            <a:latin typeface="Times New Roman" pitchFamily="18" charset="0"/>
            <a:cs typeface="Times New Roman" pitchFamily="18" charset="0"/>
          </a:endParaRPr>
        </a:p>
      </dgm:t>
    </dgm:pt>
    <dgm:pt modelId="{04BB2011-07E6-431A-AA55-E4EF771C9212}" type="sibTrans" cxnId="{810C7555-FFE0-457B-8AE1-D05CE8033E77}">
      <dgm:prSet/>
      <dgm:spPr/>
      <dgm:t>
        <a:bodyPr/>
        <a:lstStyle/>
        <a:p>
          <a:endParaRPr lang="en-US" sz="800">
            <a:latin typeface="Times New Roman" pitchFamily="18" charset="0"/>
            <a:cs typeface="Times New Roman" pitchFamily="18" charset="0"/>
          </a:endParaRPr>
        </a:p>
      </dgm:t>
    </dgm:pt>
    <dgm:pt modelId="{F7429B12-C591-4CD5-9091-5933CC2E2482}">
      <dgm:prSet phldrT="[Text]" custT="1"/>
      <dgm:spPr/>
      <dgm:t>
        <a:bodyPr/>
        <a:lstStyle/>
        <a:p>
          <a:r>
            <a:rPr lang="en-US" sz="1400" dirty="0">
              <a:latin typeface="Times New Roman" pitchFamily="18" charset="0"/>
              <a:cs typeface="Times New Roman" pitchFamily="18" charset="0"/>
            </a:rPr>
            <a:t>Mix Design from Reference Mix - Validate &amp; Redesign  suitably</a:t>
          </a:r>
        </a:p>
      </dgm:t>
    </dgm:pt>
    <dgm:pt modelId="{F32BB29F-00E4-416F-B5DB-42E206D4D9C1}" type="parTrans" cxnId="{F8B6D375-4CAD-48E8-A18C-09BFD4DDB006}">
      <dgm:prSet/>
      <dgm:spPr/>
      <dgm:t>
        <a:bodyPr/>
        <a:lstStyle/>
        <a:p>
          <a:endParaRPr lang="en-US" sz="800">
            <a:latin typeface="Times New Roman" pitchFamily="18" charset="0"/>
            <a:cs typeface="Times New Roman" pitchFamily="18" charset="0"/>
          </a:endParaRPr>
        </a:p>
      </dgm:t>
    </dgm:pt>
    <dgm:pt modelId="{655190D8-9024-4A32-8B76-F74A8BC43AEE}" type="sibTrans" cxnId="{F8B6D375-4CAD-48E8-A18C-09BFD4DDB006}">
      <dgm:prSet/>
      <dgm:spPr/>
      <dgm:t>
        <a:bodyPr/>
        <a:lstStyle/>
        <a:p>
          <a:endParaRPr lang="en-US" sz="800">
            <a:latin typeface="Times New Roman" pitchFamily="18" charset="0"/>
            <a:cs typeface="Times New Roman" pitchFamily="18" charset="0"/>
          </a:endParaRPr>
        </a:p>
      </dgm:t>
    </dgm:pt>
    <dgm:pt modelId="{89D84749-E940-46AE-B672-A16B7D649240}">
      <dgm:prSet phldrT="[Text]" custT="1"/>
      <dgm:spPr/>
      <dgm:t>
        <a:bodyPr/>
        <a:lstStyle/>
        <a:p>
          <a:r>
            <a:rPr lang="en-US" sz="1400" dirty="0">
              <a:latin typeface="Times New Roman" pitchFamily="18" charset="0"/>
              <a:cs typeface="Times New Roman" pitchFamily="18" charset="0"/>
            </a:rPr>
            <a:t>Rheology</a:t>
          </a:r>
        </a:p>
      </dgm:t>
    </dgm:pt>
    <dgm:pt modelId="{28CB8E06-5169-4AAE-AFF7-999A3558FCED}" type="parTrans" cxnId="{F424D146-683E-4801-ACA4-96F429BCF00D}">
      <dgm:prSet/>
      <dgm:spPr/>
      <dgm:t>
        <a:bodyPr/>
        <a:lstStyle/>
        <a:p>
          <a:endParaRPr lang="en-US" sz="800">
            <a:latin typeface="Times New Roman" pitchFamily="18" charset="0"/>
            <a:cs typeface="Times New Roman" pitchFamily="18" charset="0"/>
          </a:endParaRPr>
        </a:p>
      </dgm:t>
    </dgm:pt>
    <dgm:pt modelId="{70EAA761-7445-41FE-9C9E-2F413220E8E8}" type="sibTrans" cxnId="{F424D146-683E-4801-ACA4-96F429BCF00D}">
      <dgm:prSet/>
      <dgm:spPr>
        <a:solidFill>
          <a:schemeClr val="accent1"/>
        </a:solidFill>
        <a:ln>
          <a:solidFill>
            <a:schemeClr val="tx1"/>
          </a:solidFill>
        </a:ln>
      </dgm:spPr>
      <dgm:t>
        <a:bodyPr/>
        <a:lstStyle/>
        <a:p>
          <a:endParaRPr lang="en-US" sz="800">
            <a:solidFill>
              <a:srgbClr val="FF0000"/>
            </a:solidFill>
            <a:latin typeface="Times New Roman" pitchFamily="18" charset="0"/>
            <a:cs typeface="Times New Roman" pitchFamily="18" charset="0"/>
          </a:endParaRPr>
        </a:p>
      </dgm:t>
    </dgm:pt>
    <dgm:pt modelId="{568FCF7D-2F40-43FA-8D0E-C31629696E8D}">
      <dgm:prSet phldrT="[Text]" custT="1"/>
      <dgm:spPr/>
      <dgm:t>
        <a:bodyPr/>
        <a:lstStyle/>
        <a:p>
          <a:r>
            <a:rPr lang="en-US" sz="1400" dirty="0">
              <a:latin typeface="Times New Roman" pitchFamily="18" charset="0"/>
              <a:cs typeface="Times New Roman" pitchFamily="18" charset="0"/>
            </a:rPr>
            <a:t>Varied Dosage of Admixture</a:t>
          </a:r>
        </a:p>
      </dgm:t>
    </dgm:pt>
    <dgm:pt modelId="{ABF2E7A7-27A9-4925-9A17-4C8FABA45EE7}" type="parTrans" cxnId="{A5F425B0-B3E2-4714-8C05-E08FF6F2A41D}">
      <dgm:prSet/>
      <dgm:spPr/>
      <dgm:t>
        <a:bodyPr/>
        <a:lstStyle/>
        <a:p>
          <a:endParaRPr lang="en-US" sz="800">
            <a:latin typeface="Times New Roman" pitchFamily="18" charset="0"/>
            <a:cs typeface="Times New Roman" pitchFamily="18" charset="0"/>
          </a:endParaRPr>
        </a:p>
      </dgm:t>
    </dgm:pt>
    <dgm:pt modelId="{434D5A07-694D-4BE4-B7E3-6DB9BC8A7579}" type="sibTrans" cxnId="{A5F425B0-B3E2-4714-8C05-E08FF6F2A41D}">
      <dgm:prSet/>
      <dgm:spPr/>
      <dgm:t>
        <a:bodyPr/>
        <a:lstStyle/>
        <a:p>
          <a:endParaRPr lang="en-US" sz="800">
            <a:latin typeface="Times New Roman" pitchFamily="18" charset="0"/>
            <a:cs typeface="Times New Roman" pitchFamily="18" charset="0"/>
          </a:endParaRPr>
        </a:p>
      </dgm:t>
    </dgm:pt>
    <dgm:pt modelId="{D18B02F3-EB38-4384-AAA6-451ADCE39173}">
      <dgm:prSet phldrT="[Text]" custT="1"/>
      <dgm:spPr/>
      <dgm:t>
        <a:bodyPr/>
        <a:lstStyle/>
        <a:p>
          <a:r>
            <a:rPr lang="en-US" sz="1200">
              <a:latin typeface="Times New Roman" pitchFamily="18" charset="0"/>
              <a:cs typeface="Times New Roman" pitchFamily="18" charset="0"/>
            </a:rPr>
            <a:t>Hardened UHPFRC</a:t>
          </a:r>
        </a:p>
      </dgm:t>
    </dgm:pt>
    <dgm:pt modelId="{61A56E1B-4C69-4384-8F36-8B340DFF5898}" type="parTrans" cxnId="{6EA8F555-D785-4A33-90F2-A7074388AC30}">
      <dgm:prSet/>
      <dgm:spPr/>
      <dgm:t>
        <a:bodyPr/>
        <a:lstStyle/>
        <a:p>
          <a:endParaRPr lang="en-US" sz="800">
            <a:latin typeface="Times New Roman" pitchFamily="18" charset="0"/>
            <a:cs typeface="Times New Roman" pitchFamily="18" charset="0"/>
          </a:endParaRPr>
        </a:p>
      </dgm:t>
    </dgm:pt>
    <dgm:pt modelId="{3147D847-3986-4E5E-849B-5E080CE9ED16}" type="sibTrans" cxnId="{6EA8F555-D785-4A33-90F2-A7074388AC30}">
      <dgm:prSet/>
      <dgm:spPr/>
      <dgm:t>
        <a:bodyPr/>
        <a:lstStyle/>
        <a:p>
          <a:endParaRPr lang="en-US" sz="800">
            <a:latin typeface="Times New Roman" pitchFamily="18" charset="0"/>
            <a:cs typeface="Times New Roman" pitchFamily="18" charset="0"/>
          </a:endParaRPr>
        </a:p>
      </dgm:t>
    </dgm:pt>
    <dgm:pt modelId="{5119B396-B906-404B-A112-42D1F0DE2CBB}">
      <dgm:prSet phldrT="[Text]" custT="1"/>
      <dgm:spPr/>
      <dgm:t>
        <a:bodyPr/>
        <a:lstStyle/>
        <a:p>
          <a:r>
            <a:rPr lang="en-US" sz="1400" dirty="0">
              <a:latin typeface="Times New Roman" pitchFamily="18" charset="0"/>
              <a:cs typeface="Times New Roman" pitchFamily="18" charset="0"/>
            </a:rPr>
            <a:t>Early Compressive Strength Tensile Strength, </a:t>
          </a:r>
          <a:r>
            <a:rPr lang="en-US" sz="1400">
              <a:latin typeface="Times New Roman" pitchFamily="18" charset="0"/>
              <a:cs typeface="Times New Roman" pitchFamily="18" charset="0"/>
            </a:rPr>
            <a:t>Flexural </a:t>
          </a:r>
          <a:r>
            <a:rPr lang="en-US" sz="1400" smtClean="0">
              <a:latin typeface="Times New Roman" pitchFamily="18" charset="0"/>
              <a:cs typeface="Times New Roman" pitchFamily="18" charset="0"/>
            </a:rPr>
            <a:t>Strength, Modulus of Elasticity</a:t>
          </a:r>
          <a:endParaRPr lang="en-US" sz="1400" dirty="0">
            <a:latin typeface="Times New Roman" pitchFamily="18" charset="0"/>
            <a:cs typeface="Times New Roman" pitchFamily="18" charset="0"/>
          </a:endParaRPr>
        </a:p>
      </dgm:t>
    </dgm:pt>
    <dgm:pt modelId="{59BFE49C-199A-4667-B6FB-E78F53ACB559}" type="parTrans" cxnId="{BA622D9B-FA2E-4B96-A4B8-38DC41E6DCA1}">
      <dgm:prSet/>
      <dgm:spPr/>
      <dgm:t>
        <a:bodyPr/>
        <a:lstStyle/>
        <a:p>
          <a:endParaRPr lang="en-US" sz="800">
            <a:latin typeface="Times New Roman" pitchFamily="18" charset="0"/>
            <a:cs typeface="Times New Roman" pitchFamily="18" charset="0"/>
          </a:endParaRPr>
        </a:p>
      </dgm:t>
    </dgm:pt>
    <dgm:pt modelId="{E9BE6448-8AE7-402E-9434-6C90F5E83295}" type="sibTrans" cxnId="{BA622D9B-FA2E-4B96-A4B8-38DC41E6DCA1}">
      <dgm:prSet/>
      <dgm:spPr/>
      <dgm:t>
        <a:bodyPr/>
        <a:lstStyle/>
        <a:p>
          <a:endParaRPr lang="en-US" sz="800">
            <a:latin typeface="Times New Roman" pitchFamily="18" charset="0"/>
            <a:cs typeface="Times New Roman" pitchFamily="18" charset="0"/>
          </a:endParaRPr>
        </a:p>
      </dgm:t>
    </dgm:pt>
    <dgm:pt modelId="{52871439-B842-49E5-81DD-671496209598}">
      <dgm:prSet phldrT="[Text]" custT="1"/>
      <dgm:spPr/>
      <dgm:t>
        <a:bodyPr/>
        <a:lstStyle/>
        <a:p>
          <a:r>
            <a:rPr lang="en-US" sz="1400" dirty="0">
              <a:latin typeface="Times New Roman" pitchFamily="18" charset="0"/>
              <a:cs typeface="Times New Roman" pitchFamily="18" charset="0"/>
            </a:rPr>
            <a:t>Slump Flow, V Funnel, and L - Box -As Per EFNARC 2005</a:t>
          </a:r>
        </a:p>
      </dgm:t>
    </dgm:pt>
    <dgm:pt modelId="{8F6C15FB-D1E4-4C8C-80FC-C0CF40B59B98}" type="parTrans" cxnId="{3E2AED72-CBA1-4FAD-9B7E-2B7AC7A25B5A}">
      <dgm:prSet/>
      <dgm:spPr/>
      <dgm:t>
        <a:bodyPr/>
        <a:lstStyle/>
        <a:p>
          <a:endParaRPr lang="en-US" sz="800">
            <a:latin typeface="Times New Roman" pitchFamily="18" charset="0"/>
            <a:cs typeface="Times New Roman" pitchFamily="18" charset="0"/>
          </a:endParaRPr>
        </a:p>
      </dgm:t>
    </dgm:pt>
    <dgm:pt modelId="{ED4AFD52-FA4A-466C-ABE4-36D455343686}" type="sibTrans" cxnId="{3E2AED72-CBA1-4FAD-9B7E-2B7AC7A25B5A}">
      <dgm:prSet/>
      <dgm:spPr/>
      <dgm:t>
        <a:bodyPr/>
        <a:lstStyle/>
        <a:p>
          <a:endParaRPr lang="en-US" sz="800">
            <a:latin typeface="Times New Roman" pitchFamily="18" charset="0"/>
            <a:cs typeface="Times New Roman" pitchFamily="18" charset="0"/>
          </a:endParaRPr>
        </a:p>
      </dgm:t>
    </dgm:pt>
    <dgm:pt modelId="{5DB22131-442D-4C59-B1FF-3BB5F95ACBD0}">
      <dgm:prSet phldrT="[Text]" custT="1"/>
      <dgm:spPr/>
      <dgm:t>
        <a:bodyPr/>
        <a:lstStyle/>
        <a:p>
          <a:endParaRPr lang="en-US" sz="1400" dirty="0">
            <a:latin typeface="Times New Roman" pitchFamily="18" charset="0"/>
            <a:cs typeface="Times New Roman" pitchFamily="18" charset="0"/>
          </a:endParaRPr>
        </a:p>
      </dgm:t>
    </dgm:pt>
    <dgm:pt modelId="{8D2BDBC1-C50F-4168-A8EF-3649AB884A59}" type="parTrans" cxnId="{4F7FD17F-6B6F-411E-A0E8-949B9DD17D16}">
      <dgm:prSet/>
      <dgm:spPr/>
      <dgm:t>
        <a:bodyPr/>
        <a:lstStyle/>
        <a:p>
          <a:endParaRPr lang="en-US" sz="800">
            <a:latin typeface="Times New Roman" pitchFamily="18" charset="0"/>
            <a:cs typeface="Times New Roman" pitchFamily="18" charset="0"/>
          </a:endParaRPr>
        </a:p>
      </dgm:t>
    </dgm:pt>
    <dgm:pt modelId="{DD126F67-03A0-4782-B817-8111724003AA}" type="sibTrans" cxnId="{4F7FD17F-6B6F-411E-A0E8-949B9DD17D16}">
      <dgm:prSet/>
      <dgm:spPr/>
      <dgm:t>
        <a:bodyPr/>
        <a:lstStyle/>
        <a:p>
          <a:endParaRPr lang="en-US" sz="800">
            <a:latin typeface="Times New Roman" pitchFamily="18" charset="0"/>
            <a:cs typeface="Times New Roman" pitchFamily="18" charset="0"/>
          </a:endParaRPr>
        </a:p>
      </dgm:t>
    </dgm:pt>
    <dgm:pt modelId="{FCED63E9-CC16-4E12-BC98-2D01782D9460}" type="pres">
      <dgm:prSet presAssocID="{065BE370-1553-4977-9A1B-C6A72515A33A}" presName="Name0" presStyleCnt="0">
        <dgm:presLayoutVars>
          <dgm:dir/>
          <dgm:animLvl val="lvl"/>
          <dgm:resizeHandles val="exact"/>
        </dgm:presLayoutVars>
      </dgm:prSet>
      <dgm:spPr/>
      <dgm:t>
        <a:bodyPr/>
        <a:lstStyle/>
        <a:p>
          <a:endParaRPr lang="en-IN"/>
        </a:p>
      </dgm:t>
    </dgm:pt>
    <dgm:pt modelId="{FC989E0D-9130-433F-B0F9-3A615D852C94}" type="pres">
      <dgm:prSet presAssocID="{065BE370-1553-4977-9A1B-C6A72515A33A}" presName="tSp" presStyleCnt="0"/>
      <dgm:spPr/>
    </dgm:pt>
    <dgm:pt modelId="{0D6A99A9-B82F-41F7-A5F1-EF580159B23F}" type="pres">
      <dgm:prSet presAssocID="{065BE370-1553-4977-9A1B-C6A72515A33A}" presName="bSp" presStyleCnt="0"/>
      <dgm:spPr/>
    </dgm:pt>
    <dgm:pt modelId="{64FF7498-BA5F-46E0-88BA-8BEF3DBE194A}" type="pres">
      <dgm:prSet presAssocID="{065BE370-1553-4977-9A1B-C6A72515A33A}" presName="process" presStyleCnt="0"/>
      <dgm:spPr/>
    </dgm:pt>
    <dgm:pt modelId="{6E730796-D732-4D4A-8970-DBD8A5C005E6}" type="pres">
      <dgm:prSet presAssocID="{750DDE9D-7DDC-49CD-957F-B65F86CEFD2C}" presName="composite1" presStyleCnt="0"/>
      <dgm:spPr/>
    </dgm:pt>
    <dgm:pt modelId="{21F6E87F-F7B2-45A5-A911-D7081C556510}" type="pres">
      <dgm:prSet presAssocID="{750DDE9D-7DDC-49CD-957F-B65F86CEFD2C}" presName="dummyNode1" presStyleLbl="node1" presStyleIdx="0" presStyleCnt="3"/>
      <dgm:spPr/>
    </dgm:pt>
    <dgm:pt modelId="{1B3F57D8-842D-42DA-A525-B21E6693ED54}" type="pres">
      <dgm:prSet presAssocID="{750DDE9D-7DDC-49CD-957F-B65F86CEFD2C}" presName="childNode1" presStyleLbl="bgAcc1" presStyleIdx="0" presStyleCnt="3" custScaleX="239115" custScaleY="159220" custLinFactNeighborX="14496" custLinFactNeighborY="-88687">
        <dgm:presLayoutVars>
          <dgm:bulletEnabled val="1"/>
        </dgm:presLayoutVars>
      </dgm:prSet>
      <dgm:spPr/>
      <dgm:t>
        <a:bodyPr/>
        <a:lstStyle/>
        <a:p>
          <a:endParaRPr lang="en-IN"/>
        </a:p>
      </dgm:t>
    </dgm:pt>
    <dgm:pt modelId="{459D0EF7-9B07-4BA6-947E-E8CE941BEC19}" type="pres">
      <dgm:prSet presAssocID="{750DDE9D-7DDC-49CD-957F-B65F86CEFD2C}" presName="childNode1tx" presStyleLbl="bgAcc1" presStyleIdx="0" presStyleCnt="3">
        <dgm:presLayoutVars>
          <dgm:bulletEnabled val="1"/>
        </dgm:presLayoutVars>
      </dgm:prSet>
      <dgm:spPr/>
      <dgm:t>
        <a:bodyPr/>
        <a:lstStyle/>
        <a:p>
          <a:endParaRPr lang="en-IN"/>
        </a:p>
      </dgm:t>
    </dgm:pt>
    <dgm:pt modelId="{BD4C85D6-87CC-4EE9-851A-FEB1383FAAA2}" type="pres">
      <dgm:prSet presAssocID="{750DDE9D-7DDC-49CD-957F-B65F86CEFD2C}" presName="parentNode1" presStyleLbl="node1" presStyleIdx="0" presStyleCnt="3" custScaleX="95096" custScaleY="71799" custLinFactY="-200000" custLinFactNeighborX="2228" custLinFactNeighborY="-299684">
        <dgm:presLayoutVars>
          <dgm:chMax val="1"/>
          <dgm:bulletEnabled val="1"/>
        </dgm:presLayoutVars>
      </dgm:prSet>
      <dgm:spPr/>
      <dgm:t>
        <a:bodyPr/>
        <a:lstStyle/>
        <a:p>
          <a:endParaRPr lang="en-IN"/>
        </a:p>
      </dgm:t>
    </dgm:pt>
    <dgm:pt modelId="{4CB59332-C505-40F5-B8C7-20524B84C2DA}" type="pres">
      <dgm:prSet presAssocID="{750DDE9D-7DDC-49CD-957F-B65F86CEFD2C}" presName="connSite1" presStyleCnt="0"/>
      <dgm:spPr/>
    </dgm:pt>
    <dgm:pt modelId="{187FB082-969B-431A-B292-E46CDDD32D3A}" type="pres">
      <dgm:prSet presAssocID="{4BED421C-3947-40D9-B6B6-AE0D9BEBA4FC}" presName="Name9" presStyleLbl="sibTrans2D1" presStyleIdx="0" presStyleCnt="2" custAng="20427731" custScaleX="158289" custLinFactNeighborX="4626" custLinFactNeighborY="13744"/>
      <dgm:spPr/>
      <dgm:t>
        <a:bodyPr/>
        <a:lstStyle/>
        <a:p>
          <a:endParaRPr lang="en-IN"/>
        </a:p>
      </dgm:t>
    </dgm:pt>
    <dgm:pt modelId="{C331E469-F3E1-4ACF-8C96-0E61EAE3382A}" type="pres">
      <dgm:prSet presAssocID="{89D84749-E940-46AE-B672-A16B7D649240}" presName="composite2" presStyleCnt="0"/>
      <dgm:spPr/>
    </dgm:pt>
    <dgm:pt modelId="{4A9B6702-3005-4FE4-8996-9FFF53535B19}" type="pres">
      <dgm:prSet presAssocID="{89D84749-E940-46AE-B672-A16B7D649240}" presName="dummyNode2" presStyleLbl="node1" presStyleIdx="0" presStyleCnt="3"/>
      <dgm:spPr/>
    </dgm:pt>
    <dgm:pt modelId="{5F1CA333-2979-42E8-BCB0-03174E77A207}" type="pres">
      <dgm:prSet presAssocID="{89D84749-E940-46AE-B672-A16B7D649240}" presName="childNode2" presStyleLbl="bgAcc1" presStyleIdx="1" presStyleCnt="3" custScaleX="251463" custScaleY="158194" custLinFactNeighborX="5522" custLinFactNeighborY="-13466">
        <dgm:presLayoutVars>
          <dgm:bulletEnabled val="1"/>
        </dgm:presLayoutVars>
      </dgm:prSet>
      <dgm:spPr/>
      <dgm:t>
        <a:bodyPr/>
        <a:lstStyle/>
        <a:p>
          <a:endParaRPr lang="en-IN"/>
        </a:p>
      </dgm:t>
    </dgm:pt>
    <dgm:pt modelId="{3BCADA44-A3C8-4CB5-81FF-5182B5303E2F}" type="pres">
      <dgm:prSet presAssocID="{89D84749-E940-46AE-B672-A16B7D649240}" presName="childNode2tx" presStyleLbl="bgAcc1" presStyleIdx="1" presStyleCnt="3">
        <dgm:presLayoutVars>
          <dgm:bulletEnabled val="1"/>
        </dgm:presLayoutVars>
      </dgm:prSet>
      <dgm:spPr/>
      <dgm:t>
        <a:bodyPr/>
        <a:lstStyle/>
        <a:p>
          <a:endParaRPr lang="en-IN"/>
        </a:p>
      </dgm:t>
    </dgm:pt>
    <dgm:pt modelId="{5261C87B-B524-4250-8465-1E492824C1F2}" type="pres">
      <dgm:prSet presAssocID="{89D84749-E940-46AE-B672-A16B7D649240}" presName="parentNode2" presStyleLbl="node1" presStyleIdx="1" presStyleCnt="3" custScaleX="105984" custScaleY="76168" custLinFactY="100000" custLinFactNeighborX="-22516" custLinFactNeighborY="125204">
        <dgm:presLayoutVars>
          <dgm:chMax val="0"/>
          <dgm:bulletEnabled val="1"/>
        </dgm:presLayoutVars>
      </dgm:prSet>
      <dgm:spPr/>
      <dgm:t>
        <a:bodyPr/>
        <a:lstStyle/>
        <a:p>
          <a:endParaRPr lang="en-IN"/>
        </a:p>
      </dgm:t>
    </dgm:pt>
    <dgm:pt modelId="{B02B5379-7297-4F0C-B0A8-9A1797E3221C}" type="pres">
      <dgm:prSet presAssocID="{89D84749-E940-46AE-B672-A16B7D649240}" presName="connSite2" presStyleCnt="0"/>
      <dgm:spPr/>
    </dgm:pt>
    <dgm:pt modelId="{254FED2E-5FB8-44FF-8920-DF4059EAB565}" type="pres">
      <dgm:prSet presAssocID="{70EAA761-7445-41FE-9C9E-2F413220E8E8}" presName="Name18" presStyleLbl="sibTrans2D1" presStyleIdx="1" presStyleCnt="2" custAng="1310148" custScaleX="147282" custScaleY="98515" custLinFactNeighborX="7176" custLinFactNeighborY="-11149"/>
      <dgm:spPr/>
      <dgm:t>
        <a:bodyPr/>
        <a:lstStyle/>
        <a:p>
          <a:endParaRPr lang="en-IN"/>
        </a:p>
      </dgm:t>
    </dgm:pt>
    <dgm:pt modelId="{23B64C47-1155-4376-ABDF-92A6D6F75A97}" type="pres">
      <dgm:prSet presAssocID="{D18B02F3-EB38-4384-AAA6-451ADCE39173}" presName="composite1" presStyleCnt="0"/>
      <dgm:spPr/>
    </dgm:pt>
    <dgm:pt modelId="{7538A361-57DC-4DC0-9BF7-BB993BB6CCED}" type="pres">
      <dgm:prSet presAssocID="{D18B02F3-EB38-4384-AAA6-451ADCE39173}" presName="dummyNode1" presStyleLbl="node1" presStyleIdx="1" presStyleCnt="3"/>
      <dgm:spPr/>
    </dgm:pt>
    <dgm:pt modelId="{A779C752-065B-42D7-82B0-AFCD15D0EB2A}" type="pres">
      <dgm:prSet presAssocID="{D18B02F3-EB38-4384-AAA6-451ADCE39173}" presName="childNode1" presStyleLbl="bgAcc1" presStyleIdx="2" presStyleCnt="3" custScaleX="224140" custScaleY="117019" custLinFactNeighborX="161" custLinFactNeighborY="22936">
        <dgm:presLayoutVars>
          <dgm:bulletEnabled val="1"/>
        </dgm:presLayoutVars>
      </dgm:prSet>
      <dgm:spPr/>
      <dgm:t>
        <a:bodyPr/>
        <a:lstStyle/>
        <a:p>
          <a:endParaRPr lang="en-IN"/>
        </a:p>
      </dgm:t>
    </dgm:pt>
    <dgm:pt modelId="{ACED0534-DAAA-45C3-B74C-3D71A93081D7}" type="pres">
      <dgm:prSet presAssocID="{D18B02F3-EB38-4384-AAA6-451ADCE39173}" presName="childNode1tx" presStyleLbl="bgAcc1" presStyleIdx="2" presStyleCnt="3">
        <dgm:presLayoutVars>
          <dgm:bulletEnabled val="1"/>
        </dgm:presLayoutVars>
      </dgm:prSet>
      <dgm:spPr/>
      <dgm:t>
        <a:bodyPr/>
        <a:lstStyle/>
        <a:p>
          <a:endParaRPr lang="en-IN"/>
        </a:p>
      </dgm:t>
    </dgm:pt>
    <dgm:pt modelId="{F2C9D2F9-9B36-4366-BC10-778399CE95F5}" type="pres">
      <dgm:prSet presAssocID="{D18B02F3-EB38-4384-AAA6-451ADCE39173}" presName="parentNode1" presStyleLbl="node1" presStyleIdx="2" presStyleCnt="3" custScaleX="157452" custScaleY="94969" custLinFactNeighborX="-24425" custLinFactNeighborY="90314">
        <dgm:presLayoutVars>
          <dgm:chMax val="1"/>
          <dgm:bulletEnabled val="1"/>
        </dgm:presLayoutVars>
      </dgm:prSet>
      <dgm:spPr/>
      <dgm:t>
        <a:bodyPr/>
        <a:lstStyle/>
        <a:p>
          <a:endParaRPr lang="en-IN"/>
        </a:p>
      </dgm:t>
    </dgm:pt>
    <dgm:pt modelId="{4C3812B3-305E-4D37-83D6-54126F896EB0}" type="pres">
      <dgm:prSet presAssocID="{D18B02F3-EB38-4384-AAA6-451ADCE39173}" presName="connSite1" presStyleCnt="0"/>
      <dgm:spPr/>
    </dgm:pt>
  </dgm:ptLst>
  <dgm:cxnLst>
    <dgm:cxn modelId="{BEFFA770-9B7F-42FC-81CE-3DEC62A7FA99}" type="presOf" srcId="{4BED421C-3947-40D9-B6B6-AE0D9BEBA4FC}" destId="{187FB082-969B-431A-B292-E46CDDD32D3A}" srcOrd="0" destOrd="0" presId="urn:microsoft.com/office/officeart/2005/8/layout/hProcess4"/>
    <dgm:cxn modelId="{83B92ED1-9019-43DB-96E1-E9522906F405}" type="presOf" srcId="{52871439-B842-49E5-81DD-671496209598}" destId="{5F1CA333-2979-42E8-BCB0-03174E77A207}" srcOrd="0" destOrd="1" presId="urn:microsoft.com/office/officeart/2005/8/layout/hProcess4"/>
    <dgm:cxn modelId="{F8DE7796-A47D-4AE2-819A-74312979A189}" type="presOf" srcId="{5119B396-B906-404B-A112-42D1F0DE2CBB}" destId="{ACED0534-DAAA-45C3-B74C-3D71A93081D7}" srcOrd="1" destOrd="0" presId="urn:microsoft.com/office/officeart/2005/8/layout/hProcess4"/>
    <dgm:cxn modelId="{15F35CED-F269-46D5-813C-D7A1A92C8A59}" type="presOf" srcId="{F7429B12-C591-4CD5-9091-5933CC2E2482}" destId="{459D0EF7-9B07-4BA6-947E-E8CE941BEC19}" srcOrd="1" destOrd="1" presId="urn:microsoft.com/office/officeart/2005/8/layout/hProcess4"/>
    <dgm:cxn modelId="{E5BD5D1D-7D0B-4839-B25B-EC1B9796BF17}" type="presOf" srcId="{D18B02F3-EB38-4384-AAA6-451ADCE39173}" destId="{F2C9D2F9-9B36-4366-BC10-778399CE95F5}" srcOrd="0" destOrd="0" presId="urn:microsoft.com/office/officeart/2005/8/layout/hProcess4"/>
    <dgm:cxn modelId="{5883E19C-1521-45ED-9D7A-98AFCDF5F7FB}" type="presOf" srcId="{065BE370-1553-4977-9A1B-C6A72515A33A}" destId="{FCED63E9-CC16-4E12-BC98-2D01782D9460}" srcOrd="0" destOrd="0" presId="urn:microsoft.com/office/officeart/2005/8/layout/hProcess4"/>
    <dgm:cxn modelId="{81C2D295-20E9-4878-B3A7-C8B140CDA21F}" type="presOf" srcId="{F7429B12-C591-4CD5-9091-5933CC2E2482}" destId="{1B3F57D8-842D-42DA-A525-B21E6693ED54}" srcOrd="0" destOrd="1" presId="urn:microsoft.com/office/officeart/2005/8/layout/hProcess4"/>
    <dgm:cxn modelId="{F8B6D375-4CAD-48E8-A18C-09BFD4DDB006}" srcId="{750DDE9D-7DDC-49CD-957F-B65F86CEFD2C}" destId="{F7429B12-C591-4CD5-9091-5933CC2E2482}" srcOrd="1" destOrd="0" parTransId="{F32BB29F-00E4-416F-B5DB-42E206D4D9C1}" sibTransId="{655190D8-9024-4A32-8B76-F74A8BC43AEE}"/>
    <dgm:cxn modelId="{8146DB0B-6B7A-4267-9402-749B7DCFDF9C}" type="presOf" srcId="{4AAA8DAB-6736-432A-9B68-39DD555E2383}" destId="{459D0EF7-9B07-4BA6-947E-E8CE941BEC19}" srcOrd="1" destOrd="0" presId="urn:microsoft.com/office/officeart/2005/8/layout/hProcess4"/>
    <dgm:cxn modelId="{8F8CB0E6-5BF3-4C6B-9C64-318E08E5FB17}" type="presOf" srcId="{5DB22131-442D-4C59-B1FF-3BB5F95ACBD0}" destId="{5F1CA333-2979-42E8-BCB0-03174E77A207}" srcOrd="0" destOrd="2" presId="urn:microsoft.com/office/officeart/2005/8/layout/hProcess4"/>
    <dgm:cxn modelId="{593303B4-F29D-4E93-9510-4B25AE623CA9}" type="presOf" srcId="{5DB22131-442D-4C59-B1FF-3BB5F95ACBD0}" destId="{3BCADA44-A3C8-4CB5-81FF-5182B5303E2F}" srcOrd="1" destOrd="2" presId="urn:microsoft.com/office/officeart/2005/8/layout/hProcess4"/>
    <dgm:cxn modelId="{BA622D9B-FA2E-4B96-A4B8-38DC41E6DCA1}" srcId="{D18B02F3-EB38-4384-AAA6-451ADCE39173}" destId="{5119B396-B906-404B-A112-42D1F0DE2CBB}" srcOrd="0" destOrd="0" parTransId="{59BFE49C-199A-4667-B6FB-E78F53ACB559}" sibTransId="{E9BE6448-8AE7-402E-9434-6C90F5E83295}"/>
    <dgm:cxn modelId="{A5F425B0-B3E2-4714-8C05-E08FF6F2A41D}" srcId="{89D84749-E940-46AE-B672-A16B7D649240}" destId="{568FCF7D-2F40-43FA-8D0E-C31629696E8D}" srcOrd="0" destOrd="0" parTransId="{ABF2E7A7-27A9-4925-9A17-4C8FABA45EE7}" sibTransId="{434D5A07-694D-4BE4-B7E3-6DB9BC8A7579}"/>
    <dgm:cxn modelId="{2CA03622-BE59-4681-968B-BBAF009ED78A}" type="presOf" srcId="{750DDE9D-7DDC-49CD-957F-B65F86CEFD2C}" destId="{BD4C85D6-87CC-4EE9-851A-FEB1383FAAA2}" srcOrd="0" destOrd="0" presId="urn:microsoft.com/office/officeart/2005/8/layout/hProcess4"/>
    <dgm:cxn modelId="{6EA8F555-D785-4A33-90F2-A7074388AC30}" srcId="{065BE370-1553-4977-9A1B-C6A72515A33A}" destId="{D18B02F3-EB38-4384-AAA6-451ADCE39173}" srcOrd="2" destOrd="0" parTransId="{61A56E1B-4C69-4384-8F36-8B340DFF5898}" sibTransId="{3147D847-3986-4E5E-849B-5E080CE9ED16}"/>
    <dgm:cxn modelId="{EFE1D676-9E12-4F8F-AA65-8B7E1D0A66B4}" type="presOf" srcId="{70EAA761-7445-41FE-9C9E-2F413220E8E8}" destId="{254FED2E-5FB8-44FF-8920-DF4059EAB565}" srcOrd="0" destOrd="0" presId="urn:microsoft.com/office/officeart/2005/8/layout/hProcess4"/>
    <dgm:cxn modelId="{9CEC3584-C19E-4BCF-AA2C-330CD67D6C6A}" type="presOf" srcId="{4AAA8DAB-6736-432A-9B68-39DD555E2383}" destId="{1B3F57D8-842D-42DA-A525-B21E6693ED54}" srcOrd="0" destOrd="0" presId="urn:microsoft.com/office/officeart/2005/8/layout/hProcess4"/>
    <dgm:cxn modelId="{3E2AED72-CBA1-4FAD-9B7E-2B7AC7A25B5A}" srcId="{89D84749-E940-46AE-B672-A16B7D649240}" destId="{52871439-B842-49E5-81DD-671496209598}" srcOrd="1" destOrd="0" parTransId="{8F6C15FB-D1E4-4C8C-80FC-C0CF40B59B98}" sibTransId="{ED4AFD52-FA4A-466C-ABE4-36D455343686}"/>
    <dgm:cxn modelId="{B4F8A1B6-7F1B-4377-A50A-CC7DB66C176C}" type="presOf" srcId="{52871439-B842-49E5-81DD-671496209598}" destId="{3BCADA44-A3C8-4CB5-81FF-5182B5303E2F}" srcOrd="1" destOrd="1" presId="urn:microsoft.com/office/officeart/2005/8/layout/hProcess4"/>
    <dgm:cxn modelId="{B020A6BB-25E8-467A-B598-684D1EB55D49}" type="presOf" srcId="{568FCF7D-2F40-43FA-8D0E-C31629696E8D}" destId="{3BCADA44-A3C8-4CB5-81FF-5182B5303E2F}" srcOrd="1" destOrd="0" presId="urn:microsoft.com/office/officeart/2005/8/layout/hProcess4"/>
    <dgm:cxn modelId="{D74C7CB1-CE32-4C8E-A282-52ED6BA6E810}" type="presOf" srcId="{89D84749-E940-46AE-B672-A16B7D649240}" destId="{5261C87B-B524-4250-8465-1E492824C1F2}" srcOrd="0" destOrd="0" presId="urn:microsoft.com/office/officeart/2005/8/layout/hProcess4"/>
    <dgm:cxn modelId="{EEF2840E-EE19-4A39-9F82-470E93CCDB85}" type="presOf" srcId="{568FCF7D-2F40-43FA-8D0E-C31629696E8D}" destId="{5F1CA333-2979-42E8-BCB0-03174E77A207}" srcOrd="0" destOrd="0" presId="urn:microsoft.com/office/officeart/2005/8/layout/hProcess4"/>
    <dgm:cxn modelId="{F424D146-683E-4801-ACA4-96F429BCF00D}" srcId="{065BE370-1553-4977-9A1B-C6A72515A33A}" destId="{89D84749-E940-46AE-B672-A16B7D649240}" srcOrd="1" destOrd="0" parTransId="{28CB8E06-5169-4AAE-AFF7-999A3558FCED}" sibTransId="{70EAA761-7445-41FE-9C9E-2F413220E8E8}"/>
    <dgm:cxn modelId="{4F7FD17F-6B6F-411E-A0E8-949B9DD17D16}" srcId="{89D84749-E940-46AE-B672-A16B7D649240}" destId="{5DB22131-442D-4C59-B1FF-3BB5F95ACBD0}" srcOrd="2" destOrd="0" parTransId="{8D2BDBC1-C50F-4168-A8EF-3649AB884A59}" sibTransId="{DD126F67-03A0-4782-B817-8111724003AA}"/>
    <dgm:cxn modelId="{1022DBDB-5645-4E51-AC2D-C650FAC6A0E1}" srcId="{065BE370-1553-4977-9A1B-C6A72515A33A}" destId="{750DDE9D-7DDC-49CD-957F-B65F86CEFD2C}" srcOrd="0" destOrd="0" parTransId="{F951F3F5-A9D5-4604-BB3B-6D4370BAA2C2}" sibTransId="{4BED421C-3947-40D9-B6B6-AE0D9BEBA4FC}"/>
    <dgm:cxn modelId="{5A1BBACD-2B98-4E54-861A-AE2312767C4B}" type="presOf" srcId="{5119B396-B906-404B-A112-42D1F0DE2CBB}" destId="{A779C752-065B-42D7-82B0-AFCD15D0EB2A}" srcOrd="0" destOrd="0" presId="urn:microsoft.com/office/officeart/2005/8/layout/hProcess4"/>
    <dgm:cxn modelId="{810C7555-FFE0-457B-8AE1-D05CE8033E77}" srcId="{750DDE9D-7DDC-49CD-957F-B65F86CEFD2C}" destId="{4AAA8DAB-6736-432A-9B68-39DD555E2383}" srcOrd="0" destOrd="0" parTransId="{18F39733-F569-4408-B476-73E7FD1BD90B}" sibTransId="{04BB2011-07E6-431A-AA55-E4EF771C9212}"/>
    <dgm:cxn modelId="{1C8194BF-B173-4BC0-9958-392EDCDB5794}" type="presParOf" srcId="{FCED63E9-CC16-4E12-BC98-2D01782D9460}" destId="{FC989E0D-9130-433F-B0F9-3A615D852C94}" srcOrd="0" destOrd="0" presId="urn:microsoft.com/office/officeart/2005/8/layout/hProcess4"/>
    <dgm:cxn modelId="{97BB6740-0E80-4CB4-A5A3-4A89511A749A}" type="presParOf" srcId="{FCED63E9-CC16-4E12-BC98-2D01782D9460}" destId="{0D6A99A9-B82F-41F7-A5F1-EF580159B23F}" srcOrd="1" destOrd="0" presId="urn:microsoft.com/office/officeart/2005/8/layout/hProcess4"/>
    <dgm:cxn modelId="{4688525B-3DB7-4322-80B7-6810552DC4F1}" type="presParOf" srcId="{FCED63E9-CC16-4E12-BC98-2D01782D9460}" destId="{64FF7498-BA5F-46E0-88BA-8BEF3DBE194A}" srcOrd="2" destOrd="0" presId="urn:microsoft.com/office/officeart/2005/8/layout/hProcess4"/>
    <dgm:cxn modelId="{D1851BAC-ED1A-492C-9840-557FA5E977B6}" type="presParOf" srcId="{64FF7498-BA5F-46E0-88BA-8BEF3DBE194A}" destId="{6E730796-D732-4D4A-8970-DBD8A5C005E6}" srcOrd="0" destOrd="0" presId="urn:microsoft.com/office/officeart/2005/8/layout/hProcess4"/>
    <dgm:cxn modelId="{D1E6F4F0-EC17-41AA-A8EF-98C34F7B6322}" type="presParOf" srcId="{6E730796-D732-4D4A-8970-DBD8A5C005E6}" destId="{21F6E87F-F7B2-45A5-A911-D7081C556510}" srcOrd="0" destOrd="0" presId="urn:microsoft.com/office/officeart/2005/8/layout/hProcess4"/>
    <dgm:cxn modelId="{4E05D304-180C-406A-BB58-F4528FD198FE}" type="presParOf" srcId="{6E730796-D732-4D4A-8970-DBD8A5C005E6}" destId="{1B3F57D8-842D-42DA-A525-B21E6693ED54}" srcOrd="1" destOrd="0" presId="urn:microsoft.com/office/officeart/2005/8/layout/hProcess4"/>
    <dgm:cxn modelId="{5F3F3428-DAD6-4BFA-B5B1-D0D2F7BFCCA4}" type="presParOf" srcId="{6E730796-D732-4D4A-8970-DBD8A5C005E6}" destId="{459D0EF7-9B07-4BA6-947E-E8CE941BEC19}" srcOrd="2" destOrd="0" presId="urn:microsoft.com/office/officeart/2005/8/layout/hProcess4"/>
    <dgm:cxn modelId="{E3CE0914-384A-437D-9688-6F5F027E2C5F}" type="presParOf" srcId="{6E730796-D732-4D4A-8970-DBD8A5C005E6}" destId="{BD4C85D6-87CC-4EE9-851A-FEB1383FAAA2}" srcOrd="3" destOrd="0" presId="urn:microsoft.com/office/officeart/2005/8/layout/hProcess4"/>
    <dgm:cxn modelId="{0B16C42A-6581-4FB7-B959-F684B9543CA6}" type="presParOf" srcId="{6E730796-D732-4D4A-8970-DBD8A5C005E6}" destId="{4CB59332-C505-40F5-B8C7-20524B84C2DA}" srcOrd="4" destOrd="0" presId="urn:microsoft.com/office/officeart/2005/8/layout/hProcess4"/>
    <dgm:cxn modelId="{243ACDAF-08A8-413E-9AAD-7E49A869FD43}" type="presParOf" srcId="{64FF7498-BA5F-46E0-88BA-8BEF3DBE194A}" destId="{187FB082-969B-431A-B292-E46CDDD32D3A}" srcOrd="1" destOrd="0" presId="urn:microsoft.com/office/officeart/2005/8/layout/hProcess4"/>
    <dgm:cxn modelId="{223A3727-A14B-423B-B15E-1BD8F0BDE1B3}" type="presParOf" srcId="{64FF7498-BA5F-46E0-88BA-8BEF3DBE194A}" destId="{C331E469-F3E1-4ACF-8C96-0E61EAE3382A}" srcOrd="2" destOrd="0" presId="urn:microsoft.com/office/officeart/2005/8/layout/hProcess4"/>
    <dgm:cxn modelId="{0FC60CD0-1940-4F3F-B5A0-D23C152C737A}" type="presParOf" srcId="{C331E469-F3E1-4ACF-8C96-0E61EAE3382A}" destId="{4A9B6702-3005-4FE4-8996-9FFF53535B19}" srcOrd="0" destOrd="0" presId="urn:microsoft.com/office/officeart/2005/8/layout/hProcess4"/>
    <dgm:cxn modelId="{D4DE467E-1282-4E6E-8028-E497E86C7B58}" type="presParOf" srcId="{C331E469-F3E1-4ACF-8C96-0E61EAE3382A}" destId="{5F1CA333-2979-42E8-BCB0-03174E77A207}" srcOrd="1" destOrd="0" presId="urn:microsoft.com/office/officeart/2005/8/layout/hProcess4"/>
    <dgm:cxn modelId="{30FB080F-D3E6-46EC-98C8-29D41602BEA9}" type="presParOf" srcId="{C331E469-F3E1-4ACF-8C96-0E61EAE3382A}" destId="{3BCADA44-A3C8-4CB5-81FF-5182B5303E2F}" srcOrd="2" destOrd="0" presId="urn:microsoft.com/office/officeart/2005/8/layout/hProcess4"/>
    <dgm:cxn modelId="{9421D422-DF92-4936-B4DC-718D477E8F25}" type="presParOf" srcId="{C331E469-F3E1-4ACF-8C96-0E61EAE3382A}" destId="{5261C87B-B524-4250-8465-1E492824C1F2}" srcOrd="3" destOrd="0" presId="urn:microsoft.com/office/officeart/2005/8/layout/hProcess4"/>
    <dgm:cxn modelId="{39ED14F2-5CC5-41EE-BFD4-30575C741DEF}" type="presParOf" srcId="{C331E469-F3E1-4ACF-8C96-0E61EAE3382A}" destId="{B02B5379-7297-4F0C-B0A8-9A1797E3221C}" srcOrd="4" destOrd="0" presId="urn:microsoft.com/office/officeart/2005/8/layout/hProcess4"/>
    <dgm:cxn modelId="{F0CB4A5F-C3E3-4EBD-98B8-95859C4E3BFB}" type="presParOf" srcId="{64FF7498-BA5F-46E0-88BA-8BEF3DBE194A}" destId="{254FED2E-5FB8-44FF-8920-DF4059EAB565}" srcOrd="3" destOrd="0" presId="urn:microsoft.com/office/officeart/2005/8/layout/hProcess4"/>
    <dgm:cxn modelId="{A2755624-5CC6-4026-9F62-63F5041568AC}" type="presParOf" srcId="{64FF7498-BA5F-46E0-88BA-8BEF3DBE194A}" destId="{23B64C47-1155-4376-ABDF-92A6D6F75A97}" srcOrd="4" destOrd="0" presId="urn:microsoft.com/office/officeart/2005/8/layout/hProcess4"/>
    <dgm:cxn modelId="{EAF250F9-82EC-432D-A5A7-2FD1C822B6F0}" type="presParOf" srcId="{23B64C47-1155-4376-ABDF-92A6D6F75A97}" destId="{7538A361-57DC-4DC0-9BF7-BB993BB6CCED}" srcOrd="0" destOrd="0" presId="urn:microsoft.com/office/officeart/2005/8/layout/hProcess4"/>
    <dgm:cxn modelId="{62A4BC75-F548-490E-AC4C-2BA5D30D00EE}" type="presParOf" srcId="{23B64C47-1155-4376-ABDF-92A6D6F75A97}" destId="{A779C752-065B-42D7-82B0-AFCD15D0EB2A}" srcOrd="1" destOrd="0" presId="urn:microsoft.com/office/officeart/2005/8/layout/hProcess4"/>
    <dgm:cxn modelId="{A1A2AA94-D21D-4833-B48D-CB795BEC8E89}" type="presParOf" srcId="{23B64C47-1155-4376-ABDF-92A6D6F75A97}" destId="{ACED0534-DAAA-45C3-B74C-3D71A93081D7}" srcOrd="2" destOrd="0" presId="urn:microsoft.com/office/officeart/2005/8/layout/hProcess4"/>
    <dgm:cxn modelId="{B027D1D3-CF9C-4E7C-B0A6-E755755E765D}" type="presParOf" srcId="{23B64C47-1155-4376-ABDF-92A6D6F75A97}" destId="{F2C9D2F9-9B36-4366-BC10-778399CE95F5}" srcOrd="3" destOrd="0" presId="urn:microsoft.com/office/officeart/2005/8/layout/hProcess4"/>
    <dgm:cxn modelId="{6171B7C7-508A-43DC-A376-FFE317AF5AE0}" type="presParOf" srcId="{23B64C47-1155-4376-ABDF-92A6D6F75A97}" destId="{4C3812B3-305E-4D37-83D6-54126F896EB0}" srcOrd="4" destOrd="0" presId="urn:microsoft.com/office/officeart/2005/8/layout/hProcess4"/>
  </dgm:cxnLst>
  <dgm:bg>
    <a:noFill/>
  </dgm:bg>
  <dgm:whole>
    <a:ln>
      <a:solidFill>
        <a:schemeClr val="bg1"/>
      </a:solidFill>
    </a:ln>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3F57D8-842D-42DA-A525-B21E6693ED54}">
      <dsp:nvSpPr>
        <dsp:cNvPr id="0" name=""/>
        <dsp:cNvSpPr/>
      </dsp:nvSpPr>
      <dsp:spPr>
        <a:xfrm>
          <a:off x="167228" y="524280"/>
          <a:ext cx="2717577" cy="1492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Times New Roman" pitchFamily="18" charset="0"/>
              <a:cs typeface="Times New Roman" pitchFamily="18" charset="0"/>
            </a:rPr>
            <a:t>Assessment of Characteristics of Materials used for UHPSCC</a:t>
          </a:r>
        </a:p>
        <a:p>
          <a:pPr marL="114300" lvl="1" indent="-114300" algn="l" defTabSz="622300">
            <a:lnSpc>
              <a:spcPct val="90000"/>
            </a:lnSpc>
            <a:spcBef>
              <a:spcPct val="0"/>
            </a:spcBef>
            <a:spcAft>
              <a:spcPct val="15000"/>
            </a:spcAft>
            <a:buChar char="••"/>
          </a:pPr>
          <a:r>
            <a:rPr lang="en-US" sz="1400" kern="1200" dirty="0">
              <a:latin typeface="Times New Roman" pitchFamily="18" charset="0"/>
              <a:cs typeface="Times New Roman" pitchFamily="18" charset="0"/>
            </a:rPr>
            <a:t>Mix Design from Reference Mix - Validate &amp; Redesign  suitably</a:t>
          </a:r>
        </a:p>
      </dsp:txBody>
      <dsp:txXfrm>
        <a:off x="167228" y="524280"/>
        <a:ext cx="2717577" cy="1172684"/>
      </dsp:txXfrm>
    </dsp:sp>
    <dsp:sp modelId="{187FB082-969B-431A-B292-E46CDDD32D3A}">
      <dsp:nvSpPr>
        <dsp:cNvPr id="0" name=""/>
        <dsp:cNvSpPr/>
      </dsp:nvSpPr>
      <dsp:spPr>
        <a:xfrm rot="20427731">
          <a:off x="580549" y="-436392"/>
          <a:ext cx="6026311" cy="3807157"/>
        </a:xfrm>
        <a:prstGeom prst="leftCircularArrow">
          <a:avLst>
            <a:gd name="adj1" fmla="val 1069"/>
            <a:gd name="adj2" fmla="val 125380"/>
            <a:gd name="adj3" fmla="val 4114926"/>
            <a:gd name="adj4" fmla="val 11238524"/>
            <a:gd name="adj5" fmla="val 1247"/>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D4C85D6-87CC-4EE9-851A-FEB1383FAAA2}">
      <dsp:nvSpPr>
        <dsp:cNvPr id="0" name=""/>
        <dsp:cNvSpPr/>
      </dsp:nvSpPr>
      <dsp:spPr>
        <a:xfrm>
          <a:off x="1092848" y="418929"/>
          <a:ext cx="960693" cy="288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UHPFRC</a:t>
          </a:r>
        </a:p>
      </dsp:txBody>
      <dsp:txXfrm>
        <a:off x="1092848" y="418929"/>
        <a:ext cx="960693" cy="288443"/>
      </dsp:txXfrm>
    </dsp:sp>
    <dsp:sp modelId="{5F1CA333-2979-42E8-BCB0-03174E77A207}">
      <dsp:nvSpPr>
        <dsp:cNvPr id="0" name=""/>
        <dsp:cNvSpPr/>
      </dsp:nvSpPr>
      <dsp:spPr>
        <a:xfrm>
          <a:off x="2976572" y="1234201"/>
          <a:ext cx="2857914" cy="1482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Times New Roman" pitchFamily="18" charset="0"/>
              <a:cs typeface="Times New Roman" pitchFamily="18" charset="0"/>
            </a:rPr>
            <a:t>Varied Dosage of Admixture</a:t>
          </a:r>
        </a:p>
        <a:p>
          <a:pPr marL="114300" lvl="1" indent="-114300" algn="l" defTabSz="622300">
            <a:lnSpc>
              <a:spcPct val="90000"/>
            </a:lnSpc>
            <a:spcBef>
              <a:spcPct val="0"/>
            </a:spcBef>
            <a:spcAft>
              <a:spcPct val="15000"/>
            </a:spcAft>
            <a:buChar char="••"/>
          </a:pPr>
          <a:r>
            <a:rPr lang="en-US" sz="1400" kern="1200" dirty="0">
              <a:latin typeface="Times New Roman" pitchFamily="18" charset="0"/>
              <a:cs typeface="Times New Roman" pitchFamily="18" charset="0"/>
            </a:rPr>
            <a:t>Slump Flow, V Funnel, and L - Box -As Per EFNARC 2005</a:t>
          </a:r>
        </a:p>
        <a:p>
          <a:pPr marL="114300" lvl="1" indent="-114300" algn="l" defTabSz="622300">
            <a:lnSpc>
              <a:spcPct val="90000"/>
            </a:lnSpc>
            <a:spcBef>
              <a:spcPct val="0"/>
            </a:spcBef>
            <a:spcAft>
              <a:spcPct val="15000"/>
            </a:spcAft>
            <a:buChar char="••"/>
          </a:pPr>
          <a:endParaRPr lang="en-US" sz="1400" kern="1200" dirty="0">
            <a:latin typeface="Times New Roman" pitchFamily="18" charset="0"/>
            <a:cs typeface="Times New Roman" pitchFamily="18" charset="0"/>
          </a:endParaRPr>
        </a:p>
      </dsp:txBody>
      <dsp:txXfrm>
        <a:off x="2976572" y="1551963"/>
        <a:ext cx="2857914" cy="1165127"/>
      </dsp:txXfrm>
    </dsp:sp>
    <dsp:sp modelId="{254FED2E-5FB8-44FF-8920-DF4059EAB565}">
      <dsp:nvSpPr>
        <dsp:cNvPr id="0" name=""/>
        <dsp:cNvSpPr/>
      </dsp:nvSpPr>
      <dsp:spPr>
        <a:xfrm rot="1310148">
          <a:off x="3638530" y="739743"/>
          <a:ext cx="5061089" cy="3385296"/>
        </a:xfrm>
        <a:prstGeom prst="circularArrow">
          <a:avLst>
            <a:gd name="adj1" fmla="val 1184"/>
            <a:gd name="adj2" fmla="val 139269"/>
            <a:gd name="adj3" fmla="val 18803994"/>
            <a:gd name="adj4" fmla="val 11694284"/>
            <a:gd name="adj5" fmla="val 1381"/>
          </a:avLst>
        </a:prstGeom>
        <a:solidFill>
          <a:schemeClr val="accent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5261C87B-B524-4250-8465-1E492824C1F2}">
      <dsp:nvSpPr>
        <dsp:cNvPr id="0" name=""/>
        <dsp:cNvSpPr/>
      </dsp:nvSpPr>
      <dsp:spPr>
        <a:xfrm>
          <a:off x="3769382" y="2384912"/>
          <a:ext cx="1070687" cy="305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Rheology</a:t>
          </a:r>
        </a:p>
      </dsp:txBody>
      <dsp:txXfrm>
        <a:off x="3769382" y="2384912"/>
        <a:ext cx="1070687" cy="305995"/>
      </dsp:txXfrm>
    </dsp:sp>
    <dsp:sp modelId="{A779C752-065B-42D7-82B0-AFCD15D0EB2A}">
      <dsp:nvSpPr>
        <dsp:cNvPr id="0" name=""/>
        <dsp:cNvSpPr/>
      </dsp:nvSpPr>
      <dsp:spPr>
        <a:xfrm>
          <a:off x="5967315" y="1768983"/>
          <a:ext cx="2547384" cy="10969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Times New Roman" pitchFamily="18" charset="0"/>
              <a:cs typeface="Times New Roman" pitchFamily="18" charset="0"/>
            </a:rPr>
            <a:t>Early Compressive Strength Tensile Strength, Flexural Strength, Modulus of Elasticity</a:t>
          </a:r>
        </a:p>
      </dsp:txBody>
      <dsp:txXfrm>
        <a:off x="5967315" y="1768983"/>
        <a:ext cx="2547384" cy="861866"/>
      </dsp:txXfrm>
    </dsp:sp>
    <dsp:sp modelId="{F2C9D2F9-9B36-4366-BC10-778399CE95F5}">
      <dsp:nvSpPr>
        <dsp:cNvPr id="0" name=""/>
        <dsp:cNvSpPr/>
      </dsp:nvSpPr>
      <dsp:spPr>
        <a:xfrm>
          <a:off x="6386529" y="2743200"/>
          <a:ext cx="1590635" cy="381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a:latin typeface="Times New Roman" pitchFamily="18" charset="0"/>
              <a:cs typeface="Times New Roman" pitchFamily="18" charset="0"/>
            </a:rPr>
            <a:t>Hardened UHPFRC</a:t>
          </a:r>
        </a:p>
      </dsp:txBody>
      <dsp:txXfrm>
        <a:off x="6386529" y="2743200"/>
        <a:ext cx="1590635" cy="3815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B1278-7A6D-4FB5-B950-F3E978525DCE}" type="datetimeFigureOut">
              <a:rPr lang="en-US" smtClean="0"/>
              <a:pPr/>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E0CB9-4E73-4BC5-AE50-A0381ABB0D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a:t>
            </a:r>
            <a:r>
              <a:rPr lang="en-US" baseline="0" dirty="0"/>
              <a:t> will discuss various types of high-performance concrete.  The discussion will begin with an overview of high-performance concrete and the drive behind the technology.  Next, specific types of high-performance concrete will be discussed, namely high-durability, high-early-strength, and high-strength concrete.  We will then review the differences in construction procedures necessary for handling high-performance concrete.  The presentation will conclude with brief mentions of self-consolidating concrete and ultra-high-performance concrete.</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High-performance concretes are made with carefully selected high-quality ingredients and optimized mixture designs; these are batched, mixed, placed, compacted and cured to the highest industry standards. Typically, they will have low water-cementing materials ratios of 0.20 to 0.45. High-range water reducers are usually used to make these concretes fluid and workable at lower w/cm. High-performance concrete almost always has greater durability than normal concrete. This greater durability may be accompanied by normal strength or it may be partnered with high strength. Note that strength is not always the primary required property. For bridge decks, a normal strength concrete with very high durability and very low permeability is considered high performance concrete. This table lists materials often used in high-performance concrete and their selection criteria.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High-performance concretes are made with carefully selected high-quality ingredients and optimized mixture designs; these are batched, mixed, placed, compacted and cured to the highest industry standards. Typically, they will have low water-cementing materials ratios of 0.20 to 0.45. High-range water reducers are usually used to make these concretes fluid and workable at lower w/cm. High-performance concrete almost always has greater durability than normal concrete. This greater durability may be accompanied by normal strength or it may be partnered with high strength. Note that strength is not always the primary required property. For bridge decks, a normal strength concrete with very high durability and very low permeability is considered high performance concrete. This table lists materials often used in high-performance concrete and their selection criteria.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Since SCC is characterized by special fresh concrete properties, many new tests have been developed to measure flowability, viscosity, blocking tendency, self-leveling, and stability of the mixture. The slump flow test (ASTM C1611</a:t>
            </a:r>
            <a:r>
              <a:rPr lang="en-US" sz="1200" i="0" kern="1200" baseline="0" dirty="0">
                <a:solidFill>
                  <a:schemeClr val="tx1"/>
                </a:solidFill>
                <a:latin typeface="+mn-lt"/>
                <a:ea typeface="+mn-ea"/>
                <a:cs typeface="+mn-cs"/>
              </a:rPr>
              <a:t>) is performed to measure filling ability and </a:t>
            </a:r>
            <a:r>
              <a:rPr lang="en-US" sz="1200" kern="1200" baseline="0" dirty="0">
                <a:solidFill>
                  <a:schemeClr val="tx1"/>
                </a:solidFill>
                <a:latin typeface="+mn-lt"/>
                <a:ea typeface="+mn-ea"/>
                <a:cs typeface="+mn-cs"/>
              </a:rPr>
              <a:t>stability. The test is performed similarly to the conventional slump test (ASTM C143). However, instead of measuring the slumping distance vertically, the mean diameter of the resulting concrete patty is measured horizontally. This number is recorded as the slump flow. The J-Ring test (ASTM C1621)</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measures passing </a:t>
            </a:r>
            <a:r>
              <a:rPr lang="en-US" sz="1200" kern="1200" baseline="0" dirty="0">
                <a:solidFill>
                  <a:schemeClr val="tx1"/>
                </a:solidFill>
                <a:latin typeface="+mn-lt"/>
                <a:ea typeface="+mn-ea"/>
                <a:cs typeface="+mn-cs"/>
              </a:rPr>
              <a:t>ability. The J-Ring consists of a ring of reinforcing bar such that it will fit around the base of a standard slump cone, as shown here. The slump flow with and without the J-Ring is measured, and the difference calculated. ASTM C1610</a:t>
            </a:r>
            <a:r>
              <a:rPr lang="en-US" sz="1200" i="0" kern="1200" baseline="0" dirty="0">
                <a:solidFill>
                  <a:schemeClr val="tx1"/>
                </a:solidFill>
                <a:latin typeface="+mn-lt"/>
                <a:ea typeface="+mn-ea"/>
                <a:cs typeface="+mn-cs"/>
              </a:rPr>
              <a:t> evaluates </a:t>
            </a:r>
            <a:r>
              <a:rPr lang="en-US" sz="1200" kern="1200" baseline="0" dirty="0">
                <a:solidFill>
                  <a:schemeClr val="tx1"/>
                </a:solidFill>
                <a:latin typeface="+mn-lt"/>
                <a:ea typeface="+mn-ea"/>
                <a:cs typeface="+mn-cs"/>
              </a:rPr>
              <a:t>static stability of a concrete mixture by quantifying aggregate segregation. A column is filled with concrete and allowed to sit after placement. The column is then separated into three pieces. Each section is removed individually and the concrete from that section is washed over a 4.75 mm (No. 4) sieve and the retained aggregate weighed. A non-segregating mixture will have a consistent aggregate mass distribution in each section. A segregating mixture will have higher concentrations of aggregate in the lower sections. An earlier assessment of the segregation resistance is ASTM C1712</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A 45 g hollow cylinder device is </a:t>
            </a:r>
            <a:r>
              <a:rPr lang="en-US" sz="1200" kern="1200" baseline="0" dirty="0">
                <a:solidFill>
                  <a:schemeClr val="tx1"/>
                </a:solidFill>
                <a:latin typeface="+mn-lt"/>
                <a:ea typeface="+mn-ea"/>
                <a:cs typeface="+mn-cs"/>
              </a:rPr>
              <a:t>placed on top of an inverted slump mold containing SCC. The distance the weight sinks in 30 seconds correlates to the static segregation resistance of the mixture. If the penetration depth is less than 10 mm, the mixture is considered segregation resistant. A penetration value above 25 mm signals a mixture that is probably prone to segregation.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18</a:t>
            </a:fld>
            <a:endParaRPr lang="en-US"/>
          </a:p>
        </p:txBody>
      </p:sp>
    </p:spTree>
    <p:extLst>
      <p:ext uri="{BB962C8B-B14F-4D97-AF65-F5344CB8AC3E}">
        <p14:creationId xmlns="" xmlns:p14="http://schemas.microsoft.com/office/powerpoint/2010/main" val="425532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52E8CEF-D9A0-4198-807A-CD92CA5DAE6A}" type="datetime1">
              <a:rPr lang="en-IN" smtClean="0"/>
              <a:pPr/>
              <a:t>21-09-2018</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353000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8211F50-7999-4BC0-9D70-0A51F381339E}" type="datetime1">
              <a:rPr lang="en-IN" smtClean="0"/>
              <a:pPr/>
              <a:t>21-09-2018</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25567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763358E-63BB-4B2E-ADE2-B70648A804FE}" type="datetime1">
              <a:rPr lang="en-IN" smtClean="0"/>
              <a:pPr/>
              <a:t>21-09-2018</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352154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94767BA-5C44-4879-9860-73FEC3EECDE4}" type="datetime1">
              <a:rPr lang="en-IN" smtClean="0"/>
              <a:pPr/>
              <a:t>21-09-2018</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192933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E23249-4983-44AE-B2D6-DFA80B52161A}" type="datetime1">
              <a:rPr lang="en-IN" smtClean="0"/>
              <a:pPr/>
              <a:t>21-09-2018</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423176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87EF224-9D2D-4188-889E-93A840AED01A}" type="datetime1">
              <a:rPr lang="en-IN" smtClean="0"/>
              <a:pPr/>
              <a:t>21-09-2018</a:t>
            </a:fld>
            <a:endParaRPr lang="en-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321454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A675F0E-FE1A-4F2C-BF9B-A21780861482}" type="datetime1">
              <a:rPr lang="en-IN" smtClean="0"/>
              <a:pPr/>
              <a:t>21-09-2018</a:t>
            </a:fld>
            <a:endParaRPr lang="en-I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320744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85B6CC3-7F0B-4FC4-986C-C7E1ECABF2AC}" type="datetime1">
              <a:rPr lang="en-IN" smtClean="0"/>
              <a:pPr/>
              <a:t>21-09-2018</a:t>
            </a:fld>
            <a:endParaRPr lang="en-I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289947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7312F-4015-4764-AA28-B3B5C37FA296}" type="datetime1">
              <a:rPr lang="en-IN" smtClean="0"/>
              <a:pPr/>
              <a:t>21-09-2018</a:t>
            </a:fld>
            <a:endParaRPr lang="en-I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143085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C060550-2736-4595-A643-CF32D6323705}" type="datetime1">
              <a:rPr lang="en-IN" smtClean="0"/>
              <a:pPr/>
              <a:t>21-09-2018</a:t>
            </a:fld>
            <a:endParaRPr lang="en-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274089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D0994BC-3B77-443B-8CCC-FBD1B963BBBA}" type="datetime1">
              <a:rPr lang="en-IN" smtClean="0"/>
              <a:pPr/>
              <a:t>21-09-2018</a:t>
            </a:fld>
            <a:endParaRPr lang="en-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354512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B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07756D-32FE-4180-B69C-C149E4D5A04D}" type="datetime1">
              <a:rPr lang="en-IN" smtClean="0"/>
              <a:pPr/>
              <a:t>21-09-2018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C4C66E-536C-419B-BD80-926D47DB59AC}" type="slidenum">
              <a:rPr lang="en-IN" smtClean="0"/>
              <a:pPr/>
              <a:t>‹#›</a:t>
            </a:fld>
            <a:endParaRPr lang="en-IN"/>
          </a:p>
        </p:txBody>
      </p:sp>
    </p:spTree>
    <p:extLst>
      <p:ext uri="{BB962C8B-B14F-4D97-AF65-F5344CB8AC3E}">
        <p14:creationId xmlns="" xmlns:p14="http://schemas.microsoft.com/office/powerpoint/2010/main" val="3528470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1.jpeg"/><Relationship Id="rId4" Type="http://schemas.openxmlformats.org/officeDocument/2006/relationships/image" Target="../media/image16.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diagramColors" Target="../diagrams/colors1.xml"/><Relationship Id="rId12"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jpe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4.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24.jpe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7.jpe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26.jpeg"/><Relationship Id="rId1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1.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png"/><Relationship Id="rId7"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1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0.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png"/><Relationship Id="rId10" Type="http://schemas.openxmlformats.org/officeDocument/2006/relationships/image" Target="../media/image1.jpeg"/><Relationship Id="rId4" Type="http://schemas.openxmlformats.org/officeDocument/2006/relationships/image" Target="../media/image14.png"/><Relationship Id="rId9"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6.jpeg"/><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8055\Desktop\Sri Venkateshwara College of Engineering, Bangalore (3.jpg"/>
          <p:cNvPicPr>
            <a:picLocks noChangeAspect="1" noChangeArrowheads="1"/>
          </p:cNvPicPr>
          <p:nvPr/>
        </p:nvPicPr>
        <p:blipFill>
          <a:blip r:embed="rId2" cstate="print"/>
          <a:srcRect/>
          <a:stretch>
            <a:fillRect/>
          </a:stretch>
        </p:blipFill>
        <p:spPr bwMode="auto">
          <a:xfrm>
            <a:off x="7848600" y="4724400"/>
            <a:ext cx="1066800" cy="1066800"/>
          </a:xfrm>
          <a:prstGeom prst="rect">
            <a:avLst/>
          </a:prstGeom>
          <a:noFill/>
        </p:spPr>
      </p:pic>
      <p:sp>
        <p:nvSpPr>
          <p:cNvPr id="4" name="Slide Number Placeholder 3"/>
          <p:cNvSpPr>
            <a:spLocks noGrp="1"/>
          </p:cNvSpPr>
          <p:nvPr>
            <p:ph type="sldNum" sz="quarter" idx="12"/>
          </p:nvPr>
        </p:nvSpPr>
        <p:spPr/>
        <p:txBody>
          <a:bodyPr/>
          <a:lstStyle/>
          <a:p>
            <a:fld id="{22A2E063-BDB1-4150-97AC-0FFF0D9584A3}" type="slidenum">
              <a:rPr lang="en-IN" sz="2000" smtClean="0">
                <a:solidFill>
                  <a:srgbClr val="FF0000"/>
                </a:solidFill>
              </a:rPr>
              <a:pPr/>
              <a:t>1</a:t>
            </a:fld>
            <a:endParaRPr lang="en-IN" sz="2000" dirty="0">
              <a:solidFill>
                <a:srgbClr val="FF0000"/>
              </a:solidFill>
            </a:endParaRPr>
          </a:p>
        </p:txBody>
      </p:sp>
      <p:sp>
        <p:nvSpPr>
          <p:cNvPr id="8" name="Rectangle 1"/>
          <p:cNvSpPr>
            <a:spLocks noChangeArrowheads="1"/>
          </p:cNvSpPr>
          <p:nvPr/>
        </p:nvSpPr>
        <p:spPr bwMode="auto">
          <a:xfrm>
            <a:off x="685800" y="857430"/>
            <a:ext cx="7952493"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Innovative World of Concrete</a:t>
            </a:r>
            <a:r>
              <a:rPr kumimoji="0" lang="en-GB" sz="24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GB"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(IWC) </a:t>
            </a:r>
            <a:endParaRPr kumimoji="0" lang="en-US" sz="2400" b="0"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An International Conference on</a:t>
            </a:r>
            <a:r>
              <a:rPr kumimoji="0" lang="en-GB"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“INNOVATIONS IN CONCRETE</a:t>
            </a:r>
            <a:r>
              <a:rPr kumimoji="0" lang="en-GB" sz="24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GB" sz="24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To Meet Housing and Infrastructure Challenges</a:t>
            </a:r>
            <a:r>
              <a:rPr kumimoji="0" lang="en-GB"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a:t>
            </a:r>
            <a:r>
              <a:rPr kumimoji="0" lang="en-GB" sz="24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endParaRPr kumimoji="0" lang="en-GB" sz="2400" b="0" i="0" u="none" strike="noStrike" cap="none" normalizeH="0" baseline="0" dirty="0">
              <a:ln>
                <a:noFill/>
              </a:ln>
              <a:solidFill>
                <a:srgbClr val="7030A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19</a:t>
            </a:r>
            <a:r>
              <a:rPr kumimoji="0" lang="en-GB" sz="1400" b="0" i="0" u="none" strike="noStrike" cap="none" normalizeH="0" baseline="30000" dirty="0">
                <a:ln>
                  <a:noFill/>
                </a:ln>
                <a:solidFill>
                  <a:srgbClr val="7030A0"/>
                </a:solidFill>
                <a:effectLst/>
                <a:latin typeface="Times New Roman" pitchFamily="18" charset="0"/>
                <a:ea typeface="Calibri" pitchFamily="34" charset="0"/>
                <a:cs typeface="Times New Roman" pitchFamily="18" charset="0"/>
              </a:rPr>
              <a:t>th</a:t>
            </a:r>
            <a:r>
              <a:rPr kumimoji="0" lang="en-GB" sz="1400" b="0"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 to 22</a:t>
            </a:r>
            <a:r>
              <a:rPr kumimoji="0" lang="en-GB" sz="1400" b="0" i="0" u="none" strike="noStrike" cap="none" normalizeH="0" baseline="30000" dirty="0">
                <a:ln>
                  <a:noFill/>
                </a:ln>
                <a:solidFill>
                  <a:srgbClr val="7030A0"/>
                </a:solidFill>
                <a:effectLst/>
                <a:latin typeface="Times New Roman" pitchFamily="18" charset="0"/>
                <a:ea typeface="Calibri" pitchFamily="34" charset="0"/>
                <a:cs typeface="Times New Roman" pitchFamily="18" charset="0"/>
              </a:rPr>
              <a:t>nd</a:t>
            </a:r>
            <a:r>
              <a:rPr kumimoji="0" lang="en-GB" sz="1400" b="0"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 September 2018 at NIMHANS Convention Centre, Bangalore</a:t>
            </a:r>
            <a:r>
              <a:rPr kumimoji="0" lang="en-US" sz="1400" b="0" i="0" u="none" strike="noStrike" cap="none" normalizeH="0" baseline="0" dirty="0">
                <a:ln>
                  <a:noFill/>
                </a:ln>
                <a:solidFill>
                  <a:srgbClr val="7030A0"/>
                </a:solidFill>
                <a:effectLst/>
                <a:latin typeface="Times New Roman" pitchFamily="18" charset="0"/>
                <a:cs typeface="Times New Roman" pitchFamily="18" charset="0"/>
              </a:rPr>
              <a:t> </a:t>
            </a:r>
          </a:p>
        </p:txBody>
      </p:sp>
      <p:sp>
        <p:nvSpPr>
          <p:cNvPr id="9" name="Rectangle 1"/>
          <p:cNvSpPr>
            <a:spLocks noChangeArrowheads="1"/>
          </p:cNvSpPr>
          <p:nvPr/>
        </p:nvSpPr>
        <p:spPr bwMode="auto">
          <a:xfrm>
            <a:off x="971549" y="2979583"/>
            <a:ext cx="75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en-US" sz="2400" b="1" dirty="0">
                <a:solidFill>
                  <a:srgbClr val="0070C0"/>
                </a:solidFill>
                <a:latin typeface="Times New Roman" pitchFamily="18" charset="0"/>
                <a:cs typeface="Times New Roman" pitchFamily="18" charset="0"/>
              </a:rPr>
              <a:t>“</a:t>
            </a:r>
            <a:r>
              <a:rPr lang="en-GB" sz="3200" b="1" dirty="0">
                <a:solidFill>
                  <a:srgbClr val="0070C0"/>
                </a:solidFill>
                <a:latin typeface="Calibri" panose="020F0502020204030204" pitchFamily="34" charset="0"/>
                <a:cs typeface="Calibri" panose="020F0502020204030204" pitchFamily="34" charset="0"/>
              </a:rPr>
              <a:t>Rheology of Ultra High Performance Self Compacting Concrete - UHPSCC</a:t>
            </a:r>
            <a:r>
              <a:rPr lang="en-US" sz="2400" b="1" dirty="0">
                <a:solidFill>
                  <a:srgbClr val="0070C0"/>
                </a:solidFill>
                <a:latin typeface="Times New Roman" pitchFamily="18" charset="0"/>
                <a:cs typeface="Times New Roman" pitchFamily="18" charset="0"/>
              </a:rPr>
              <a:t>” </a:t>
            </a:r>
            <a:endParaRPr kumimoji="0" lang="en-US" sz="2000" b="0" i="0" u="none" strike="noStrike" cap="none" normalizeH="0" baseline="0" dirty="0">
              <a:ln>
                <a:noFill/>
              </a:ln>
              <a:solidFill>
                <a:srgbClr val="0070C0"/>
              </a:solidFill>
              <a:effectLst/>
              <a:latin typeface="Arial" pitchFamily="34" charset="0"/>
              <a:cs typeface="Arial" pitchFamily="34" charset="0"/>
            </a:endParaRPr>
          </a:p>
        </p:txBody>
      </p:sp>
      <p:sp>
        <p:nvSpPr>
          <p:cNvPr id="10" name="Rectangle 2"/>
          <p:cNvSpPr>
            <a:spLocks noChangeArrowheads="1"/>
          </p:cNvSpPr>
          <p:nvPr/>
        </p:nvSpPr>
        <p:spPr bwMode="auto">
          <a:xfrm>
            <a:off x="3274909" y="4351638"/>
            <a:ext cx="271888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Times New Roman" pitchFamily="18" charset="0"/>
                <a:cs typeface="Times New Roman" pitchFamily="18" charset="0"/>
              </a:rPr>
              <a:t>Presenting Authors</a:t>
            </a:r>
          </a:p>
        </p:txBody>
      </p:sp>
      <p:sp>
        <p:nvSpPr>
          <p:cNvPr id="11" name="Rectangle 10"/>
          <p:cNvSpPr/>
          <p:nvPr/>
        </p:nvSpPr>
        <p:spPr>
          <a:xfrm>
            <a:off x="748153" y="4965686"/>
            <a:ext cx="7772399" cy="646331"/>
          </a:xfrm>
          <a:prstGeom prst="rect">
            <a:avLst/>
          </a:prstGeom>
        </p:spPr>
        <p:txBody>
          <a:bodyPr wrap="square">
            <a:spAutoFit/>
          </a:bodyPr>
          <a:lstStyle/>
          <a:p>
            <a:pPr algn="ctr"/>
            <a:r>
              <a:rPr lang="en-GB" b="1" cap="small" dirty="0">
                <a:latin typeface="Times New Roman" pitchFamily="18" charset="0"/>
                <a:cs typeface="Times New Roman" pitchFamily="18" charset="0"/>
              </a:rPr>
              <a:t>Santhosh k- </a:t>
            </a:r>
            <a:r>
              <a:rPr lang="en-GB" i="1" dirty="0"/>
              <a:t>Department of Civil Engineering, AIET </a:t>
            </a:r>
            <a:r>
              <a:rPr lang="en-GB" i="1" dirty="0" err="1"/>
              <a:t>Moodbidri</a:t>
            </a:r>
            <a:endParaRPr lang="en-GB" b="1" cap="small" dirty="0">
              <a:latin typeface="Times New Roman" pitchFamily="18" charset="0"/>
              <a:cs typeface="Times New Roman" pitchFamily="18" charset="0"/>
            </a:endParaRPr>
          </a:p>
          <a:p>
            <a:pPr algn="ctr"/>
            <a:r>
              <a:rPr lang="en-GB" b="1" cap="small" dirty="0" err="1">
                <a:latin typeface="Times New Roman" pitchFamily="18" charset="0"/>
                <a:cs typeface="Times New Roman" pitchFamily="18" charset="0"/>
              </a:rPr>
              <a:t>Manoj</a:t>
            </a:r>
            <a:r>
              <a:rPr lang="en-GB" b="1" cap="small" dirty="0">
                <a:latin typeface="Times New Roman" pitchFamily="18" charset="0"/>
                <a:cs typeface="Times New Roman" pitchFamily="18" charset="0"/>
              </a:rPr>
              <a:t> V - </a:t>
            </a:r>
            <a:r>
              <a:rPr lang="en-GB" i="1" dirty="0"/>
              <a:t>Department of Civil Engineering, SVCE Bangalore</a:t>
            </a:r>
            <a:endParaRPr lang="en-GB" b="1" cap="small" dirty="0">
              <a:latin typeface="Times New Roman" pitchFamily="18" charset="0"/>
              <a:cs typeface="Times New Roman" pitchFamily="18" charset="0"/>
            </a:endParaRPr>
          </a:p>
        </p:txBody>
      </p:sp>
      <p:sp>
        <p:nvSpPr>
          <p:cNvPr id="12" name="Rectangle 11"/>
          <p:cNvSpPr/>
          <p:nvPr/>
        </p:nvSpPr>
        <p:spPr>
          <a:xfrm>
            <a:off x="1194946" y="5612520"/>
            <a:ext cx="6934200" cy="1138773"/>
          </a:xfrm>
          <a:prstGeom prst="rect">
            <a:avLst/>
          </a:prstGeom>
        </p:spPr>
        <p:txBody>
          <a:bodyPr wrap="square">
            <a:spAutoFit/>
          </a:bodyPr>
          <a:lstStyle/>
          <a:p>
            <a:pPr algn="ctr"/>
            <a:r>
              <a:rPr lang="en-GB" sz="2000" b="1" cap="small" dirty="0">
                <a:latin typeface="Times New Roman" pitchFamily="18" charset="0"/>
                <a:cs typeface="Times New Roman" pitchFamily="18" charset="0"/>
              </a:rPr>
              <a:t>Co-Authors</a:t>
            </a:r>
          </a:p>
          <a:p>
            <a:pPr algn="ctr"/>
            <a:r>
              <a:rPr lang="en-GB" sz="1600" b="1" cap="small" dirty="0" err="1">
                <a:latin typeface="Times New Roman" pitchFamily="18" charset="0"/>
                <a:cs typeface="Times New Roman" pitchFamily="18" charset="0"/>
              </a:rPr>
              <a:t>Bharathi</a:t>
            </a:r>
            <a:r>
              <a:rPr lang="en-GB" sz="1600" b="1" cap="small" dirty="0">
                <a:latin typeface="Times New Roman" pitchFamily="18" charset="0"/>
                <a:cs typeface="Times New Roman" pitchFamily="18" charset="0"/>
              </a:rPr>
              <a:t>  Ganesh - </a:t>
            </a:r>
            <a:r>
              <a:rPr lang="en-GB" sz="1600" i="1" dirty="0"/>
              <a:t>Department of Civil Engineering, NMIT Bangalore</a:t>
            </a:r>
            <a:endParaRPr lang="en-GB" sz="1600" b="1" cap="small" dirty="0">
              <a:latin typeface="Times New Roman" pitchFamily="18" charset="0"/>
              <a:cs typeface="Times New Roman" pitchFamily="18" charset="0"/>
            </a:endParaRPr>
          </a:p>
          <a:p>
            <a:pPr algn="ctr"/>
            <a:r>
              <a:rPr lang="en-GB" sz="1600" b="1" cap="small" dirty="0">
                <a:latin typeface="Times New Roman" pitchFamily="18" charset="0"/>
                <a:cs typeface="Times New Roman" pitchFamily="18" charset="0"/>
              </a:rPr>
              <a:t>Ramesh M N - </a:t>
            </a:r>
            <a:r>
              <a:rPr lang="en-GB" sz="1600" i="1" dirty="0"/>
              <a:t>Managing Director, Talrak Construction Chemicals Pvt. Ltd</a:t>
            </a:r>
            <a:endParaRPr lang="en-GB" sz="1600" b="1" cap="small" dirty="0">
              <a:latin typeface="Times New Roman" pitchFamily="18" charset="0"/>
              <a:cs typeface="Times New Roman" pitchFamily="18" charset="0"/>
            </a:endParaRPr>
          </a:p>
          <a:p>
            <a:pPr algn="ctr"/>
            <a:r>
              <a:rPr lang="en-GB" sz="1600" b="1" cap="small" dirty="0">
                <a:latin typeface="Times New Roman" pitchFamily="18" charset="0"/>
                <a:cs typeface="Times New Roman" pitchFamily="18" charset="0"/>
              </a:rPr>
              <a:t>SHARADA BAI H- </a:t>
            </a:r>
            <a:r>
              <a:rPr lang="en-GB" sz="1600" i="1" dirty="0" err="1"/>
              <a:t>Retd</a:t>
            </a:r>
            <a:r>
              <a:rPr lang="en-GB" sz="1600" i="1" dirty="0"/>
              <a:t>. Professor, UVCE, Bangalore University</a:t>
            </a:r>
            <a:r>
              <a:rPr lang="en-GB" sz="1600" b="1" cap="small"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3" name="Picture 2"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05762" y="150666"/>
            <a:ext cx="1019175" cy="114300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t="-5779" b="-998"/>
          <a:stretch>
            <a:fillRect/>
          </a:stretch>
        </p:blipFill>
        <p:spPr bwMode="auto">
          <a:xfrm>
            <a:off x="304800" y="228600"/>
            <a:ext cx="1566125" cy="7329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66977" y="44261"/>
            <a:ext cx="756310" cy="77791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228600" y="4724400"/>
            <a:ext cx="1295400" cy="103649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10</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864704" y="1538853"/>
            <a:ext cx="7696359" cy="2831544"/>
          </a:xfrm>
          <a:prstGeom prst="rect">
            <a:avLst/>
          </a:prstGeom>
          <a:solidFill>
            <a:schemeClr val="tx2">
              <a:lumMod val="20000"/>
              <a:lumOff val="80000"/>
            </a:schemeClr>
          </a:solidFill>
        </p:spPr>
        <p:txBody>
          <a:bodyPr wrap="square">
            <a:spAutoFit/>
          </a:bodyPr>
          <a:lstStyle/>
          <a:p>
            <a:r>
              <a:rPr lang="en-IN" sz="2000" b="1" dirty="0">
                <a:latin typeface="Times New Roman" panose="02020603050405020304" pitchFamily="18" charset="0"/>
                <a:ea typeface="Calibri" panose="020F0502020204030204" pitchFamily="34" charset="0"/>
              </a:rPr>
              <a:t>Micro Silica  </a:t>
            </a:r>
          </a:p>
          <a:p>
            <a:r>
              <a:rPr lang="en-IN" sz="2000" dirty="0"/>
              <a:t>A waste product of silicon metal or ferrosilicon alloy industries, consisting of mainly silicon dioxide (SiO</a:t>
            </a:r>
            <a:r>
              <a:rPr lang="en-IN" sz="2000" baseline="-25000" dirty="0"/>
              <a:t>2).</a:t>
            </a:r>
          </a:p>
          <a:p>
            <a:pPr marL="342900" indent="-342900">
              <a:buFont typeface="Arial" panose="020B0604020202020204" pitchFamily="34" charset="0"/>
              <a:buChar char="•"/>
            </a:pPr>
            <a:r>
              <a:rPr lang="en-IN" sz="2000" dirty="0"/>
              <a:t>sizes of the individual particle are approximately equal to 1/100th of the average size of cement particles. </a:t>
            </a:r>
          </a:p>
          <a:p>
            <a:pPr marL="342900" indent="-342900">
              <a:buFont typeface="Arial" panose="020B0604020202020204" pitchFamily="34" charset="0"/>
              <a:buChar char="•"/>
            </a:pPr>
            <a:r>
              <a:rPr lang="en-IN" sz="2000" dirty="0"/>
              <a:t>Specific surface of micro silica is about 15000 to 30000 m</a:t>
            </a:r>
            <a:r>
              <a:rPr lang="en-IN" sz="2000" baseline="30000" dirty="0"/>
              <a:t>2</a:t>
            </a:r>
            <a:r>
              <a:rPr lang="en-IN" sz="2000" dirty="0"/>
              <a:t>/kg</a:t>
            </a:r>
          </a:p>
          <a:p>
            <a:pPr marL="342900" indent="-342900">
              <a:buFont typeface="Arial" panose="020B0604020202020204" pitchFamily="34" charset="0"/>
              <a:buChar char="•"/>
            </a:pPr>
            <a:r>
              <a:rPr lang="en-IN" sz="2000" dirty="0"/>
              <a:t>bulk density of 130 to 600 kg/m</a:t>
            </a:r>
            <a:r>
              <a:rPr lang="en-IN" sz="2000" baseline="30000" dirty="0"/>
              <a:t>3</a:t>
            </a:r>
          </a:p>
          <a:p>
            <a:pPr marL="342900" indent="-342900">
              <a:buFont typeface="Arial" panose="020B0604020202020204" pitchFamily="34" charset="0"/>
              <a:buChar char="•"/>
            </a:pPr>
            <a:r>
              <a:rPr lang="en-IN" sz="2000" dirty="0"/>
              <a:t>Average particle size of micro silica is less than 1µm</a:t>
            </a:r>
          </a:p>
          <a:p>
            <a:endParaRPr lang="en-IN" dirty="0"/>
          </a:p>
        </p:txBody>
      </p:sp>
      <p:pic>
        <p:nvPicPr>
          <p:cNvPr id="9" name="Picture 8" descr="Crystal-Silica-Powder-Quartz-Powde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50169" y="3455997"/>
            <a:ext cx="1328738" cy="914400"/>
          </a:xfrm>
          <a:prstGeom prst="rect">
            <a:avLst/>
          </a:prstGeom>
          <a:noFill/>
          <a:ln>
            <a:solidFill>
              <a:schemeClr val="tx1"/>
            </a:solidFill>
          </a:ln>
        </p:spPr>
      </p:pic>
      <p:pic>
        <p:nvPicPr>
          <p:cNvPr id="11" name="Picture 10" descr="log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mage result for Indian Concrete Institut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 xmlns:p14="http://schemas.microsoft.com/office/powerpoint/2010/main" val="311939638"/>
              </p:ext>
            </p:extLst>
          </p:nvPr>
        </p:nvGraphicFramePr>
        <p:xfrm>
          <a:off x="762002" y="4572000"/>
          <a:ext cx="7606031" cy="1734574"/>
        </p:xfrm>
        <a:graphic>
          <a:graphicData uri="http://schemas.openxmlformats.org/drawingml/2006/table">
            <a:tbl>
              <a:tblPr/>
              <a:tblGrid>
                <a:gridCol w="1527737">
                  <a:extLst>
                    <a:ext uri="{9D8B030D-6E8A-4147-A177-3AD203B41FA5}">
                      <a16:colId xmlns="" xmlns:a16="http://schemas.microsoft.com/office/drawing/2014/main" val="20000"/>
                    </a:ext>
                  </a:extLst>
                </a:gridCol>
                <a:gridCol w="1289442">
                  <a:extLst>
                    <a:ext uri="{9D8B030D-6E8A-4147-A177-3AD203B41FA5}">
                      <a16:colId xmlns="" xmlns:a16="http://schemas.microsoft.com/office/drawing/2014/main" val="20001"/>
                    </a:ext>
                  </a:extLst>
                </a:gridCol>
                <a:gridCol w="798142">
                  <a:extLst>
                    <a:ext uri="{9D8B030D-6E8A-4147-A177-3AD203B41FA5}">
                      <a16:colId xmlns="" xmlns:a16="http://schemas.microsoft.com/office/drawing/2014/main" val="20002"/>
                    </a:ext>
                  </a:extLst>
                </a:gridCol>
                <a:gridCol w="798142">
                  <a:extLst>
                    <a:ext uri="{9D8B030D-6E8A-4147-A177-3AD203B41FA5}">
                      <a16:colId xmlns="" xmlns:a16="http://schemas.microsoft.com/office/drawing/2014/main" val="20003"/>
                    </a:ext>
                  </a:extLst>
                </a:gridCol>
                <a:gridCol w="798142">
                  <a:extLst>
                    <a:ext uri="{9D8B030D-6E8A-4147-A177-3AD203B41FA5}">
                      <a16:colId xmlns="" xmlns:a16="http://schemas.microsoft.com/office/drawing/2014/main" val="20004"/>
                    </a:ext>
                  </a:extLst>
                </a:gridCol>
                <a:gridCol w="798142">
                  <a:extLst>
                    <a:ext uri="{9D8B030D-6E8A-4147-A177-3AD203B41FA5}">
                      <a16:colId xmlns="" xmlns:a16="http://schemas.microsoft.com/office/drawing/2014/main" val="20005"/>
                    </a:ext>
                  </a:extLst>
                </a:gridCol>
                <a:gridCol w="798142">
                  <a:extLst>
                    <a:ext uri="{9D8B030D-6E8A-4147-A177-3AD203B41FA5}">
                      <a16:colId xmlns="" xmlns:a16="http://schemas.microsoft.com/office/drawing/2014/main" val="20006"/>
                    </a:ext>
                  </a:extLst>
                </a:gridCol>
                <a:gridCol w="798142">
                  <a:extLst>
                    <a:ext uri="{9D8B030D-6E8A-4147-A177-3AD203B41FA5}">
                      <a16:colId xmlns="" xmlns:a16="http://schemas.microsoft.com/office/drawing/2014/main" val="20007"/>
                    </a:ext>
                  </a:extLst>
                </a:gridCol>
              </a:tblGrid>
              <a:tr h="472952">
                <a:tc>
                  <a:txBody>
                    <a:bodyPr/>
                    <a:lstStyle/>
                    <a:p>
                      <a:pPr algn="ctr">
                        <a:lnSpc>
                          <a:spcPct val="115000"/>
                        </a:lnSpc>
                        <a:spcAft>
                          <a:spcPts val="0"/>
                        </a:spcAft>
                      </a:pPr>
                      <a:r>
                        <a:rPr lang="en-US" sz="1500" dirty="0">
                          <a:latin typeface="Times New Roman"/>
                          <a:ea typeface="Times New Roman"/>
                          <a:cs typeface="Times New Roman"/>
                        </a:rPr>
                        <a:t>Chemical Composition</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solidFill>
                            <a:srgbClr val="000000"/>
                          </a:solidFill>
                          <a:latin typeface="Times New Roman"/>
                          <a:ea typeface="Times New Roman"/>
                          <a:cs typeface="Times New Roman"/>
                        </a:rPr>
                        <a:t>Material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solidFill>
                            <a:srgbClr val="000000"/>
                          </a:solidFill>
                          <a:latin typeface="Times New Roman"/>
                          <a:ea typeface="Times New Roman"/>
                          <a:cs typeface="Times New Roman"/>
                        </a:rPr>
                        <a:t>SiO</a:t>
                      </a:r>
                      <a:r>
                        <a:rPr lang="en-US" sz="1500" baseline="-25000" dirty="0">
                          <a:solidFill>
                            <a:srgbClr val="000000"/>
                          </a:solidFill>
                          <a:latin typeface="Times New Roman"/>
                          <a:ea typeface="Times New Roman"/>
                          <a:cs typeface="Times New Roman"/>
                        </a:rPr>
                        <a:t>2</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solidFill>
                            <a:srgbClr val="000000"/>
                          </a:solidFill>
                          <a:latin typeface="Times New Roman"/>
                          <a:ea typeface="Times New Roman"/>
                          <a:cs typeface="Times New Roman"/>
                        </a:rPr>
                        <a:t>Fe</a:t>
                      </a:r>
                      <a:r>
                        <a:rPr lang="en-US" sz="1500" baseline="-25000" dirty="0">
                          <a:solidFill>
                            <a:srgbClr val="000000"/>
                          </a:solidFill>
                          <a:latin typeface="Times New Roman"/>
                          <a:ea typeface="Times New Roman"/>
                          <a:cs typeface="Times New Roman"/>
                        </a:rPr>
                        <a:t>2</a:t>
                      </a:r>
                      <a:r>
                        <a:rPr lang="en-US" sz="1500" dirty="0">
                          <a:solidFill>
                            <a:srgbClr val="000000"/>
                          </a:solidFill>
                          <a:latin typeface="Times New Roman"/>
                          <a:ea typeface="Times New Roman"/>
                          <a:cs typeface="Times New Roman"/>
                        </a:rPr>
                        <a:t>O</a:t>
                      </a:r>
                      <a:r>
                        <a:rPr lang="en-US" sz="1500" baseline="-25000" dirty="0">
                          <a:solidFill>
                            <a:srgbClr val="000000"/>
                          </a:solidFill>
                          <a:latin typeface="Times New Roman"/>
                          <a:ea typeface="Times New Roman"/>
                          <a:cs typeface="Times New Roman"/>
                        </a:rPr>
                        <a:t>3</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solidFill>
                            <a:srgbClr val="000000"/>
                          </a:solidFill>
                          <a:latin typeface="Times New Roman"/>
                          <a:ea typeface="Times New Roman"/>
                          <a:cs typeface="Times New Roman"/>
                        </a:rPr>
                        <a:t>Al</a:t>
                      </a:r>
                      <a:r>
                        <a:rPr lang="en-US" sz="1500" baseline="-25000" dirty="0">
                          <a:solidFill>
                            <a:srgbClr val="000000"/>
                          </a:solidFill>
                          <a:latin typeface="Times New Roman"/>
                          <a:ea typeface="Times New Roman"/>
                          <a:cs typeface="Times New Roman"/>
                        </a:rPr>
                        <a:t>2</a:t>
                      </a:r>
                      <a:r>
                        <a:rPr lang="en-US" sz="1500" dirty="0">
                          <a:solidFill>
                            <a:srgbClr val="000000"/>
                          </a:solidFill>
                          <a:latin typeface="Times New Roman"/>
                          <a:ea typeface="Times New Roman"/>
                          <a:cs typeface="Times New Roman"/>
                        </a:rPr>
                        <a:t>O</a:t>
                      </a:r>
                      <a:r>
                        <a:rPr lang="en-US" sz="1500" baseline="-25000" dirty="0">
                          <a:solidFill>
                            <a:srgbClr val="000000"/>
                          </a:solidFill>
                          <a:latin typeface="Times New Roman"/>
                          <a:ea typeface="Times New Roman"/>
                          <a:cs typeface="Times New Roman"/>
                        </a:rPr>
                        <a:t>3</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err="1">
                          <a:solidFill>
                            <a:srgbClr val="000000"/>
                          </a:solidFill>
                          <a:latin typeface="Times New Roman"/>
                          <a:ea typeface="Times New Roman"/>
                          <a:cs typeface="Times New Roman"/>
                        </a:rPr>
                        <a:t>CaO</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solidFill>
                            <a:srgbClr val="000000"/>
                          </a:solidFill>
                          <a:latin typeface="Times New Roman"/>
                          <a:ea typeface="Times New Roman"/>
                          <a:cs typeface="Times New Roman"/>
                        </a:rPr>
                        <a:t>MgO</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solidFill>
                            <a:srgbClr val="000000"/>
                          </a:solidFill>
                          <a:latin typeface="Times New Roman"/>
                          <a:ea typeface="Times New Roman"/>
                          <a:cs typeface="Times New Roman"/>
                        </a:rPr>
                        <a:t>others</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472952">
                <a:tc rowSpan="3">
                  <a:txBody>
                    <a:bodyPr/>
                    <a:lstStyle/>
                    <a:p>
                      <a:pPr algn="ctr">
                        <a:lnSpc>
                          <a:spcPct val="115000"/>
                        </a:lnSpc>
                        <a:spcAft>
                          <a:spcPts val="0"/>
                        </a:spcAft>
                      </a:pPr>
                      <a:r>
                        <a:rPr lang="en-US" sz="1500" dirty="0">
                          <a:latin typeface="Times New Roman"/>
                          <a:ea typeface="Times New Roman"/>
                          <a:cs typeface="Times New Roman"/>
                        </a:rPr>
                        <a:t>Percentage of Content</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Cement</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22.25%</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4.56%</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5.8%</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latin typeface="Times New Roman"/>
                          <a:ea typeface="Times New Roman"/>
                          <a:cs typeface="Times New Roman"/>
                        </a:rPr>
                        <a:t>62.67%</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0.7%</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4.02%</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229288">
                <a:tc vMerge="1">
                  <a:txBody>
                    <a:bodyPr/>
                    <a:lstStyle/>
                    <a:p>
                      <a:endParaRPr lang="en-IN"/>
                    </a:p>
                  </a:txBody>
                  <a:tcPr/>
                </a:tc>
                <a:tc>
                  <a:txBody>
                    <a:bodyPr/>
                    <a:lstStyle/>
                    <a:p>
                      <a:pPr algn="ctr">
                        <a:lnSpc>
                          <a:spcPct val="115000"/>
                        </a:lnSpc>
                        <a:spcAft>
                          <a:spcPts val="0"/>
                        </a:spcAft>
                      </a:pPr>
                      <a:r>
                        <a:rPr lang="en-US" sz="1500">
                          <a:latin typeface="Times New Roman"/>
                          <a:ea typeface="Times New Roman"/>
                          <a:cs typeface="Times New Roman"/>
                        </a:rPr>
                        <a:t>Metakaoline</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52%</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1.7%</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42%</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0.5%</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0.3%</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3.51%</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472952">
                <a:tc vMerge="1">
                  <a:txBody>
                    <a:bodyPr/>
                    <a:lstStyle/>
                    <a:p>
                      <a:endParaRPr lang="en-IN"/>
                    </a:p>
                  </a:txBody>
                  <a:tcPr/>
                </a:tc>
                <a:tc>
                  <a:txBody>
                    <a:bodyPr/>
                    <a:lstStyle/>
                    <a:p>
                      <a:pPr algn="ctr">
                        <a:lnSpc>
                          <a:spcPct val="115000"/>
                        </a:lnSpc>
                        <a:spcAft>
                          <a:spcPts val="0"/>
                        </a:spcAft>
                      </a:pPr>
                      <a:r>
                        <a:rPr lang="en-US" sz="1500">
                          <a:latin typeface="Times New Roman"/>
                          <a:ea typeface="Times New Roman"/>
                          <a:cs typeface="Times New Roman"/>
                        </a:rPr>
                        <a:t>Micro Silica</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93.58%</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latin typeface="Times New Roman"/>
                          <a:ea typeface="Times New Roman"/>
                          <a:cs typeface="Times New Roman"/>
                        </a:rPr>
                        <a:t>0.25%</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0.20%</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latin typeface="Times New Roman"/>
                          <a:ea typeface="Times New Roman"/>
                          <a:cs typeface="Times New Roman"/>
                        </a:rPr>
                        <a:t>0.38%</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a:latin typeface="Times New Roman"/>
                          <a:ea typeface="Times New Roman"/>
                          <a:cs typeface="Times New Roman"/>
                        </a:rPr>
                        <a:t>0.49%</a:t>
                      </a:r>
                      <a:endParaRPr lang="en-IN"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500" dirty="0">
                          <a:latin typeface="Times New Roman"/>
                          <a:ea typeface="Times New Roman"/>
                          <a:cs typeface="Times New Roman"/>
                        </a:rPr>
                        <a:t>5.11%</a:t>
                      </a:r>
                      <a:endParaRPr lang="en-IN"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bl>
          </a:graphicData>
        </a:graphic>
      </p:graphicFrame>
      <p:pic>
        <p:nvPicPr>
          <p:cNvPr id="10"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pic>
        <p:nvPicPr>
          <p:cNvPr id="13" name="Picture 2" descr="C:\Users\8055\Desktop\alvas-institute-of-engineering-and-technology-logo-4.jpg"/>
          <p:cNvPicPr>
            <a:picLocks noChangeAspect="1" noChangeArrowheads="1"/>
          </p:cNvPicPr>
          <p:nvPr/>
        </p:nvPicPr>
        <p:blipFill>
          <a:blip r:embed="rId8" cstate="print"/>
          <a:srcRect/>
          <a:stretch>
            <a:fillRect/>
          </a:stretch>
        </p:blipFill>
        <p:spPr bwMode="auto">
          <a:xfrm>
            <a:off x="0" y="6248400"/>
            <a:ext cx="761874" cy="609600"/>
          </a:xfrm>
          <a:prstGeom prst="rect">
            <a:avLst/>
          </a:prstGeom>
          <a:noFill/>
        </p:spPr>
      </p:pic>
    </p:spTree>
    <p:extLst>
      <p:ext uri="{BB962C8B-B14F-4D97-AF65-F5344CB8AC3E}">
        <p14:creationId xmlns="" xmlns:p14="http://schemas.microsoft.com/office/powerpoint/2010/main" val="2393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11</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Oval 9"/>
          <p:cNvSpPr/>
          <p:nvPr/>
        </p:nvSpPr>
        <p:spPr>
          <a:xfrm>
            <a:off x="2983176" y="4053406"/>
            <a:ext cx="1066800" cy="8950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noFill/>
            </a:endParaRPr>
          </a:p>
        </p:txBody>
      </p:sp>
      <p:pic>
        <p:nvPicPr>
          <p:cNvPr id="3080" name="Picture 8" descr="https://lh3.googleusercontent.com/-o-Uv8PhUJGw/UFgy9jCUOII/AAAAAAAAIRY/FAiDWCDA7EwEpwPQ-OO4IkbQOh79HhvPgCHM/s720/Quartz-St-Paul.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683825"/>
            <a:ext cx="7282633" cy="4855088"/>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Image result for Quartz Sand"/>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14919" y="3424014"/>
            <a:ext cx="3208545" cy="320854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6" descr="Image result for Quartz Sand"/>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9814"/>
          <a:stretch/>
        </p:blipFill>
        <p:spPr bwMode="auto">
          <a:xfrm>
            <a:off x="5390820" y="1917590"/>
            <a:ext cx="3100143" cy="2524782"/>
          </a:xfrm>
          <a:prstGeom prst="ellipse">
            <a:avLst/>
          </a:prstGeom>
          <a:noFill/>
          <a:ln>
            <a:solidFill>
              <a:srgbClr val="00B0F0"/>
            </a:solidFill>
          </a:ln>
          <a:extLst>
            <a:ext uri="{909E8E84-426E-40DD-AFC4-6F175D3DCCD1}">
              <a14:hiddenFill xmlns="" xmlns:a14="http://schemas.microsoft.com/office/drawing/2010/main">
                <a:solidFill>
                  <a:srgbClr val="FFFFFF"/>
                </a:solidFill>
              </a14:hiddenFill>
            </a:ext>
          </a:extLst>
        </p:spPr>
      </p:pic>
      <p:cxnSp>
        <p:nvCxnSpPr>
          <p:cNvPr id="23" name="Straight Arrow Connector 22"/>
          <p:cNvCxnSpPr/>
          <p:nvPr/>
        </p:nvCxnSpPr>
        <p:spPr>
          <a:xfrm flipV="1">
            <a:off x="3207867" y="2897335"/>
            <a:ext cx="3150151" cy="1585125"/>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48464" y="2658167"/>
            <a:ext cx="1869423" cy="517065"/>
          </a:xfrm>
          <a:prstGeom prst="rect">
            <a:avLst/>
          </a:prstGeom>
          <a:solidFill>
            <a:srgbClr val="DCF0FA"/>
          </a:solidFill>
        </p:spPr>
        <p:txBody>
          <a:bodyPr wrap="none">
            <a:spAutoFit/>
          </a:bodyPr>
          <a:lstStyle/>
          <a:p>
            <a:pPr lvl="0" algn="just">
              <a:lnSpc>
                <a:spcPct val="115000"/>
              </a:lnSpc>
              <a:spcAft>
                <a:spcPts val="0"/>
              </a:spcAft>
              <a:tabLst>
                <a:tab pos="171450" algn="l"/>
                <a:tab pos="228600" algn="l"/>
                <a:tab pos="285750" algn="l"/>
              </a:tabLst>
            </a:pPr>
            <a:r>
              <a:rPr lang="en-IN" sz="2400" b="1" dirty="0">
                <a:latin typeface="Times New Roman" panose="02020603050405020304" pitchFamily="18" charset="0"/>
                <a:ea typeface="Calibri" panose="020F0502020204030204" pitchFamily="34" charset="0"/>
                <a:cs typeface="Times New Roman" panose="02020603050405020304" pitchFamily="18" charset="0"/>
              </a:rPr>
              <a:t>Quartz Sand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129193" y="4738526"/>
            <a:ext cx="4572000" cy="923330"/>
          </a:xfrm>
          <a:prstGeom prst="rect">
            <a:avLst/>
          </a:prstGeom>
          <a:solidFill>
            <a:srgbClr val="DCF0FA"/>
          </a:solidFill>
        </p:spPr>
        <p:txBody>
          <a:bodyPr>
            <a:spAutoFit/>
          </a:bodyPr>
          <a:lstStyle/>
          <a:p>
            <a:r>
              <a:rPr lang="en-IN" dirty="0"/>
              <a:t>Quartz Sand is made up of a lattice of silica (SiO</a:t>
            </a:r>
            <a:r>
              <a:rPr lang="en-IN" baseline="-25000" dirty="0"/>
              <a:t>2</a:t>
            </a:r>
            <a:r>
              <a:rPr lang="en-IN" dirty="0"/>
              <a:t>) </a:t>
            </a:r>
            <a:r>
              <a:rPr lang="en-IN" dirty="0" smtClean="0"/>
              <a:t>tetrahedral, hardness </a:t>
            </a:r>
            <a:r>
              <a:rPr lang="en-IN" dirty="0"/>
              <a:t>of the quartz sand is 7 as per Mohr’s Scale of mineral hardness.</a:t>
            </a:r>
          </a:p>
        </p:txBody>
      </p:sp>
      <p:pic>
        <p:nvPicPr>
          <p:cNvPr id="13" name="Picture 12" descr="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Image result for Indian Concrete Institut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Oval 1"/>
          <p:cNvSpPr/>
          <p:nvPr/>
        </p:nvSpPr>
        <p:spPr>
          <a:xfrm>
            <a:off x="2983176" y="4267200"/>
            <a:ext cx="56746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51464" y="853446"/>
            <a:ext cx="6582736" cy="984885"/>
          </a:xfrm>
          <a:prstGeom prst="rect">
            <a:avLst/>
          </a:prstGeom>
          <a:solidFill>
            <a:schemeClr val="accent6">
              <a:lumMod val="20000"/>
              <a:lumOff val="80000"/>
            </a:schemeClr>
          </a:solidFill>
        </p:spPr>
        <p:txBody>
          <a:bodyPr wrap="square">
            <a:spAutoFit/>
          </a:bodyPr>
          <a:lstStyle/>
          <a:p>
            <a:pPr marL="514350" indent="-514350">
              <a:buNone/>
            </a:pPr>
            <a:r>
              <a:rPr lang="en-IN" sz="2000" b="1" dirty="0">
                <a:solidFill>
                  <a:srgbClr val="FF0000"/>
                </a:solidFill>
                <a:latin typeface="Calibri" panose="020F0502020204030204" pitchFamily="34" charset="0"/>
                <a:cs typeface="Calibri" panose="020F0502020204030204" pitchFamily="34" charset="0"/>
              </a:rPr>
              <a:t>Fine Aggregates</a:t>
            </a:r>
          </a:p>
          <a:p>
            <a:pPr marL="355600" indent="-355600">
              <a:buNone/>
            </a:pPr>
            <a:r>
              <a:rPr lang="en-IN" sz="2000" b="1" dirty="0">
                <a:solidFill>
                  <a:srgbClr val="FF0000"/>
                </a:solidFill>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M-Sand (95%) with Specific Gravity of 2.67  and Quartz Sand (5%) with Specific Gravity of 2.66 are used as a Fine Aggregates</a:t>
            </a:r>
          </a:p>
        </p:txBody>
      </p:sp>
      <p:sp>
        <p:nvSpPr>
          <p:cNvPr id="7" name="Rectangle 6"/>
          <p:cNvSpPr/>
          <p:nvPr/>
        </p:nvSpPr>
        <p:spPr>
          <a:xfrm>
            <a:off x="3630360" y="5802392"/>
            <a:ext cx="5094024" cy="646331"/>
          </a:xfrm>
          <a:prstGeom prst="rect">
            <a:avLst/>
          </a:prstGeom>
          <a:solidFill>
            <a:schemeClr val="accent6">
              <a:lumMod val="20000"/>
              <a:lumOff val="80000"/>
            </a:schemeClr>
          </a:solidFill>
        </p:spPr>
        <p:txBody>
          <a:bodyPr wrap="square">
            <a:spAutoFit/>
          </a:bodyPr>
          <a:lstStyle/>
          <a:p>
            <a:pPr marL="514350" indent="-514350">
              <a:buNone/>
            </a:pPr>
            <a:r>
              <a:rPr lang="en-IN" dirty="0">
                <a:latin typeface="Times New Roman" pitchFamily="18" charset="0"/>
                <a:cs typeface="Times New Roman" pitchFamily="18" charset="0"/>
              </a:rPr>
              <a:t>There are 3 different sizes of quartz sand are used</a:t>
            </a:r>
          </a:p>
          <a:p>
            <a:pPr marL="514350" indent="-514350">
              <a:buNone/>
            </a:pPr>
            <a:r>
              <a:rPr lang="en-IN" dirty="0">
                <a:latin typeface="Times New Roman" pitchFamily="18" charset="0"/>
                <a:cs typeface="Times New Roman" pitchFamily="18" charset="0"/>
              </a:rPr>
              <a:t>                              60mesh, 100mesh and 200mesh.</a:t>
            </a:r>
          </a:p>
        </p:txBody>
      </p:sp>
      <p:pic>
        <p:nvPicPr>
          <p:cNvPr id="18" name="Picture 2" descr="C:\Users\8055\Desktop\alvas-institute-of-engineering-and-technology-logo-4.jpg"/>
          <p:cNvPicPr>
            <a:picLocks noChangeAspect="1" noChangeArrowheads="1"/>
          </p:cNvPicPr>
          <p:nvPr/>
        </p:nvPicPr>
        <p:blipFill>
          <a:blip r:embed="rId9" cstate="print"/>
          <a:srcRect/>
          <a:stretch>
            <a:fillRect/>
          </a:stretch>
        </p:blipFill>
        <p:spPr bwMode="auto">
          <a:xfrm>
            <a:off x="0" y="6248400"/>
            <a:ext cx="761874" cy="609600"/>
          </a:xfrm>
          <a:prstGeom prst="rect">
            <a:avLst/>
          </a:prstGeom>
          <a:noFill/>
        </p:spPr>
      </p:pic>
      <p:pic>
        <p:nvPicPr>
          <p:cNvPr id="20" name="Picture 3" descr="C:\Users\8055\Desktop\Sri Venkateshwara College of Engineering, Bangalore (3.jpg"/>
          <p:cNvPicPr>
            <a:picLocks noChangeAspect="1" noChangeArrowheads="1"/>
          </p:cNvPicPr>
          <p:nvPr/>
        </p:nvPicPr>
        <p:blipFill>
          <a:blip r:embed="rId10"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325627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404" y="851452"/>
            <a:ext cx="7886700" cy="3339548"/>
          </a:xfrm>
        </p:spPr>
        <p:txBody>
          <a:bodyPr>
            <a:normAutofit/>
          </a:bodyPr>
          <a:lstStyle/>
          <a:p>
            <a:r>
              <a:rPr lang="en-IN" b="1" dirty="0">
                <a:latin typeface="Times New Roman" panose="02020603050405020304" pitchFamily="18" charset="0"/>
                <a:ea typeface="Calibri" panose="020F0502020204030204" pitchFamily="34" charset="0"/>
              </a:rPr>
              <a:t>Chemical Admixtures </a:t>
            </a:r>
          </a:p>
          <a:p>
            <a:pPr marL="0" indent="0">
              <a:buNone/>
            </a:pPr>
            <a:r>
              <a:rPr lang="en-IN" dirty="0"/>
              <a:t>	P C based New Generation Hyper Plasticizer </a:t>
            </a:r>
          </a:p>
          <a:p>
            <a:pPr marL="0" indent="0">
              <a:buNone/>
            </a:pPr>
            <a:endParaRPr lang="en-IN" dirty="0"/>
          </a:p>
          <a:p>
            <a:r>
              <a:rPr lang="en-IN" b="1" dirty="0">
                <a:latin typeface="Times New Roman" panose="02020603050405020304" pitchFamily="18" charset="0"/>
                <a:ea typeface="Calibri" panose="020F0502020204030204" pitchFamily="34" charset="0"/>
              </a:rPr>
              <a:t>Optimized Particle Packing Approach</a:t>
            </a:r>
            <a:endParaRPr lang="en-IN" dirty="0"/>
          </a:p>
          <a:p>
            <a:pPr marL="0" indent="0">
              <a:buNone/>
            </a:pPr>
            <a:r>
              <a:rPr lang="en-IN" dirty="0">
                <a:latin typeface="Times New Roman" panose="02020603050405020304" pitchFamily="18" charset="0"/>
                <a:ea typeface="Calibri" panose="020F0502020204030204" pitchFamily="34" charset="0"/>
              </a:rPr>
              <a:t>	The packing density is the ratio of volume of solids to the total bulk volume. </a:t>
            </a:r>
          </a:p>
          <a:p>
            <a:pPr marL="0" indent="0">
              <a:buNone/>
            </a:pPr>
            <a:endParaRPr lang="en-IN" dirty="0"/>
          </a:p>
          <a:p>
            <a:endParaRPr lang="en-IN" dirty="0"/>
          </a:p>
          <a:p>
            <a:endParaRPr lang="en-IN" dirty="0"/>
          </a:p>
        </p:txBody>
      </p:sp>
      <p:sp>
        <p:nvSpPr>
          <p:cNvPr id="4" name="Slide Number Placeholder 3"/>
          <p:cNvSpPr>
            <a:spLocks noGrp="1"/>
          </p:cNvSpPr>
          <p:nvPr>
            <p:ph type="sldNum" sz="quarter" idx="12"/>
          </p:nvPr>
        </p:nvSpPr>
        <p:spPr/>
        <p:txBody>
          <a:bodyPr/>
          <a:lstStyle/>
          <a:p>
            <a:fld id="{3CC4C66E-536C-419B-BD80-926D47DB59AC}" type="slidenum">
              <a:rPr lang="en-IN" smtClean="0"/>
              <a:pPr/>
              <a:t>12</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38200" y="3425904"/>
            <a:ext cx="6717196" cy="1446550"/>
          </a:xfrm>
          <a:prstGeom prst="rect">
            <a:avLst/>
          </a:prstGeom>
        </p:spPr>
        <p:txBody>
          <a:bodyPr wrap="square">
            <a:spAutoFit/>
          </a:bodyPr>
          <a:lstStyle/>
          <a:p>
            <a:pPr algn="just"/>
            <a:r>
              <a:rPr lang="en-IN" sz="2200" dirty="0">
                <a:latin typeface="Times New Roman" panose="02020603050405020304" pitchFamily="18" charset="0"/>
                <a:ea typeface="Calibri" panose="020F0502020204030204" pitchFamily="34" charset="0"/>
              </a:rPr>
              <a:t>To achieve the optimized particle packing density, particles are selected in such a way that, smaller sized particles fill up the voids between the larger particles and so on. </a:t>
            </a:r>
            <a:endParaRPr lang="en-IN" sz="2200" dirty="0"/>
          </a:p>
        </p:txBody>
      </p:sp>
      <p:pic>
        <p:nvPicPr>
          <p:cNvPr id="11" name="Picture 10" descr="details of uhpc.jpg"/>
          <p:cNvPicPr/>
          <p:nvPr/>
        </p:nvPicPr>
        <p:blipFill rotWithShape="1">
          <a:blip r:embed="rId4" cstate="print">
            <a:extLst>
              <a:ext uri="{28A0092B-C50C-407E-A947-70E740481C1C}">
                <a14:useLocalDpi xmlns="" xmlns:a14="http://schemas.microsoft.com/office/drawing/2010/main" val="0"/>
              </a:ext>
            </a:extLst>
          </a:blip>
          <a:srcRect l="2031" t="10368" r="2016" b="58285"/>
          <a:stretch/>
        </p:blipFill>
        <p:spPr bwMode="auto">
          <a:xfrm>
            <a:off x="1295400" y="4876800"/>
            <a:ext cx="6248400" cy="1324547"/>
          </a:xfrm>
          <a:prstGeom prst="rect">
            <a:avLst/>
          </a:prstGeom>
          <a:noFill/>
          <a:ln>
            <a:noFill/>
          </a:ln>
          <a:extLst>
            <a:ext uri="{53640926-AAD7-44D8-BBD7-CCE9431645EC}">
              <a14:shadowObscured xmlns="" xmlns:a14="http://schemas.microsoft.com/office/drawing/2010/main"/>
            </a:ext>
          </a:extLst>
        </p:spPr>
      </p:pic>
      <p:pic>
        <p:nvPicPr>
          <p:cNvPr id="9" name="Picture 8" descr="log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pic>
        <p:nvPicPr>
          <p:cNvPr id="14" name="Picture 3" descr="C:\Users\8055\Desktop\Sri Venkateshwara College of Engineering, Bangalore (3.jpg"/>
          <p:cNvPicPr>
            <a:picLocks noChangeAspect="1" noChangeArrowheads="1"/>
          </p:cNvPicPr>
          <p:nvPr/>
        </p:nvPicPr>
        <p:blipFill>
          <a:blip r:embed="rId8"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167103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13</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786159" y="838200"/>
            <a:ext cx="2199641"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Methodology</a:t>
            </a:r>
            <a:endParaRPr lang="en-IN" sz="2800" dirty="0"/>
          </a:p>
        </p:txBody>
      </p:sp>
      <p:graphicFrame>
        <p:nvGraphicFramePr>
          <p:cNvPr id="8" name="Diagram 7"/>
          <p:cNvGraphicFramePr/>
          <p:nvPr>
            <p:extLst>
              <p:ext uri="{D42A27DB-BD31-4B8C-83A1-F6EECF244321}">
                <p14:modId xmlns="" xmlns:p14="http://schemas.microsoft.com/office/powerpoint/2010/main" val="4006878941"/>
              </p:ext>
            </p:extLst>
          </p:nvPr>
        </p:nvGraphicFramePr>
        <p:xfrm>
          <a:off x="304800" y="1676400"/>
          <a:ext cx="8515350" cy="4203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logo"/>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Image result for Indian Concrete Institute"/>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8055\Desktop\alvas-institute-of-engineering-and-technology-logo-4.jpg"/>
          <p:cNvPicPr>
            <a:picLocks noChangeAspect="1" noChangeArrowheads="1"/>
          </p:cNvPicPr>
          <p:nvPr/>
        </p:nvPicPr>
        <p:blipFill>
          <a:blip r:embed="rId10" cstate="print"/>
          <a:srcRect/>
          <a:stretch>
            <a:fillRect/>
          </a:stretch>
        </p:blipFill>
        <p:spPr bwMode="auto">
          <a:xfrm>
            <a:off x="0" y="6248400"/>
            <a:ext cx="761874" cy="609600"/>
          </a:xfrm>
          <a:prstGeom prst="rect">
            <a:avLst/>
          </a:prstGeom>
          <a:noFill/>
        </p:spPr>
      </p:pic>
      <p:pic>
        <p:nvPicPr>
          <p:cNvPr id="13" name="Picture 3" descr="C:\Users\8055\Desktop\Sri Venkateshwara College of Engineering, Bangalore (3.jpg"/>
          <p:cNvPicPr>
            <a:picLocks noChangeAspect="1" noChangeArrowheads="1"/>
          </p:cNvPicPr>
          <p:nvPr/>
        </p:nvPicPr>
        <p:blipFill>
          <a:blip r:embed="rId11"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359851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4231" t="20833" r="23060" b="9375"/>
          <a:stretch/>
        </p:blipFill>
        <p:spPr>
          <a:xfrm>
            <a:off x="380999" y="520590"/>
            <a:ext cx="8423275" cy="6270659"/>
          </a:xfrm>
          <a:prstGeom prst="rect">
            <a:avLst/>
          </a:prstGeom>
        </p:spPr>
      </p:pic>
      <p:pic>
        <p:nvPicPr>
          <p:cNvPr id="3" name="Picture 2"/>
          <p:cNvPicPr>
            <a:picLocks noChangeAspect="1"/>
          </p:cNvPicPr>
          <p:nvPr/>
        </p:nvPicPr>
        <p:blipFill>
          <a:blip r:embed="rId3" cstate="print"/>
          <a:stretch>
            <a:fillRect/>
          </a:stretch>
        </p:blipFill>
        <p:spPr>
          <a:xfrm>
            <a:off x="8229600" y="89737"/>
            <a:ext cx="771429" cy="695238"/>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t="-5779" b="-998"/>
          <a:stretch>
            <a:fillRect/>
          </a:stretch>
        </p:blipFill>
        <p:spPr bwMode="auto">
          <a:xfrm>
            <a:off x="193675" y="69574"/>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CC4C66E-536C-419B-BD80-926D47DB59AC}" type="slidenum">
              <a:rPr lang="en-IN" smtClean="0"/>
              <a:pPr/>
              <a:t>14</a:t>
            </a:fld>
            <a:endParaRPr lang="en-IN"/>
          </a:p>
        </p:txBody>
      </p:sp>
      <p:sp>
        <p:nvSpPr>
          <p:cNvPr id="6" name="Explosion 1 5"/>
          <p:cNvSpPr/>
          <p:nvPr/>
        </p:nvSpPr>
        <p:spPr>
          <a:xfrm>
            <a:off x="6693106" y="6134100"/>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0"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499474" y="6181649"/>
            <a:ext cx="609600" cy="609600"/>
          </a:xfrm>
          <a:prstGeom prst="rect">
            <a:avLst/>
          </a:prstGeom>
          <a:noFill/>
        </p:spPr>
      </p:pic>
    </p:spTree>
    <p:extLst>
      <p:ext uri="{BB962C8B-B14F-4D97-AF65-F5344CB8AC3E}">
        <p14:creationId xmlns="" xmlns:p14="http://schemas.microsoft.com/office/powerpoint/2010/main" val="124126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z="2000" smtClean="0"/>
              <a:pPr/>
              <a:t>15</a:t>
            </a:fld>
            <a:endParaRPr lang="en-IN" sz="2000" dirty="0"/>
          </a:p>
        </p:txBody>
      </p:sp>
      <p:sp>
        <p:nvSpPr>
          <p:cNvPr id="5" name="Rectangle 4"/>
          <p:cNvSpPr/>
          <p:nvPr/>
        </p:nvSpPr>
        <p:spPr>
          <a:xfrm>
            <a:off x="1116497" y="880920"/>
            <a:ext cx="6705600" cy="410882"/>
          </a:xfrm>
          <a:prstGeom prst="rect">
            <a:avLst/>
          </a:prstGeom>
          <a:solidFill>
            <a:srgbClr val="DCF0FA"/>
          </a:solidFill>
        </p:spPr>
        <p:txBody>
          <a:bodyPr wrap="square">
            <a:spAutoFit/>
          </a:bodyPr>
          <a:lstStyle/>
          <a:p>
            <a:pPr algn="ctr">
              <a:lnSpc>
                <a:spcPct val="115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Table 2 Reference Mix from R. Yu, P. Spiesz, H.J.H. Brouwers 2014</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943600" y="292310"/>
            <a:ext cx="1928733"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Mix Design</a:t>
            </a:r>
            <a:endParaRPr lang="en-IN" sz="2800" dirty="0"/>
          </a:p>
        </p:txBody>
      </p:sp>
      <p:pic>
        <p:nvPicPr>
          <p:cNvPr id="11"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495472" y="6231835"/>
            <a:ext cx="609600" cy="609600"/>
          </a:xfrm>
          <a:prstGeom prst="rect">
            <a:avLst/>
          </a:prstGeom>
          <a:noFill/>
        </p:spPr>
      </p:pic>
      <p:graphicFrame>
        <p:nvGraphicFramePr>
          <p:cNvPr id="2" name="Table 1"/>
          <p:cNvGraphicFramePr>
            <a:graphicFrameLocks noGrp="1"/>
          </p:cNvGraphicFramePr>
          <p:nvPr>
            <p:extLst>
              <p:ext uri="{D42A27DB-BD31-4B8C-83A1-F6EECF244321}">
                <p14:modId xmlns="" xmlns:p14="http://schemas.microsoft.com/office/powerpoint/2010/main" val="3267807197"/>
              </p:ext>
            </p:extLst>
          </p:nvPr>
        </p:nvGraphicFramePr>
        <p:xfrm>
          <a:off x="761874" y="1476282"/>
          <a:ext cx="7908440" cy="5163477"/>
        </p:xfrm>
        <a:graphic>
          <a:graphicData uri="http://schemas.openxmlformats.org/drawingml/2006/table">
            <a:tbl>
              <a:tblPr firstRow="1" firstCol="1" bandRow="1"/>
              <a:tblGrid>
                <a:gridCol w="1768327">
                  <a:extLst>
                    <a:ext uri="{9D8B030D-6E8A-4147-A177-3AD203B41FA5}">
                      <a16:colId xmlns="" xmlns:a16="http://schemas.microsoft.com/office/drawing/2014/main" val="1508838386"/>
                    </a:ext>
                  </a:extLst>
                </a:gridCol>
                <a:gridCol w="1172032">
                  <a:extLst>
                    <a:ext uri="{9D8B030D-6E8A-4147-A177-3AD203B41FA5}">
                      <a16:colId xmlns="" xmlns:a16="http://schemas.microsoft.com/office/drawing/2014/main" val="208979252"/>
                    </a:ext>
                  </a:extLst>
                </a:gridCol>
                <a:gridCol w="1624394">
                  <a:extLst>
                    <a:ext uri="{9D8B030D-6E8A-4147-A177-3AD203B41FA5}">
                      <a16:colId xmlns="" xmlns:a16="http://schemas.microsoft.com/office/drawing/2014/main" val="1351483783"/>
                    </a:ext>
                  </a:extLst>
                </a:gridCol>
                <a:gridCol w="1633950">
                  <a:extLst>
                    <a:ext uri="{9D8B030D-6E8A-4147-A177-3AD203B41FA5}">
                      <a16:colId xmlns="" xmlns:a16="http://schemas.microsoft.com/office/drawing/2014/main" val="1063185720"/>
                    </a:ext>
                  </a:extLst>
                </a:gridCol>
                <a:gridCol w="1709737">
                  <a:extLst>
                    <a:ext uri="{9D8B030D-6E8A-4147-A177-3AD203B41FA5}">
                      <a16:colId xmlns="" xmlns:a16="http://schemas.microsoft.com/office/drawing/2014/main" val="1854837320"/>
                    </a:ext>
                  </a:extLst>
                </a:gridCol>
              </a:tblGrid>
              <a:tr h="447219">
                <a:tc gridSpan="2">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Reference Mix</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hMerge="1">
                  <a:txBody>
                    <a:bodyPr/>
                    <a:lstStyle/>
                    <a:p>
                      <a:endParaRPr lang="en-IN"/>
                    </a:p>
                  </a:txBody>
                  <a:tcPr/>
                </a:tc>
                <a:tc gridSpan="3">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Modified Mix used as Design Mix – Total Cementitious </a:t>
                      </a:r>
                      <a:r>
                        <a:rPr lang="en-GB" sz="2000" b="1" dirty="0">
                          <a:solidFill>
                            <a:srgbClr val="FF0000"/>
                          </a:solidFill>
                          <a:effectLst/>
                          <a:latin typeface="+mn-lt"/>
                          <a:ea typeface="Times New Roman" panose="02020603050405020304" pitchFamily="18" charset="0"/>
                          <a:cs typeface="Times New Roman" panose="02020603050405020304" pitchFamily="18" charset="0"/>
                        </a:rPr>
                        <a:t>Content is 805 kg/m</a:t>
                      </a:r>
                      <a:r>
                        <a:rPr lang="en-GB" sz="2000" b="1" baseline="30000" dirty="0">
                          <a:solidFill>
                            <a:srgbClr val="FF0000"/>
                          </a:solidFill>
                          <a:effectLst/>
                          <a:latin typeface="+mn-lt"/>
                          <a:ea typeface="Times New Roman" panose="02020603050405020304" pitchFamily="18" charset="0"/>
                          <a:cs typeface="Times New Roman" panose="02020603050405020304" pitchFamily="18" charset="0"/>
                        </a:rPr>
                        <a:t>3</a:t>
                      </a:r>
                      <a:endParaRPr lang="en-IN"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3877456046"/>
                  </a:ext>
                </a:extLst>
              </a:tr>
              <a:tr h="752599">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Materials</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UHPC Mix</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Materials</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effectLst/>
                          <a:latin typeface="+mn-lt"/>
                          <a:ea typeface="Times New Roman" panose="02020603050405020304" pitchFamily="18" charset="0"/>
                          <a:cs typeface="Times New Roman" panose="02020603050405020304" pitchFamily="18" charset="0"/>
                        </a:rPr>
                        <a:t>Mix1</a:t>
                      </a:r>
                      <a:endParaRPr lang="en-IN" sz="16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1600" dirty="0">
                          <a:effectLst/>
                          <a:latin typeface="+mn-lt"/>
                          <a:ea typeface="Times New Roman" panose="02020603050405020304" pitchFamily="18" charset="0"/>
                          <a:cs typeface="Times New Roman" panose="02020603050405020304" pitchFamily="18" charset="0"/>
                        </a:rPr>
                        <a:t>(Mix without Coarse Aggregates)</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Mix2</a:t>
                      </a:r>
                      <a:endParaRPr lang="en-IN" sz="160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(Mix with Coarse Aggregates)</a:t>
                      </a:r>
                      <a:endParaRPr lang="en-IN"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750254102"/>
                  </a:ext>
                </a:extLst>
              </a:tr>
              <a:tr h="468802">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CEM 52.5 R</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effectLst/>
                          <a:latin typeface="+mn-lt"/>
                          <a:ea typeface="Times New Roman" panose="02020603050405020304" pitchFamily="18" charset="0"/>
                          <a:cs typeface="Times New Roman" panose="02020603050405020304" pitchFamily="18" charset="0"/>
                        </a:rPr>
                        <a:t>612.4 kg</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Cement</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1</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2488888036"/>
                  </a:ext>
                </a:extLst>
              </a:tr>
              <a:tr h="296279">
                <a:tc>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Limestone</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262.5 kg</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Micro Silica Fume</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0.1</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0.1</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3397039116"/>
                  </a:ext>
                </a:extLst>
              </a:tr>
              <a:tr h="592557">
                <a:tc>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Quartz</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0</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High Reactivity Metakaolin</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0.05</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0.05</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3486465886"/>
                  </a:ext>
                </a:extLst>
              </a:tr>
              <a:tr h="296279">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Micro sand</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218.7 kg</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M-Sand</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1.62</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0.85</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2593356063"/>
                  </a:ext>
                </a:extLst>
              </a:tr>
              <a:tr h="296279">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sand 0-2</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1054.7 kg</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Coarse Aggregate </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0.77</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3706425098"/>
                  </a:ext>
                </a:extLst>
              </a:tr>
              <a:tr h="296279">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micro- silica</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43.7 kg</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Quartz Sand</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0.32</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0.32</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2885270516"/>
                  </a:ext>
                </a:extLst>
              </a:tr>
              <a:tr h="296279">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Water</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202.1 lt</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Steel Fibres</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0.00575</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0.00575</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3910275435"/>
                  </a:ext>
                </a:extLst>
              </a:tr>
              <a:tr h="307291">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super plasticizer</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45.9 lt</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Super Plasticizer</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effectLst/>
                          <a:latin typeface="+mn-lt"/>
                          <a:ea typeface="Times New Roman" panose="02020603050405020304" pitchFamily="18" charset="0"/>
                          <a:cs typeface="Times New Roman" panose="02020603050405020304" pitchFamily="18" charset="0"/>
                        </a:rPr>
                        <a:t>0.65%-1.3%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effectLst/>
                          <a:latin typeface="+mn-lt"/>
                          <a:ea typeface="Times New Roman" panose="02020603050405020304" pitchFamily="18" charset="0"/>
                          <a:cs typeface="Times New Roman" panose="02020603050405020304" pitchFamily="18" charset="0"/>
                        </a:rPr>
                        <a:t>0.55%-1.2%</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279067777"/>
                  </a:ext>
                </a:extLst>
              </a:tr>
              <a:tr h="307291">
                <a:tc>
                  <a:txBody>
                    <a:bodyPr/>
                    <a:lstStyle/>
                    <a:p>
                      <a:pPr algn="ctr">
                        <a:lnSpc>
                          <a:spcPct val="115000"/>
                        </a:lnSpc>
                        <a:spcAft>
                          <a:spcPts val="0"/>
                        </a:spcAft>
                      </a:pPr>
                      <a:r>
                        <a:rPr lang="en-GB" sz="1600">
                          <a:solidFill>
                            <a:srgbClr val="000000"/>
                          </a:solidFill>
                          <a:effectLst/>
                          <a:latin typeface="+mn-lt"/>
                          <a:ea typeface="Times New Roman" panose="02020603050405020304" pitchFamily="18" charset="0"/>
                          <a:cs typeface="Times New Roman" panose="02020603050405020304" pitchFamily="18" charset="0"/>
                        </a:rPr>
                        <a:t>water/cement ratio</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0.33</a:t>
                      </a:r>
                      <a:endParaRPr lang="en-IN"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Water/Binder ratio </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a:effectLst/>
                          <a:latin typeface="+mn-lt"/>
                          <a:ea typeface="Times New Roman" panose="02020603050405020304" pitchFamily="18" charset="0"/>
                          <a:cs typeface="Times New Roman" panose="02020603050405020304" pitchFamily="18" charset="0"/>
                        </a:rPr>
                        <a:t>0.3,0.26,0.22</a:t>
                      </a:r>
                      <a:endParaRPr lang="en-IN"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tc>
                  <a:txBody>
                    <a:bodyPr/>
                    <a:lstStyle/>
                    <a:p>
                      <a:pPr algn="ctr">
                        <a:lnSpc>
                          <a:spcPct val="115000"/>
                        </a:lnSpc>
                        <a:spcAft>
                          <a:spcPts val="0"/>
                        </a:spcAft>
                      </a:pPr>
                      <a:r>
                        <a:rPr lang="en-GB" sz="1600" dirty="0">
                          <a:effectLst/>
                          <a:latin typeface="+mn-lt"/>
                          <a:ea typeface="Times New Roman" panose="02020603050405020304" pitchFamily="18" charset="0"/>
                          <a:cs typeface="Times New Roman" panose="02020603050405020304" pitchFamily="18" charset="0"/>
                        </a:rPr>
                        <a:t>0.3,0.26,0.22</a:t>
                      </a:r>
                      <a:endParaRPr lang="en-IN"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A"/>
                    </a:solidFill>
                  </a:tcPr>
                </a:tc>
                <a:extLst>
                  <a:ext uri="{0D108BD9-81ED-4DB2-BD59-A6C34878D82A}">
                    <a16:rowId xmlns="" xmlns:a16="http://schemas.microsoft.com/office/drawing/2014/main" val="4246666727"/>
                  </a:ext>
                </a:extLst>
              </a:tr>
            </a:tbl>
          </a:graphicData>
        </a:graphic>
      </p:graphicFrame>
    </p:spTree>
    <p:extLst>
      <p:ext uri="{BB962C8B-B14F-4D97-AF65-F5344CB8AC3E}">
        <p14:creationId xmlns="" xmlns:p14="http://schemas.microsoft.com/office/powerpoint/2010/main" val="39449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l="24598" t="27084" r="19180" b="8333"/>
          <a:stretch/>
        </p:blipFill>
        <p:spPr>
          <a:xfrm>
            <a:off x="762000" y="1066800"/>
            <a:ext cx="7927260" cy="5348289"/>
          </a:xfrm>
          <a:prstGeom prst="rect">
            <a:avLst/>
          </a:prstGeom>
        </p:spPr>
      </p:pic>
      <p:pic>
        <p:nvPicPr>
          <p:cNvPr id="5" name="Picture 4"/>
          <p:cNvPicPr>
            <a:picLocks noChangeAspect="1"/>
          </p:cNvPicPr>
          <p:nvPr/>
        </p:nvPicPr>
        <p:blipFill>
          <a:blip r:embed="rId4" cstate="print"/>
          <a:stretch>
            <a:fillRect/>
          </a:stretch>
        </p:blipFill>
        <p:spPr>
          <a:xfrm>
            <a:off x="8229600" y="89737"/>
            <a:ext cx="771429" cy="695238"/>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t="-5779" b="-998"/>
          <a:stretch>
            <a:fillRect/>
          </a:stretch>
        </p:blipFill>
        <p:spPr bwMode="auto">
          <a:xfrm>
            <a:off x="193675" y="69574"/>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C4C66E-536C-419B-BD80-926D47DB59AC}" type="slidenum">
              <a:rPr lang="en-IN" smtClean="0"/>
              <a:pPr/>
              <a:t>16</a:t>
            </a:fld>
            <a:endParaRPr lang="en-IN"/>
          </a:p>
        </p:txBody>
      </p:sp>
      <p:sp>
        <p:nvSpPr>
          <p:cNvPr id="7" name="Explosion 1 6"/>
          <p:cNvSpPr/>
          <p:nvPr/>
        </p:nvSpPr>
        <p:spPr>
          <a:xfrm>
            <a:off x="8289938" y="6018126"/>
            <a:ext cx="241814"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log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Image result for Indian Concrete Institut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8055\Desktop\alvas-institute-of-engineering-and-technology-logo-4.jpg"/>
          <p:cNvPicPr>
            <a:picLocks noChangeAspect="1" noChangeArrowheads="1"/>
          </p:cNvPicPr>
          <p:nvPr/>
        </p:nvPicPr>
        <p:blipFill>
          <a:blip r:embed="rId8"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9" cstate="print"/>
          <a:srcRect/>
          <a:stretch>
            <a:fillRect/>
          </a:stretch>
        </p:blipFill>
        <p:spPr bwMode="auto">
          <a:xfrm>
            <a:off x="8471415" y="6199465"/>
            <a:ext cx="609600" cy="609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8229600" y="89737"/>
            <a:ext cx="771429" cy="695238"/>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t="-5779" b="-998"/>
          <a:stretch>
            <a:fillRect/>
          </a:stretch>
        </p:blipFill>
        <p:spPr bwMode="auto">
          <a:xfrm>
            <a:off x="193675" y="69574"/>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C4C66E-536C-419B-BD80-926D47DB59AC}" type="slidenum">
              <a:rPr lang="en-IN" smtClean="0"/>
              <a:pPr/>
              <a:t>17</a:t>
            </a:fld>
            <a:endParaRPr lang="en-IN"/>
          </a:p>
        </p:txBody>
      </p:sp>
      <p:sp>
        <p:nvSpPr>
          <p:cNvPr id="7" name="Explosion 1 6"/>
          <p:cNvSpPr/>
          <p:nvPr/>
        </p:nvSpPr>
        <p:spPr>
          <a:xfrm>
            <a:off x="8782878" y="6538913"/>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log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Image result for Indian Concrete Institut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8" cstate="print"/>
          <a:srcRect/>
          <a:stretch>
            <a:fillRect/>
          </a:stretch>
        </p:blipFill>
        <p:spPr bwMode="auto">
          <a:xfrm>
            <a:off x="8534400" y="6248400"/>
            <a:ext cx="609600" cy="609600"/>
          </a:xfrm>
          <a:prstGeom prst="rect">
            <a:avLst/>
          </a:prstGeom>
          <a:noFill/>
        </p:spPr>
      </p:pic>
      <p:sp>
        <p:nvSpPr>
          <p:cNvPr id="13" name="Rectangle 12"/>
          <p:cNvSpPr/>
          <p:nvPr/>
        </p:nvSpPr>
        <p:spPr>
          <a:xfrm>
            <a:off x="228600" y="990600"/>
            <a:ext cx="8610600" cy="4247317"/>
          </a:xfrm>
          <a:prstGeom prst="rect">
            <a:avLst/>
          </a:prstGeom>
        </p:spPr>
        <p:txBody>
          <a:bodyPr wrap="square">
            <a:spAutoFit/>
          </a:bodyPr>
          <a:lstStyle/>
          <a:p>
            <a:pPr marL="263525" indent="-263525" algn="just">
              <a:lnSpc>
                <a:spcPct val="150000"/>
              </a:lnSpc>
              <a:buFont typeface="Wingdings" pitchFamily="2" charset="2"/>
              <a:buChar char="§"/>
            </a:pPr>
            <a:r>
              <a:rPr lang="en-IN" dirty="0">
                <a:latin typeface="Times New Roman" pitchFamily="18" charset="0"/>
                <a:cs typeface="Times New Roman" pitchFamily="18" charset="0"/>
              </a:rPr>
              <a:t>The M-Sand is sieved into different size particles, such as retaining on 2.36mm,  0.6mm, 0.15mm sieves and particle passing through 0.15mm sieves.</a:t>
            </a:r>
          </a:p>
          <a:p>
            <a:pPr marL="263525" indent="-263525" algn="just">
              <a:lnSpc>
                <a:spcPct val="150000"/>
              </a:lnSpc>
              <a:buFont typeface="Wingdings" pitchFamily="2" charset="2"/>
              <a:buChar char="§"/>
            </a:pPr>
            <a:r>
              <a:rPr lang="en-IN" dirty="0">
                <a:latin typeface="Times New Roman" pitchFamily="18" charset="0"/>
                <a:cs typeface="Times New Roman" pitchFamily="18" charset="0"/>
              </a:rPr>
              <a:t>Quartz sand of sizes 0.25mm (60 meshes), 0.15mm (100mesh) and 0.75mm (200mesh) are used to fill the requirements of very fine particles.</a:t>
            </a:r>
          </a:p>
          <a:p>
            <a:pPr marL="263525" indent="-263525" algn="just">
              <a:lnSpc>
                <a:spcPct val="150000"/>
              </a:lnSpc>
              <a:buFont typeface="Wingdings" pitchFamily="2" charset="2"/>
              <a:buChar char="§"/>
            </a:pPr>
            <a:r>
              <a:rPr lang="en-GB" dirty="0">
                <a:latin typeface="Times New Roman" pitchFamily="18" charset="0"/>
                <a:cs typeface="Times New Roman" pitchFamily="18" charset="0"/>
              </a:rPr>
              <a:t>The typical example of sieve analysis of materials mixed in different combinations and the final fractions obtained.</a:t>
            </a:r>
            <a:endParaRPr lang="en-IN" dirty="0">
              <a:latin typeface="Times New Roman" pitchFamily="18" charset="0"/>
              <a:cs typeface="Times New Roman" pitchFamily="18" charset="0"/>
            </a:endParaRPr>
          </a:p>
          <a:p>
            <a:pPr algn="just">
              <a:lnSpc>
                <a:spcPct val="150000"/>
              </a:lnSpc>
              <a:buNone/>
            </a:pPr>
            <a:r>
              <a:rPr lang="en-IN" dirty="0">
                <a:latin typeface="Times New Roman" pitchFamily="18" charset="0"/>
                <a:cs typeface="Times New Roman" pitchFamily="18" charset="0"/>
              </a:rPr>
              <a:t>       Particles of size &gt; 2.36mm - 20 %</a:t>
            </a:r>
          </a:p>
          <a:p>
            <a:pPr indent="381000" algn="just">
              <a:lnSpc>
                <a:spcPct val="150000"/>
              </a:lnSpc>
              <a:buNone/>
            </a:pPr>
            <a:r>
              <a:rPr lang="en-IN" dirty="0">
                <a:latin typeface="Times New Roman" pitchFamily="18" charset="0"/>
                <a:cs typeface="Times New Roman" pitchFamily="18" charset="0"/>
              </a:rPr>
              <a:t>Particles of size &gt; 0.6mm – 30%</a:t>
            </a:r>
          </a:p>
          <a:p>
            <a:pPr indent="381000" algn="just">
              <a:lnSpc>
                <a:spcPct val="150000"/>
              </a:lnSpc>
              <a:buNone/>
            </a:pPr>
            <a:r>
              <a:rPr lang="en-IN" dirty="0">
                <a:latin typeface="Times New Roman" pitchFamily="18" charset="0"/>
                <a:cs typeface="Times New Roman" pitchFamily="18" charset="0"/>
              </a:rPr>
              <a:t>Size Fraction of  &gt;  0.15mm – 40%</a:t>
            </a:r>
          </a:p>
          <a:p>
            <a:pPr indent="381000" algn="just">
              <a:lnSpc>
                <a:spcPct val="150000"/>
              </a:lnSpc>
              <a:buNone/>
            </a:pPr>
            <a:r>
              <a:rPr lang="en-IN" dirty="0">
                <a:latin typeface="Times New Roman" pitchFamily="18" charset="0"/>
                <a:cs typeface="Times New Roman" pitchFamily="18" charset="0"/>
              </a:rPr>
              <a:t>Quantity of particles with size &lt; 0.15mm - 10%.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62241"/>
            <a:ext cx="5263100" cy="549274"/>
          </a:xfrm>
          <a:solidFill>
            <a:srgbClr val="DCF0FA"/>
          </a:solidFill>
          <a:ln>
            <a:solidFill>
              <a:srgbClr val="FF0000"/>
            </a:solidFill>
          </a:ln>
        </p:spPr>
        <p:txBody>
          <a:bodyPr>
            <a:normAutofit fontScale="90000"/>
          </a:bodyPr>
          <a:lstStyle/>
          <a:p>
            <a:r>
              <a:rPr lang="en-US" dirty="0"/>
              <a:t>Self-Consolidating Concrete</a:t>
            </a:r>
          </a:p>
        </p:txBody>
      </p:sp>
      <p:pic>
        <p:nvPicPr>
          <p:cNvPr id="15362" name="Picture 2"/>
          <p:cNvPicPr>
            <a:picLocks noGrp="1" noChangeAspect="1" noChangeArrowheads="1"/>
          </p:cNvPicPr>
          <p:nvPr>
            <p:ph idx="1"/>
          </p:nvPr>
        </p:nvPicPr>
        <p:blipFill>
          <a:blip r:embed="rId3" cstate="print"/>
          <a:stretch>
            <a:fillRect/>
          </a:stretch>
        </p:blipFill>
        <p:spPr bwMode="auto">
          <a:xfrm>
            <a:off x="160498" y="4150469"/>
            <a:ext cx="4876800" cy="268102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2413215" y="3809999"/>
            <a:ext cx="2870898" cy="180145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CC4C66E-536C-419B-BD80-926D47DB59AC}" type="slidenum">
              <a:rPr lang="en-IN" smtClean="0"/>
              <a:pPr/>
              <a:t>18</a:t>
            </a:fld>
            <a:endParaRPr lang="en-IN"/>
          </a:p>
        </p:txBody>
      </p:sp>
      <p:pic>
        <p:nvPicPr>
          <p:cNvPr id="6" name="Picture 5"/>
          <p:cNvPicPr>
            <a:picLocks noChangeAspect="1"/>
          </p:cNvPicPr>
          <p:nvPr/>
        </p:nvPicPr>
        <p:blipFill>
          <a:blip r:embed="rId5" cstate="print"/>
          <a:stretch>
            <a:fillRect/>
          </a:stretch>
        </p:blipFill>
        <p:spPr>
          <a:xfrm>
            <a:off x="8229600" y="142962"/>
            <a:ext cx="771429" cy="695238"/>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G:\talrack\108P_001\IMG-20160625-WA0003.jpg"/>
          <p:cNvPicPr/>
          <p:nvPr/>
        </p:nvPicPr>
        <p:blipFill>
          <a:blip r:embed="rId7" cstate="print"/>
          <a:srcRect/>
          <a:stretch>
            <a:fillRect/>
          </a:stretch>
        </p:blipFill>
        <p:spPr bwMode="auto">
          <a:xfrm>
            <a:off x="7486650" y="1910450"/>
            <a:ext cx="1432502" cy="2240019"/>
          </a:xfrm>
          <a:prstGeom prst="rect">
            <a:avLst/>
          </a:prstGeom>
          <a:noFill/>
          <a:ln w="9525">
            <a:noFill/>
            <a:miter lim="800000"/>
            <a:headEnd/>
            <a:tailEnd/>
          </a:ln>
        </p:spPr>
      </p:pic>
      <p:pic>
        <p:nvPicPr>
          <p:cNvPr id="9" name="Picture 4" descr="Image result for L Box and SCC"/>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07386" y="4566405"/>
            <a:ext cx="2607964" cy="192113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Image result for U Box and SCC"/>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509607" y="959635"/>
            <a:ext cx="1541573" cy="202134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0" cstate="print"/>
          <a:stretch>
            <a:fillRect/>
          </a:stretch>
        </p:blipFill>
        <p:spPr bwMode="auto">
          <a:xfrm>
            <a:off x="304800" y="916657"/>
            <a:ext cx="2688585" cy="2874626"/>
          </a:xfrm>
          <a:prstGeom prst="rect">
            <a:avLst/>
          </a:prstGeom>
          <a:noFill/>
          <a:ln w="9525">
            <a:noFill/>
            <a:miter lim="800000"/>
            <a:headEnd/>
            <a:tailEnd/>
          </a:ln>
        </p:spPr>
      </p:pic>
      <p:pic>
        <p:nvPicPr>
          <p:cNvPr id="12" name="Picture 11" descr="G:\talrack\New folder\DSCN9882.JPG"/>
          <p:cNvPicPr/>
          <p:nvPr/>
        </p:nvPicPr>
        <p:blipFill>
          <a:blip r:embed="rId11" cstate="print"/>
          <a:srcRect/>
          <a:stretch>
            <a:fillRect/>
          </a:stretch>
        </p:blipFill>
        <p:spPr bwMode="auto">
          <a:xfrm>
            <a:off x="3329198" y="888350"/>
            <a:ext cx="1552575" cy="1809750"/>
          </a:xfrm>
          <a:prstGeom prst="rect">
            <a:avLst/>
          </a:prstGeom>
          <a:noFill/>
          <a:ln w="9525">
            <a:noFill/>
            <a:miter lim="800000"/>
            <a:headEnd/>
            <a:tailEnd/>
          </a:ln>
        </p:spPr>
      </p:pic>
      <p:sp>
        <p:nvSpPr>
          <p:cNvPr id="5" name="TextBox 4"/>
          <p:cNvSpPr txBox="1"/>
          <p:nvPr/>
        </p:nvSpPr>
        <p:spPr>
          <a:xfrm>
            <a:off x="3057229" y="3234013"/>
            <a:ext cx="4154139" cy="369332"/>
          </a:xfrm>
          <a:prstGeom prst="rect">
            <a:avLst/>
          </a:prstGeom>
          <a:solidFill>
            <a:schemeClr val="accent2"/>
          </a:solidFill>
        </p:spPr>
        <p:txBody>
          <a:bodyPr wrap="square" rtlCol="0">
            <a:spAutoFit/>
          </a:bodyPr>
          <a:lstStyle/>
          <a:p>
            <a:r>
              <a:rPr lang="en-IN" dirty="0"/>
              <a:t>Rheology of SCC is Rheology of UHPC</a:t>
            </a:r>
          </a:p>
        </p:txBody>
      </p:sp>
      <p:cxnSp>
        <p:nvCxnSpPr>
          <p:cNvPr id="14" name="Straight Arrow Connector 13"/>
          <p:cNvCxnSpPr/>
          <p:nvPr/>
        </p:nvCxnSpPr>
        <p:spPr>
          <a:xfrm flipH="1">
            <a:off x="4752455" y="3550490"/>
            <a:ext cx="223319" cy="586293"/>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436094" y="3548266"/>
            <a:ext cx="2275998" cy="1861934"/>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657432" y="2745571"/>
            <a:ext cx="757185" cy="575986"/>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595208" y="2416312"/>
            <a:ext cx="418045" cy="888680"/>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10253" y="3606658"/>
            <a:ext cx="830251" cy="1346342"/>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15025" y="3234013"/>
            <a:ext cx="738875" cy="249055"/>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256971" y="2785762"/>
            <a:ext cx="315280" cy="465665"/>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logo"/>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8305800" y="0"/>
            <a:ext cx="838200" cy="94003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 descr="Image result for Indian Concrete Institute"/>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 descr="C:\Users\8055\Desktop\Sri Venkateshwara College of Engineering, Bangalore (3.jpg"/>
          <p:cNvPicPr>
            <a:picLocks noChangeAspect="1" noChangeArrowheads="1"/>
          </p:cNvPicPr>
          <p:nvPr/>
        </p:nvPicPr>
        <p:blipFill>
          <a:blip r:embed="rId14"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18139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186363"/>
          </a:xfrm>
        </p:spPr>
        <p:txBody>
          <a:bodyPr/>
          <a:lstStyle/>
          <a:p>
            <a:pPr algn="just">
              <a:lnSpc>
                <a:spcPct val="150000"/>
              </a:lnSpc>
            </a:pPr>
            <a:r>
              <a:rPr lang="en-IN" sz="2200" dirty="0">
                <a:latin typeface="Times New Roman" pitchFamily="18" charset="0"/>
                <a:cs typeface="Times New Roman" pitchFamily="18" charset="0"/>
              </a:rPr>
              <a:t>The Paste content is the summation of amount of paste required to fill the voids in the concrete mass and 10% paste extra to coat the aggregate</a:t>
            </a:r>
          </a:p>
          <a:p>
            <a:endParaRPr lang="en-US" dirty="0"/>
          </a:p>
        </p:txBody>
      </p:sp>
      <p:sp>
        <p:nvSpPr>
          <p:cNvPr id="4" name="Slide Number Placeholder 3"/>
          <p:cNvSpPr>
            <a:spLocks noGrp="1"/>
          </p:cNvSpPr>
          <p:nvPr>
            <p:ph type="sldNum" sz="quarter" idx="12"/>
          </p:nvPr>
        </p:nvSpPr>
        <p:spPr/>
        <p:txBody>
          <a:bodyPr/>
          <a:lstStyle/>
          <a:p>
            <a:fld id="{3CC4C66E-536C-419B-BD80-926D47DB59AC}" type="slidenum">
              <a:rPr lang="en-IN" smtClean="0"/>
              <a:pPr/>
              <a:t>19</a:t>
            </a:fld>
            <a:endParaRPr lang="en-IN"/>
          </a:p>
        </p:txBody>
      </p:sp>
      <p:graphicFrame>
        <p:nvGraphicFramePr>
          <p:cNvPr id="5" name="Chart 4"/>
          <p:cNvGraphicFramePr/>
          <p:nvPr>
            <p:extLst>
              <p:ext uri="{D42A27DB-BD31-4B8C-83A1-F6EECF244321}">
                <p14:modId xmlns="" xmlns:p14="http://schemas.microsoft.com/office/powerpoint/2010/main" val="710802632"/>
              </p:ext>
            </p:extLst>
          </p:nvPr>
        </p:nvGraphicFramePr>
        <p:xfrm>
          <a:off x="4267200" y="2667000"/>
          <a:ext cx="464820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3285767166"/>
              </p:ext>
            </p:extLst>
          </p:nvPr>
        </p:nvGraphicFramePr>
        <p:xfrm>
          <a:off x="1143000" y="2895600"/>
          <a:ext cx="2286001" cy="2590800"/>
        </p:xfrm>
        <a:graphic>
          <a:graphicData uri="http://schemas.openxmlformats.org/drawingml/2006/table">
            <a:tbl>
              <a:tblPr/>
              <a:tblGrid>
                <a:gridCol w="564445">
                  <a:extLst>
                    <a:ext uri="{9D8B030D-6E8A-4147-A177-3AD203B41FA5}">
                      <a16:colId xmlns="" xmlns:a16="http://schemas.microsoft.com/office/drawing/2014/main" val="20000"/>
                    </a:ext>
                  </a:extLst>
                </a:gridCol>
                <a:gridCol w="790223">
                  <a:extLst>
                    <a:ext uri="{9D8B030D-6E8A-4147-A177-3AD203B41FA5}">
                      <a16:colId xmlns="" xmlns:a16="http://schemas.microsoft.com/office/drawing/2014/main" val="20001"/>
                    </a:ext>
                  </a:extLst>
                </a:gridCol>
                <a:gridCol w="931333">
                  <a:extLst>
                    <a:ext uri="{9D8B030D-6E8A-4147-A177-3AD203B41FA5}">
                      <a16:colId xmlns="" xmlns:a16="http://schemas.microsoft.com/office/drawing/2014/main" val="20002"/>
                    </a:ext>
                  </a:extLst>
                </a:gridCol>
              </a:tblGrid>
              <a:tr h="800766">
                <a:tc rowSpan="2">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w/b</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Paste Content in %</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502521">
                <a:tc vMerge="1">
                  <a:txBody>
                    <a:bodyPr/>
                    <a:lstStyle/>
                    <a:p>
                      <a:endParaRPr lang="en-US"/>
                    </a:p>
                  </a:txBody>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Mix 1</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Mix 2</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29171">
                <a:tc>
                  <a:txBody>
                    <a:bodyPr/>
                    <a:lstStyle/>
                    <a:p>
                      <a:pPr marL="0" marR="0" algn="ctr">
                        <a:lnSpc>
                          <a:spcPct val="115000"/>
                        </a:lnSpc>
                        <a:spcBef>
                          <a:spcPts val="0"/>
                        </a:spcBef>
                        <a:spcAft>
                          <a:spcPts val="0"/>
                        </a:spcAft>
                      </a:pPr>
                      <a:r>
                        <a:rPr lang="en-IN" sz="1500">
                          <a:solidFill>
                            <a:srgbClr val="000000"/>
                          </a:solidFill>
                          <a:latin typeface="Times New Roman"/>
                          <a:ea typeface="Times New Roman"/>
                          <a:cs typeface="Times New Roman"/>
                        </a:rPr>
                        <a:t>0.3</a:t>
                      </a:r>
                      <a:endParaRPr lang="en-US" sz="15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49.5</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51.7</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29171">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0.26</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46.4</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48</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9171">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0.22</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43.2</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dirty="0">
                          <a:solidFill>
                            <a:srgbClr val="000000"/>
                          </a:solidFill>
                          <a:latin typeface="Times New Roman"/>
                          <a:ea typeface="Times New Roman"/>
                          <a:cs typeface="Times New Roman"/>
                        </a:rPr>
                        <a:t>44.7</a:t>
                      </a:r>
                      <a:endParaRPr lang="en-US" sz="15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Rectangle 6"/>
          <p:cNvSpPr/>
          <p:nvPr/>
        </p:nvSpPr>
        <p:spPr>
          <a:xfrm>
            <a:off x="1295400" y="2438400"/>
            <a:ext cx="1608133" cy="369332"/>
          </a:xfrm>
          <a:prstGeom prst="rect">
            <a:avLst/>
          </a:prstGeom>
        </p:spPr>
        <p:txBody>
          <a:bodyPr wrap="none">
            <a:spAutoFit/>
          </a:bodyPr>
          <a:lstStyle/>
          <a:p>
            <a:r>
              <a:rPr lang="en-IN" sz="1600" dirty="0">
                <a:latin typeface="Times New Roman" pitchFamily="18" charset="0"/>
                <a:cs typeface="Times New Roman" pitchFamily="18" charset="0"/>
              </a:rPr>
              <a:t>Paste</a:t>
            </a:r>
            <a:r>
              <a:rPr lang="en-IN" dirty="0">
                <a:latin typeface="Times New Roman" pitchFamily="18" charset="0"/>
                <a:cs typeface="Times New Roman" pitchFamily="18" charset="0"/>
              </a:rPr>
              <a:t> Contents </a:t>
            </a:r>
            <a:endParaRPr lang="en-US" dirty="0"/>
          </a:p>
        </p:txBody>
      </p:sp>
      <p:pic>
        <p:nvPicPr>
          <p:cNvPr id="8" name="Picture 2" descr="C:\Users\8055\Desktop\alvas-institute-of-engineering-and-technology-logo-4.jpg"/>
          <p:cNvPicPr>
            <a:picLocks noChangeAspect="1" noChangeArrowheads="1"/>
          </p:cNvPicPr>
          <p:nvPr/>
        </p:nvPicPr>
        <p:blipFill>
          <a:blip r:embed="rId3" cstate="print"/>
          <a:srcRect/>
          <a:stretch>
            <a:fillRect/>
          </a:stretch>
        </p:blipFill>
        <p:spPr bwMode="auto">
          <a:xfrm>
            <a:off x="0" y="6248400"/>
            <a:ext cx="761874" cy="609600"/>
          </a:xfrm>
          <a:prstGeom prst="rect">
            <a:avLst/>
          </a:prstGeom>
          <a:noFill/>
        </p:spPr>
      </p:pic>
      <p:pic>
        <p:nvPicPr>
          <p:cNvPr id="9" name="Picture 3" descr="C:\Users\8055\Desktop\Sri Venkateshwara College of Engineering, Bangalore (3.jpg"/>
          <p:cNvPicPr>
            <a:picLocks noChangeAspect="1" noChangeArrowheads="1"/>
          </p:cNvPicPr>
          <p:nvPr/>
        </p:nvPicPr>
        <p:blipFill>
          <a:blip r:embed="rId4" cstate="print"/>
          <a:srcRect/>
          <a:stretch>
            <a:fillRect/>
          </a:stretch>
        </p:blipFill>
        <p:spPr bwMode="auto">
          <a:xfrm>
            <a:off x="8534400" y="6248400"/>
            <a:ext cx="609600" cy="609600"/>
          </a:xfrm>
          <a:prstGeom prst="rect">
            <a:avLst/>
          </a:prstGeom>
          <a:noFill/>
        </p:spPr>
      </p:pic>
      <p:sp>
        <p:nvSpPr>
          <p:cNvPr id="10" name="Rectangle 9"/>
          <p:cNvSpPr/>
          <p:nvPr/>
        </p:nvSpPr>
        <p:spPr>
          <a:xfrm>
            <a:off x="4419600" y="421603"/>
            <a:ext cx="1814920" cy="579967"/>
          </a:xfrm>
          <a:prstGeom prst="rect">
            <a:avLst/>
          </a:prstGeom>
          <a:solidFill>
            <a:srgbClr val="DCF0FA"/>
          </a:solidFill>
          <a:ln>
            <a:solidFill>
              <a:srgbClr val="FF0000"/>
            </a:solidFill>
          </a:ln>
        </p:spPr>
        <p:txBody>
          <a:bodyPr wrap="none">
            <a:spAutoFit/>
          </a:bodyPr>
          <a:lstStyle/>
          <a:p>
            <a:pPr algn="just">
              <a:lnSpc>
                <a:spcPct val="150000"/>
              </a:lnSpc>
              <a:buNone/>
            </a:pPr>
            <a:r>
              <a:rPr lang="en-IN" sz="2400" dirty="0">
                <a:latin typeface="Times New Roman" pitchFamily="18" charset="0"/>
                <a:cs typeface="Times New Roman" pitchFamily="18" charset="0"/>
              </a:rPr>
              <a:t>Paste content</a:t>
            </a:r>
          </a:p>
        </p:txBody>
      </p:sp>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t="-5779" b="-998"/>
          <a:stretch>
            <a:fillRect/>
          </a:stretch>
        </p:blipFill>
        <p:spPr bwMode="auto">
          <a:xfrm>
            <a:off x="239589" y="166457"/>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mage result for Indian Concrete Institut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76400" y="152400"/>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450" y="239723"/>
            <a:ext cx="2362200" cy="473074"/>
          </a:xfrm>
        </p:spPr>
        <p:txBody>
          <a:bodyPr>
            <a:noAutofit/>
          </a:bodyPr>
          <a:lstStyle/>
          <a:p>
            <a:r>
              <a:rPr lang="en-US" sz="3600" b="1" dirty="0">
                <a:solidFill>
                  <a:srgbClr val="0000FF"/>
                </a:solidFill>
              </a:rPr>
              <a:t>Overview</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020377" y="817820"/>
            <a:ext cx="4762501" cy="3046988"/>
          </a:xfrm>
          <a:prstGeom prst="rect">
            <a:avLst/>
          </a:prstGeom>
          <a:noFill/>
        </p:spPr>
        <p:txBody>
          <a:bodyPr wrap="square" rtlCol="0">
            <a:spAutoFit/>
          </a:bodyPr>
          <a:lstStyle/>
          <a:p>
            <a:pPr>
              <a:buFont typeface="Wingdings" pitchFamily="2" charset="2"/>
              <a:buChar char="Ø"/>
            </a:pPr>
            <a:r>
              <a:rPr lang="en-US" sz="2400" dirty="0">
                <a:solidFill>
                  <a:srgbClr val="0000FF"/>
                </a:solidFill>
              </a:rPr>
              <a:t>    Introduction</a:t>
            </a:r>
          </a:p>
          <a:p>
            <a:pPr>
              <a:buFont typeface="Wingdings" pitchFamily="2" charset="2"/>
              <a:buChar char="Ø"/>
            </a:pPr>
            <a:r>
              <a:rPr lang="en-US" sz="2400" dirty="0">
                <a:solidFill>
                  <a:srgbClr val="0000FF"/>
                </a:solidFill>
              </a:rPr>
              <a:t>    What Research says?</a:t>
            </a:r>
          </a:p>
          <a:p>
            <a:pPr>
              <a:buFont typeface="Wingdings" pitchFamily="2" charset="2"/>
              <a:buChar char="Ø"/>
            </a:pPr>
            <a:r>
              <a:rPr lang="en-US" sz="2400" dirty="0">
                <a:solidFill>
                  <a:srgbClr val="0000FF"/>
                </a:solidFill>
              </a:rPr>
              <a:t>    Why UHPC?</a:t>
            </a:r>
          </a:p>
          <a:p>
            <a:pPr indent="-342900">
              <a:buFont typeface="Wingdings" pitchFamily="2" charset="2"/>
              <a:buChar char="Ø"/>
            </a:pPr>
            <a:r>
              <a:rPr lang="en-US" sz="2400" dirty="0">
                <a:solidFill>
                  <a:srgbClr val="0000FF"/>
                </a:solidFill>
              </a:rPr>
              <a:t>   </a:t>
            </a:r>
            <a:r>
              <a:rPr lang="en-IN" sz="2400" dirty="0">
                <a:solidFill>
                  <a:srgbClr val="0000FF"/>
                </a:solidFill>
              </a:rPr>
              <a:t>Materials </a:t>
            </a:r>
            <a:r>
              <a:rPr lang="en-IN" sz="2400" dirty="0" smtClean="0">
                <a:solidFill>
                  <a:srgbClr val="0000FF"/>
                </a:solidFill>
              </a:rPr>
              <a:t>Used,</a:t>
            </a:r>
            <a:r>
              <a:rPr lang="en-US" sz="2400" dirty="0" smtClean="0">
                <a:solidFill>
                  <a:srgbClr val="0000FF"/>
                </a:solidFill>
              </a:rPr>
              <a:t>Methodology</a:t>
            </a:r>
            <a:endParaRPr lang="en-US" sz="2400" dirty="0">
              <a:solidFill>
                <a:srgbClr val="0000FF"/>
              </a:solidFill>
            </a:endParaRPr>
          </a:p>
          <a:p>
            <a:pPr indent="-342900">
              <a:buFont typeface="Wingdings" pitchFamily="2" charset="2"/>
              <a:buChar char="Ø"/>
              <a:defRPr/>
            </a:pPr>
            <a:r>
              <a:rPr lang="en-US" sz="2400" dirty="0">
                <a:solidFill>
                  <a:srgbClr val="0000FF"/>
                </a:solidFill>
              </a:rPr>
              <a:t>   Mix Design</a:t>
            </a:r>
          </a:p>
          <a:p>
            <a:pPr indent="-342900">
              <a:buFont typeface="Wingdings" pitchFamily="2" charset="2"/>
              <a:buChar char="Ø"/>
              <a:defRPr/>
            </a:pPr>
            <a:r>
              <a:rPr lang="en-US" sz="2400" dirty="0">
                <a:solidFill>
                  <a:srgbClr val="0000FF"/>
                </a:solidFill>
              </a:rPr>
              <a:t>   Test On Fresh Properties</a:t>
            </a:r>
          </a:p>
          <a:p>
            <a:pPr indent="-342900">
              <a:buFont typeface="Wingdings" pitchFamily="2" charset="2"/>
              <a:buChar char="Ø"/>
              <a:defRPr/>
            </a:pPr>
            <a:r>
              <a:rPr lang="en-US" sz="2400" dirty="0">
                <a:solidFill>
                  <a:srgbClr val="0000FF"/>
                </a:solidFill>
              </a:rPr>
              <a:t>   Compressive Strength</a:t>
            </a:r>
          </a:p>
          <a:p>
            <a:pPr indent="-342900">
              <a:buFont typeface="Wingdings" pitchFamily="2" charset="2"/>
              <a:buChar char="Ø"/>
            </a:pPr>
            <a:r>
              <a:rPr lang="en-US" sz="2400" dirty="0">
                <a:solidFill>
                  <a:srgbClr val="0000FF"/>
                </a:solidFill>
              </a:rPr>
              <a:t>   Conclusion And References</a:t>
            </a:r>
            <a:endParaRPr lang="en-US" sz="2400" dirty="0"/>
          </a:p>
        </p:txBody>
      </p:sp>
      <p:pic>
        <p:nvPicPr>
          <p:cNvPr id="9" name="Picture 2"/>
          <p:cNvPicPr>
            <a:picLocks noGrp="1" noChangeAspect="1" noChangeArrowheads="1"/>
          </p:cNvPicPr>
          <p:nvPr>
            <p:ph idx="1"/>
          </p:nvPr>
        </p:nvPicPr>
        <p:blipFill>
          <a:blip r:embed="rId4" cstate="print"/>
          <a:stretch>
            <a:fillRect/>
          </a:stretch>
        </p:blipFill>
        <p:spPr bwMode="auto">
          <a:xfrm>
            <a:off x="457200" y="918355"/>
            <a:ext cx="2784004" cy="2976647"/>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3CC4C66E-536C-419B-BD80-926D47DB59AC}" type="slidenum">
              <a:rPr lang="en-IN" smtClean="0"/>
              <a:pPr/>
              <a:t>2</a:t>
            </a:fld>
            <a:endParaRPr lang="en-IN"/>
          </a:p>
        </p:txBody>
      </p:sp>
      <p:pic>
        <p:nvPicPr>
          <p:cNvPr id="8" name="Picture 7"/>
          <p:cNvPicPr>
            <a:picLocks noChangeAspect="1"/>
          </p:cNvPicPr>
          <p:nvPr/>
        </p:nvPicPr>
        <p:blipFill rotWithShape="1">
          <a:blip r:embed="rId5" cstate="print"/>
          <a:srcRect l="54079" t="45644" r="2562" b="21612"/>
          <a:stretch/>
        </p:blipFill>
        <p:spPr>
          <a:xfrm>
            <a:off x="457200" y="4203945"/>
            <a:ext cx="5641504" cy="2395331"/>
          </a:xfrm>
          <a:prstGeom prst="rect">
            <a:avLst/>
          </a:prstGeom>
          <a:ln>
            <a:solidFill>
              <a:schemeClr val="tx1"/>
            </a:solidFill>
          </a:ln>
        </p:spPr>
      </p:pic>
      <p:pic>
        <p:nvPicPr>
          <p:cNvPr id="5122" name="Picture 2" descr="Image result for Clinker Silo made using UHPC"/>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85199" y="4237076"/>
            <a:ext cx="1933575"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xplosion 1 2"/>
          <p:cNvSpPr/>
          <p:nvPr/>
        </p:nvSpPr>
        <p:spPr>
          <a:xfrm>
            <a:off x="8782878" y="6538913"/>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descr="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82000" y="150666"/>
            <a:ext cx="642937" cy="72105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96852" y="176938"/>
            <a:ext cx="481223" cy="4949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20</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4419600" y="421603"/>
            <a:ext cx="3445239"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ea typeface="Calibri" panose="020F0502020204030204" pitchFamily="34" charset="0"/>
              </a:rPr>
              <a:t>Properties in Fresh State</a:t>
            </a:r>
            <a:endParaRPr lang="en-IN" sz="2400" dirty="0"/>
          </a:p>
        </p:txBody>
      </p:sp>
      <p:sp>
        <p:nvSpPr>
          <p:cNvPr id="8" name="Rectangle 7"/>
          <p:cNvSpPr/>
          <p:nvPr/>
        </p:nvSpPr>
        <p:spPr>
          <a:xfrm>
            <a:off x="999710" y="1253854"/>
            <a:ext cx="7667529" cy="410882"/>
          </a:xfrm>
          <a:prstGeom prst="rect">
            <a:avLst/>
          </a:prstGeom>
          <a:solidFill>
            <a:schemeClr val="bg1"/>
          </a:solidFill>
          <a:ln>
            <a:solidFill>
              <a:schemeClr val="accent1"/>
            </a:solidFill>
          </a:ln>
        </p:spPr>
        <p:txBody>
          <a:bodyPr wrap="square">
            <a:spAutoFit/>
          </a:bodyPr>
          <a:lstStyle/>
          <a:p>
            <a:pPr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Specifications of Rheology for Self-Compacting Concrete as per EFNARC 2005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4119658710"/>
              </p:ext>
            </p:extLst>
          </p:nvPr>
        </p:nvGraphicFramePr>
        <p:xfrm>
          <a:off x="990600" y="1905000"/>
          <a:ext cx="7077489" cy="4531189"/>
        </p:xfrm>
        <a:graphic>
          <a:graphicData uri="http://schemas.openxmlformats.org/drawingml/2006/table">
            <a:tbl>
              <a:tblPr firstRow="1" firstCol="1" bandRow="1"/>
              <a:tblGrid>
                <a:gridCol w="2886163">
                  <a:extLst>
                    <a:ext uri="{9D8B030D-6E8A-4147-A177-3AD203B41FA5}">
                      <a16:colId xmlns="" xmlns:a16="http://schemas.microsoft.com/office/drawing/2014/main" val="3402482546"/>
                    </a:ext>
                  </a:extLst>
                </a:gridCol>
                <a:gridCol w="1568124">
                  <a:extLst>
                    <a:ext uri="{9D8B030D-6E8A-4147-A177-3AD203B41FA5}">
                      <a16:colId xmlns="" xmlns:a16="http://schemas.microsoft.com/office/drawing/2014/main" val="2136528240"/>
                    </a:ext>
                  </a:extLst>
                </a:gridCol>
                <a:gridCol w="1311601">
                  <a:extLst>
                    <a:ext uri="{9D8B030D-6E8A-4147-A177-3AD203B41FA5}">
                      <a16:colId xmlns="" xmlns:a16="http://schemas.microsoft.com/office/drawing/2014/main" val="1189698914"/>
                    </a:ext>
                  </a:extLst>
                </a:gridCol>
                <a:gridCol w="1311601">
                  <a:extLst>
                    <a:ext uri="{9D8B030D-6E8A-4147-A177-3AD203B41FA5}">
                      <a16:colId xmlns="" xmlns:a16="http://schemas.microsoft.com/office/drawing/2014/main" val="1320439682"/>
                    </a:ext>
                  </a:extLst>
                </a:gridCol>
              </a:tblGrid>
              <a:tr h="291421">
                <a:tc rowSpan="2">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 / Test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a:lnSpc>
                          <a:spcPct val="107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Specifications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IN"/>
                    </a:p>
                  </a:txBody>
                  <a:tcPr/>
                </a:tc>
                <a:extLst>
                  <a:ext uri="{0D108BD9-81ED-4DB2-BD59-A6C34878D82A}">
                    <a16:rowId xmlns="" xmlns:a16="http://schemas.microsoft.com/office/drawing/2014/main" val="2869787436"/>
                  </a:ext>
                </a:extLst>
              </a:tr>
              <a:tr h="291421">
                <a:tc vMerge="1">
                  <a:txBody>
                    <a:bodyPr/>
                    <a:lstStyle/>
                    <a:p>
                      <a:endParaRPr lang="en-IN"/>
                    </a:p>
                  </a:txBody>
                  <a:tcPr/>
                </a:tc>
                <a:tc vMerge="1">
                  <a:txBody>
                    <a:bodyPr/>
                    <a:lstStyle/>
                    <a:p>
                      <a:endParaRPr lang="en-IN"/>
                    </a:p>
                  </a:txBody>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Minimum</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Maximum</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97293621"/>
                  </a:ext>
                </a:extLst>
              </a:tr>
              <a:tr h="291421">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Slump Flow</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296496606"/>
                  </a:ext>
                </a:extLst>
              </a:tr>
              <a:tr h="291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 Slump Flow</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545998830"/>
                  </a:ext>
                </a:extLst>
              </a:tr>
              <a:tr h="291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J-Ring</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929413942"/>
                  </a:ext>
                </a:extLst>
              </a:tr>
              <a:tr h="291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V-Funnel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469230948"/>
                  </a:ext>
                </a:extLst>
              </a:tr>
              <a:tr h="582840">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Time increase, V-funnel at T</a:t>
                      </a:r>
                      <a:r>
                        <a:rPr lang="en-US" sz="20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minutes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134742046"/>
                  </a:ext>
                </a:extLst>
              </a:tr>
              <a:tr h="582840">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L-Box</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Blocking ratio h2/ h1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325600828"/>
                  </a:ext>
                </a:extLst>
              </a:tr>
              <a:tr h="291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U-Box</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(h2 -h1) mm</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8299553"/>
                  </a:ext>
                </a:extLst>
              </a:tr>
              <a:tr h="291421">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Fill-Box</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38179579"/>
                  </a:ext>
                </a:extLst>
              </a:tr>
              <a:tr h="291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GTM Screen Stability Test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113641788"/>
                  </a:ext>
                </a:extLst>
              </a:tr>
              <a:tr h="291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Orimet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3096963"/>
                  </a:ext>
                </a:extLst>
              </a:tr>
            </a:tbl>
          </a:graphicData>
        </a:graphic>
      </p:graphicFrame>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174973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21</a:t>
            </a:fld>
            <a:endParaRPr lang="en-IN"/>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943600" y="292310"/>
            <a:ext cx="1928733"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Mix Design</a:t>
            </a:r>
            <a:endParaRPr lang="en-IN" sz="2800" dirty="0"/>
          </a:p>
        </p:txBody>
      </p:sp>
      <p:sp>
        <p:nvSpPr>
          <p:cNvPr id="2" name="Rectangle 1"/>
          <p:cNvSpPr/>
          <p:nvPr/>
        </p:nvSpPr>
        <p:spPr>
          <a:xfrm>
            <a:off x="2590800" y="1219200"/>
            <a:ext cx="3518912" cy="369332"/>
          </a:xfrm>
          <a:prstGeom prst="rect">
            <a:avLst/>
          </a:prstGeom>
          <a:solidFill>
            <a:srgbClr val="DCF0FA"/>
          </a:solidFill>
        </p:spPr>
        <p:txBody>
          <a:bodyPr wrap="none">
            <a:spAutoFit/>
          </a:bodyPr>
          <a:lstStyle/>
          <a:p>
            <a:r>
              <a:rPr lang="en-GB" dirty="0">
                <a:latin typeface="Times New Roman" panose="02020603050405020304" pitchFamily="18" charset="0"/>
                <a:ea typeface="Calibri" panose="020F0502020204030204" pitchFamily="34" charset="0"/>
              </a:rPr>
              <a:t>Rheological</a:t>
            </a:r>
            <a:r>
              <a:rPr lang="en-GB" dirty="0">
                <a:solidFill>
                  <a:srgbClr val="000000"/>
                </a:solidFill>
                <a:latin typeface="Times New Roman" panose="02020603050405020304" pitchFamily="18" charset="0"/>
                <a:ea typeface="Calibri" panose="020F0502020204030204" pitchFamily="34" charset="0"/>
              </a:rPr>
              <a:t> Properties of the Mixes</a:t>
            </a:r>
            <a:endParaRPr lang="en-IN" dirty="0"/>
          </a:p>
        </p:txBody>
      </p:sp>
      <p:graphicFrame>
        <p:nvGraphicFramePr>
          <p:cNvPr id="3" name="Table 2"/>
          <p:cNvGraphicFramePr>
            <a:graphicFrameLocks noGrp="1"/>
          </p:cNvGraphicFramePr>
          <p:nvPr>
            <p:extLst>
              <p:ext uri="{D42A27DB-BD31-4B8C-83A1-F6EECF244321}">
                <p14:modId xmlns="" xmlns:p14="http://schemas.microsoft.com/office/powerpoint/2010/main" val="2233789868"/>
              </p:ext>
            </p:extLst>
          </p:nvPr>
        </p:nvGraphicFramePr>
        <p:xfrm>
          <a:off x="119064" y="1752600"/>
          <a:ext cx="8872536" cy="3307080"/>
        </p:xfrm>
        <a:graphic>
          <a:graphicData uri="http://schemas.openxmlformats.org/drawingml/2006/table">
            <a:tbl>
              <a:tblPr firstRow="1" firstCol="1" bandRow="1"/>
              <a:tblGrid>
                <a:gridCol w="947736">
                  <a:extLst>
                    <a:ext uri="{9D8B030D-6E8A-4147-A177-3AD203B41FA5}">
                      <a16:colId xmlns="" xmlns:a16="http://schemas.microsoft.com/office/drawing/2014/main" val="550596154"/>
                    </a:ext>
                  </a:extLst>
                </a:gridCol>
                <a:gridCol w="1080655">
                  <a:extLst>
                    <a:ext uri="{9D8B030D-6E8A-4147-A177-3AD203B41FA5}">
                      <a16:colId xmlns="" xmlns:a16="http://schemas.microsoft.com/office/drawing/2014/main" val="3773701446"/>
                    </a:ext>
                  </a:extLst>
                </a:gridCol>
                <a:gridCol w="671945">
                  <a:extLst>
                    <a:ext uri="{9D8B030D-6E8A-4147-A177-3AD203B41FA5}">
                      <a16:colId xmlns="" xmlns:a16="http://schemas.microsoft.com/office/drawing/2014/main" val="20002"/>
                    </a:ext>
                  </a:extLst>
                </a:gridCol>
                <a:gridCol w="954452">
                  <a:extLst>
                    <a:ext uri="{9D8B030D-6E8A-4147-A177-3AD203B41FA5}">
                      <a16:colId xmlns="" xmlns:a16="http://schemas.microsoft.com/office/drawing/2014/main" val="75503079"/>
                    </a:ext>
                  </a:extLst>
                </a:gridCol>
                <a:gridCol w="950548">
                  <a:extLst>
                    <a:ext uri="{9D8B030D-6E8A-4147-A177-3AD203B41FA5}">
                      <a16:colId xmlns="" xmlns:a16="http://schemas.microsoft.com/office/drawing/2014/main" val="36013687"/>
                    </a:ext>
                  </a:extLst>
                </a:gridCol>
                <a:gridCol w="818897">
                  <a:extLst>
                    <a:ext uri="{9D8B030D-6E8A-4147-A177-3AD203B41FA5}">
                      <a16:colId xmlns="" xmlns:a16="http://schemas.microsoft.com/office/drawing/2014/main" val="3970007632"/>
                    </a:ext>
                  </a:extLst>
                </a:gridCol>
                <a:gridCol w="1013181">
                  <a:extLst>
                    <a:ext uri="{9D8B030D-6E8A-4147-A177-3AD203B41FA5}">
                      <a16:colId xmlns="" xmlns:a16="http://schemas.microsoft.com/office/drawing/2014/main" val="1668972342"/>
                    </a:ext>
                  </a:extLst>
                </a:gridCol>
                <a:gridCol w="789102">
                  <a:extLst>
                    <a:ext uri="{9D8B030D-6E8A-4147-A177-3AD203B41FA5}">
                      <a16:colId xmlns="" xmlns:a16="http://schemas.microsoft.com/office/drawing/2014/main" val="2185726020"/>
                    </a:ext>
                  </a:extLst>
                </a:gridCol>
                <a:gridCol w="899210">
                  <a:extLst>
                    <a:ext uri="{9D8B030D-6E8A-4147-A177-3AD203B41FA5}">
                      <a16:colId xmlns="" xmlns:a16="http://schemas.microsoft.com/office/drawing/2014/main" val="1312833472"/>
                    </a:ext>
                  </a:extLst>
                </a:gridCol>
                <a:gridCol w="746810">
                  <a:extLst>
                    <a:ext uri="{9D8B030D-6E8A-4147-A177-3AD203B41FA5}">
                      <a16:colId xmlns="" xmlns:a16="http://schemas.microsoft.com/office/drawing/2014/main" val="218944931"/>
                    </a:ext>
                  </a:extLst>
                </a:gridCol>
              </a:tblGrid>
              <a:tr h="201851">
                <a:tc rowSpan="2">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Mix</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admixture dosage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Slump Spread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IN"/>
                    </a:p>
                  </a:txBody>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J ring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L- Box</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V- funnel</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IN"/>
                    </a:p>
                  </a:txBody>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U box</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740192387"/>
                  </a:ext>
                </a:extLst>
              </a:tr>
              <a:tr h="6055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Horizontal (mm)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a:t>
                      </a:r>
                      <a:r>
                        <a:rPr lang="en-GB" sz="1600" baseline="-25000" dirty="0">
                          <a:effectLst/>
                          <a:latin typeface="Times New Roman" panose="02020603050405020304" pitchFamily="18" charset="0"/>
                          <a:ea typeface="Calibri" panose="020F0502020204030204" pitchFamily="34" charset="0"/>
                          <a:cs typeface="Times New Roman" panose="02020603050405020304" pitchFamily="18" charset="0"/>
                        </a:rPr>
                        <a:t>50</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cm (sec)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a:t>
                      </a:r>
                      <a:r>
                        <a:rPr lang="en-GB" sz="1600" baseline="-25000" dirty="0">
                          <a:effectLst/>
                          <a:latin typeface="Times New Roman" panose="02020603050405020304" pitchFamily="18" charset="0"/>
                          <a:ea typeface="Calibri" panose="020F0502020204030204" pitchFamily="34" charset="0"/>
                          <a:cs typeface="Times New Roman" panose="02020603050405020304" pitchFamily="18" charset="0"/>
                        </a:rPr>
                        <a:t>50</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cm (sec)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Blocking ratio (H</a:t>
                      </a:r>
                      <a:r>
                        <a:rPr lang="en-GB"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/H</a:t>
                      </a:r>
                      <a:r>
                        <a:rPr lang="en-GB"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600" dirty="0" err="1">
                          <a:effectLst/>
                          <a:latin typeface="Times New Roman" panose="02020603050405020304" pitchFamily="18" charset="0"/>
                          <a:ea typeface="Calibri" panose="020F0502020204030204" pitchFamily="34" charset="0"/>
                          <a:cs typeface="Times New Roman" panose="02020603050405020304" pitchFamily="18" charset="0"/>
                        </a:rPr>
                        <a:t>Tr</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Flow (sec)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Flow at T</a:t>
                      </a:r>
                      <a:r>
                        <a:rPr lang="en-GB"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min (sec)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Diff in height (mm)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94993694"/>
                  </a:ext>
                </a:extLst>
              </a:tr>
              <a:tr h="396240">
                <a:tc rowSpan="3">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Mix without CA – Mix1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0.65</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1400" dirty="0">
                          <a:solidFill>
                            <a:srgbClr val="000000"/>
                          </a:solidFill>
                          <a:latin typeface="Times New Roman"/>
                          <a:ea typeface="Times New Roman"/>
                          <a:cs typeface="Times New Roman"/>
                        </a:rPr>
                        <a:t>780</a:t>
                      </a:r>
                      <a:endParaRPr lang="en-IN" sz="1400" dirty="0">
                        <a:latin typeface="Calibri"/>
                        <a:ea typeface="Calibri"/>
                        <a:cs typeface="Times New Roman"/>
                      </a:endParaRPr>
                    </a:p>
                  </a:txBody>
                  <a:tcPr marL="23665" marR="23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4255300626"/>
                  </a:ext>
                </a:extLst>
              </a:tr>
              <a:tr h="304800">
                <a:tc vMerge="1">
                  <a:txBody>
                    <a:bodyPr/>
                    <a:lstStyle/>
                    <a:p>
                      <a:endParaRPr lang="en-IN"/>
                    </a:p>
                  </a:txBody>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1400" dirty="0">
                          <a:solidFill>
                            <a:srgbClr val="000000"/>
                          </a:solidFill>
                          <a:latin typeface="Times New Roman"/>
                          <a:ea typeface="Times New Roman"/>
                          <a:cs typeface="Times New Roman"/>
                        </a:rPr>
                        <a:t>710</a:t>
                      </a:r>
                      <a:endParaRPr lang="en-IN" sz="1400" dirty="0">
                        <a:latin typeface="Calibri"/>
                        <a:ea typeface="Calibri"/>
                        <a:cs typeface="Times New Roman"/>
                      </a:endParaRPr>
                    </a:p>
                  </a:txBody>
                  <a:tcPr marL="23665" marR="23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r h="0">
                <a:tc vMerge="1">
                  <a:txBody>
                    <a:bodyPr/>
                    <a:lstStyle/>
                    <a:p>
                      <a:pPr algn="just">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0.22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1400" dirty="0">
                          <a:solidFill>
                            <a:srgbClr val="000000"/>
                          </a:solidFill>
                          <a:latin typeface="Times New Roman"/>
                          <a:ea typeface="Calibri"/>
                          <a:cs typeface="Times New Roman"/>
                        </a:rPr>
                        <a:t>660</a:t>
                      </a:r>
                      <a:endParaRPr lang="en-IN" sz="1400" dirty="0">
                        <a:latin typeface="Calibri"/>
                        <a:ea typeface="Calibri"/>
                        <a:cs typeface="Times New Roman"/>
                      </a:endParaRPr>
                    </a:p>
                  </a:txBody>
                  <a:tcPr marL="23665" marR="23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4"/>
                  </a:ext>
                </a:extLst>
              </a:tr>
              <a:tr h="243840">
                <a:tc rowSpan="3">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Mix with CA- Mix2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smtClean="0">
                          <a:effectLst/>
                          <a:latin typeface="Calibri" panose="020F0502020204030204" pitchFamily="34" charset="0"/>
                          <a:ea typeface="Calibri" panose="020F0502020204030204" pitchFamily="34" charset="0"/>
                          <a:cs typeface="Times New Roman" panose="02020603050405020304" pitchFamily="18" charset="0"/>
                        </a:rPr>
                        <a:t>0.7</a:t>
                      </a:r>
                      <a:endParaRPr lang="en-IN"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276343104"/>
                  </a:ext>
                </a:extLst>
              </a:tr>
              <a:tr h="320040">
                <a:tc vMerge="1">
                  <a:txBody>
                    <a:bodyPr/>
                    <a:lstStyle/>
                    <a:p>
                      <a:pPr algn="just">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smtClean="0">
                          <a:effectLst/>
                          <a:latin typeface="Calibri" panose="020F0502020204030204" pitchFamily="34" charset="0"/>
                          <a:ea typeface="Calibri" panose="020F0502020204030204" pitchFamily="34" charset="0"/>
                          <a:cs typeface="Times New Roman" panose="02020603050405020304" pitchFamily="18" charset="0"/>
                        </a:rPr>
                        <a:t>0.95</a:t>
                      </a:r>
                      <a:endParaRPr lang="en-IN"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6"/>
                  </a:ext>
                </a:extLst>
              </a:tr>
              <a:tr h="304800">
                <a:tc vMerge="1">
                  <a:txBody>
                    <a:bodyPr/>
                    <a:lstStyle/>
                    <a:p>
                      <a:pPr algn="just">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smtClean="0">
                          <a:effectLst/>
                          <a:latin typeface="Calibri" panose="020F0502020204030204" pitchFamily="34" charset="0"/>
                          <a:ea typeface="Calibri" panose="020F0502020204030204" pitchFamily="34" charset="0"/>
                          <a:cs typeface="Times New Roman" panose="02020603050405020304" pitchFamily="18" charset="0"/>
                        </a:rPr>
                        <a:t>1.4</a:t>
                      </a:r>
                      <a:endParaRPr lang="en-IN"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0.22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650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IN" sz="1400" strike="noStrike"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7"/>
                  </a:ext>
                </a:extLst>
              </a:tr>
              <a:tr h="403701">
                <a:tc>
                  <a:txBody>
                    <a:bodyPr/>
                    <a:lstStyle/>
                    <a:p>
                      <a:pPr algn="ct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Specification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a:spcAft>
                          <a:spcPts val="0"/>
                        </a:spcAft>
                      </a:pPr>
                      <a:r>
                        <a:rPr lang="en-GB" sz="2000" strike="sng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IN"/>
                    </a:p>
                  </a:txBody>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650-800 mm</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05 sec.</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10 sec.</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0.8-1</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6-12 sec.</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 Tr+3</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strike="noStrike" dirty="0">
                          <a:effectLst/>
                          <a:latin typeface="Times New Roman" panose="02020603050405020304" pitchFamily="18" charset="0"/>
                          <a:ea typeface="Calibri" panose="020F0502020204030204" pitchFamily="34" charset="0"/>
                          <a:cs typeface="Times New Roman" panose="02020603050405020304" pitchFamily="18" charset="0"/>
                        </a:rPr>
                        <a:t>Max 30 </a:t>
                      </a:r>
                      <a:endParaRPr lang="en-IN" sz="16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967001897"/>
                  </a:ext>
                </a:extLst>
              </a:tr>
            </a:tbl>
          </a:graphicData>
        </a:graphic>
      </p:graphicFrame>
      <p:pic>
        <p:nvPicPr>
          <p:cNvPr id="12"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13"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04074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181600" y="304800"/>
            <a:ext cx="2820003"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Rheology of SCC</a:t>
            </a:r>
            <a:endParaRPr lang="en-IN" sz="2800" dirty="0"/>
          </a:p>
        </p:txBody>
      </p:sp>
      <p:graphicFrame>
        <p:nvGraphicFramePr>
          <p:cNvPr id="11" name="Chart 10"/>
          <p:cNvGraphicFramePr/>
          <p:nvPr/>
        </p:nvGraphicFramePr>
        <p:xfrm>
          <a:off x="228600" y="1295400"/>
          <a:ext cx="4267200" cy="320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Object 3"/>
          <p:cNvGraphicFramePr/>
          <p:nvPr>
            <p:extLst>
              <p:ext uri="{D42A27DB-BD31-4B8C-83A1-F6EECF244321}">
                <p14:modId xmlns="" xmlns:p14="http://schemas.microsoft.com/office/powerpoint/2010/main" val="681960301"/>
              </p:ext>
            </p:extLst>
          </p:nvPr>
        </p:nvGraphicFramePr>
        <p:xfrm>
          <a:off x="4572000" y="1447800"/>
          <a:ext cx="4343400" cy="3276600"/>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p:cNvSpPr/>
          <p:nvPr/>
        </p:nvSpPr>
        <p:spPr>
          <a:xfrm>
            <a:off x="228600" y="4648200"/>
            <a:ext cx="3505200" cy="584775"/>
          </a:xfrm>
          <a:prstGeom prst="rect">
            <a:avLst/>
          </a:prstGeom>
        </p:spPr>
        <p:txBody>
          <a:bodyPr wrap="square">
            <a:spAutoFit/>
          </a:bodyPr>
          <a:lstStyle/>
          <a:p>
            <a:pPr algn="ctr"/>
            <a:r>
              <a:rPr lang="en-IN" sz="1600" dirty="0">
                <a:latin typeface="Times New Roman" pitchFamily="18" charset="0"/>
                <a:cs typeface="Times New Roman" pitchFamily="18" charset="0"/>
              </a:rPr>
              <a:t>Variation of Slump Flow With The Water Binder Ratio</a:t>
            </a:r>
          </a:p>
        </p:txBody>
      </p:sp>
      <p:sp>
        <p:nvSpPr>
          <p:cNvPr id="15" name="Rectangle 14"/>
          <p:cNvSpPr/>
          <p:nvPr/>
        </p:nvSpPr>
        <p:spPr>
          <a:xfrm>
            <a:off x="5410200" y="4648200"/>
            <a:ext cx="3733800" cy="584775"/>
          </a:xfrm>
          <a:prstGeom prst="rect">
            <a:avLst/>
          </a:prstGeom>
        </p:spPr>
        <p:txBody>
          <a:bodyPr wrap="square">
            <a:spAutoFit/>
          </a:bodyPr>
          <a:lstStyle/>
          <a:p>
            <a:pPr algn="ctr"/>
            <a:r>
              <a:rPr lang="en-IN" sz="1600" dirty="0">
                <a:latin typeface="Times New Roman" pitchFamily="18" charset="0"/>
                <a:cs typeface="Times New Roman" pitchFamily="18" charset="0"/>
              </a:rPr>
              <a:t>Comparison of V Funnel Time of Different Mixes at  Different w/c Ratio</a:t>
            </a:r>
          </a:p>
        </p:txBody>
      </p:sp>
      <p:pic>
        <p:nvPicPr>
          <p:cNvPr id="16"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pic>
        <p:nvPicPr>
          <p:cNvPr id="17" name="Picture 3" descr="C:\Users\8055\Desktop\Sri Venkateshwara College of Engineering, Bangalore (3.jpg"/>
          <p:cNvPicPr>
            <a:picLocks noChangeAspect="1" noChangeArrowheads="1"/>
          </p:cNvPicPr>
          <p:nvPr/>
        </p:nvPicPr>
        <p:blipFill>
          <a:blip r:embed="rId8"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35775211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23</a:t>
            </a:fld>
            <a:endParaRPr lang="en-IN"/>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181600" y="304800"/>
            <a:ext cx="2820003"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Rheology of SCC</a:t>
            </a:r>
            <a:endParaRPr lang="en-IN" sz="2800" dirty="0"/>
          </a:p>
        </p:txBody>
      </p:sp>
      <p:sp>
        <p:nvSpPr>
          <p:cNvPr id="14" name="Rectangle 13"/>
          <p:cNvSpPr/>
          <p:nvPr/>
        </p:nvSpPr>
        <p:spPr>
          <a:xfrm>
            <a:off x="228600" y="4648200"/>
            <a:ext cx="3505200" cy="584775"/>
          </a:xfrm>
          <a:prstGeom prst="rect">
            <a:avLst/>
          </a:prstGeom>
        </p:spPr>
        <p:txBody>
          <a:bodyPr wrap="square">
            <a:spAutoFit/>
          </a:bodyPr>
          <a:lstStyle/>
          <a:p>
            <a:pPr algn="ctr"/>
            <a:r>
              <a:rPr lang="en-IN" sz="1600" dirty="0">
                <a:latin typeface="Times New Roman" pitchFamily="18" charset="0"/>
                <a:cs typeface="Times New Roman" pitchFamily="18" charset="0"/>
              </a:rPr>
              <a:t>Variation of Slump Flow With The Water Binder Ratio</a:t>
            </a:r>
          </a:p>
        </p:txBody>
      </p:sp>
      <p:sp>
        <p:nvSpPr>
          <p:cNvPr id="15" name="Rectangle 14"/>
          <p:cNvSpPr/>
          <p:nvPr/>
        </p:nvSpPr>
        <p:spPr>
          <a:xfrm>
            <a:off x="5410200" y="4648200"/>
            <a:ext cx="3733800" cy="584775"/>
          </a:xfrm>
          <a:prstGeom prst="rect">
            <a:avLst/>
          </a:prstGeom>
        </p:spPr>
        <p:txBody>
          <a:bodyPr wrap="square">
            <a:spAutoFit/>
          </a:bodyPr>
          <a:lstStyle/>
          <a:p>
            <a:pPr algn="ctr"/>
            <a:r>
              <a:rPr lang="en-IN" sz="1600" dirty="0">
                <a:latin typeface="Times New Roman" pitchFamily="18" charset="0"/>
                <a:cs typeface="Times New Roman" pitchFamily="18" charset="0"/>
              </a:rPr>
              <a:t>Comparison of V Funnel Time of Different Mixes at  Different w/c Ratio</a:t>
            </a:r>
          </a:p>
        </p:txBody>
      </p:sp>
      <p:pic>
        <p:nvPicPr>
          <p:cNvPr id="16"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17"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graphicFrame>
        <p:nvGraphicFramePr>
          <p:cNvPr id="12" name="Chart 11"/>
          <p:cNvGraphicFramePr/>
          <p:nvPr>
            <p:extLst>
              <p:ext uri="{D42A27DB-BD31-4B8C-83A1-F6EECF244321}">
                <p14:modId xmlns="" xmlns:p14="http://schemas.microsoft.com/office/powerpoint/2010/main" val="2983593632"/>
              </p:ext>
            </p:extLst>
          </p:nvPr>
        </p:nvGraphicFramePr>
        <p:xfrm>
          <a:off x="457200" y="1600200"/>
          <a:ext cx="4191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p:nvPr>
            <p:extLst>
              <p:ext uri="{D42A27DB-BD31-4B8C-83A1-F6EECF244321}">
                <p14:modId xmlns="" xmlns:p14="http://schemas.microsoft.com/office/powerpoint/2010/main" val="502634330"/>
              </p:ext>
            </p:extLst>
          </p:nvPr>
        </p:nvGraphicFramePr>
        <p:xfrm>
          <a:off x="4953000" y="1676400"/>
          <a:ext cx="39624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 xmlns:p14="http://schemas.microsoft.com/office/powerpoint/2010/main" val="357752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24</a:t>
            </a:fld>
            <a:endParaRPr lang="en-IN"/>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181600" y="304800"/>
            <a:ext cx="2820003"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Rheology of SCC</a:t>
            </a:r>
            <a:endParaRPr lang="en-IN" sz="2800" dirty="0"/>
          </a:p>
        </p:txBody>
      </p:sp>
      <p:sp>
        <p:nvSpPr>
          <p:cNvPr id="15" name="Rectangle 14"/>
          <p:cNvSpPr/>
          <p:nvPr/>
        </p:nvSpPr>
        <p:spPr>
          <a:xfrm>
            <a:off x="5867400" y="4572000"/>
            <a:ext cx="2971800" cy="584775"/>
          </a:xfrm>
          <a:prstGeom prst="rect">
            <a:avLst/>
          </a:prstGeom>
        </p:spPr>
        <p:txBody>
          <a:bodyPr wrap="square">
            <a:spAutoFit/>
          </a:bodyPr>
          <a:lstStyle/>
          <a:p>
            <a:r>
              <a:rPr lang="en-IN" sz="1600" dirty="0">
                <a:latin typeface="Times New Roman" pitchFamily="18" charset="0"/>
                <a:cs typeface="Times New Roman" pitchFamily="18" charset="0"/>
              </a:rPr>
              <a:t>Comparison of L Box Blocking Ratio with Water Binder Ratio</a:t>
            </a:r>
          </a:p>
        </p:txBody>
      </p:sp>
      <p:sp>
        <p:nvSpPr>
          <p:cNvPr id="17" name="Rectangle 16"/>
          <p:cNvSpPr/>
          <p:nvPr/>
        </p:nvSpPr>
        <p:spPr>
          <a:xfrm>
            <a:off x="838200" y="4648200"/>
            <a:ext cx="2971800" cy="584775"/>
          </a:xfrm>
          <a:prstGeom prst="rect">
            <a:avLst/>
          </a:prstGeom>
        </p:spPr>
        <p:txBody>
          <a:bodyPr wrap="square">
            <a:spAutoFit/>
          </a:bodyPr>
          <a:lstStyle/>
          <a:p>
            <a:r>
              <a:rPr lang="en-IN" sz="1600" dirty="0">
                <a:latin typeface="Times New Roman" pitchFamily="18" charset="0"/>
                <a:cs typeface="Times New Roman" pitchFamily="18" charset="0"/>
              </a:rPr>
              <a:t>Comparison of  J ring T50  with Water Binder Ratio</a:t>
            </a:r>
          </a:p>
        </p:txBody>
      </p:sp>
      <p:pic>
        <p:nvPicPr>
          <p:cNvPr id="18" name="Picture 3" descr="C:\Users\8055\Desktop\Sri Venkateshwara College of Engineering, Bangalore (3.jpg"/>
          <p:cNvPicPr>
            <a:picLocks noChangeAspect="1" noChangeArrowheads="1"/>
          </p:cNvPicPr>
          <p:nvPr/>
        </p:nvPicPr>
        <p:blipFill>
          <a:blip r:embed="rId5" cstate="print"/>
          <a:srcRect/>
          <a:stretch>
            <a:fillRect/>
          </a:stretch>
        </p:blipFill>
        <p:spPr bwMode="auto">
          <a:xfrm>
            <a:off x="8534400" y="6248400"/>
            <a:ext cx="609600" cy="609600"/>
          </a:xfrm>
          <a:prstGeom prst="rect">
            <a:avLst/>
          </a:prstGeom>
          <a:noFill/>
        </p:spPr>
      </p:pic>
      <p:graphicFrame>
        <p:nvGraphicFramePr>
          <p:cNvPr id="20" name="Chart 19"/>
          <p:cNvGraphicFramePr/>
          <p:nvPr/>
        </p:nvGraphicFramePr>
        <p:xfrm>
          <a:off x="685800" y="1524000"/>
          <a:ext cx="4114800" cy="2895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p:nvPr/>
        </p:nvGraphicFramePr>
        <p:xfrm>
          <a:off x="4953000" y="1752600"/>
          <a:ext cx="3886200" cy="2438400"/>
        </p:xfrm>
        <a:graphic>
          <a:graphicData uri="http://schemas.openxmlformats.org/drawingml/2006/chart">
            <c:chart xmlns:c="http://schemas.openxmlformats.org/drawingml/2006/chart" xmlns:r="http://schemas.openxmlformats.org/officeDocument/2006/relationships" r:id="rId7"/>
          </a:graphicData>
        </a:graphic>
      </p:graphicFrame>
      <p:pic>
        <p:nvPicPr>
          <p:cNvPr id="12" name="Picture 2" descr="C:\Users\8055\Desktop\alvas-institute-of-engineering-and-technology-logo-4.jpg"/>
          <p:cNvPicPr>
            <a:picLocks noChangeAspect="1" noChangeArrowheads="1"/>
          </p:cNvPicPr>
          <p:nvPr/>
        </p:nvPicPr>
        <p:blipFill>
          <a:blip r:embed="rId8" cstate="print"/>
          <a:srcRect/>
          <a:stretch>
            <a:fillRect/>
          </a:stretch>
        </p:blipFill>
        <p:spPr bwMode="auto">
          <a:xfrm>
            <a:off x="0" y="6248400"/>
            <a:ext cx="761874" cy="609600"/>
          </a:xfrm>
          <a:prstGeom prst="rect">
            <a:avLst/>
          </a:prstGeom>
          <a:noFill/>
        </p:spPr>
      </p:pic>
    </p:spTree>
    <p:extLst>
      <p:ext uri="{BB962C8B-B14F-4D97-AF65-F5344CB8AC3E}">
        <p14:creationId xmlns="" xmlns:p14="http://schemas.microsoft.com/office/powerpoint/2010/main" val="35775211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25</a:t>
            </a:fld>
            <a:endParaRPr lang="en-IN"/>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181600" y="304800"/>
            <a:ext cx="2820003" cy="523220"/>
          </a:xfrm>
          <a:prstGeom prst="rect">
            <a:avLst/>
          </a:prstGeom>
          <a:solidFill>
            <a:srgbClr val="DCF0FA"/>
          </a:solidFill>
        </p:spPr>
        <p:txBody>
          <a:bodyPr wrap="none">
            <a:spAutoFit/>
          </a:bodyPr>
          <a:lstStyle/>
          <a:p>
            <a:r>
              <a:rPr lang="en-IN" sz="2800" b="1" dirty="0">
                <a:latin typeface="Times New Roman" panose="02020603050405020304" pitchFamily="18" charset="0"/>
                <a:ea typeface="Calibri" panose="020F0502020204030204" pitchFamily="34" charset="0"/>
              </a:rPr>
              <a:t>Rheology of SCC</a:t>
            </a:r>
            <a:endParaRPr lang="en-IN" sz="2800" dirty="0"/>
          </a:p>
        </p:txBody>
      </p:sp>
      <p:sp>
        <p:nvSpPr>
          <p:cNvPr id="15" name="Rectangle 14"/>
          <p:cNvSpPr/>
          <p:nvPr/>
        </p:nvSpPr>
        <p:spPr>
          <a:xfrm>
            <a:off x="5867400" y="4572000"/>
            <a:ext cx="2971800" cy="584775"/>
          </a:xfrm>
          <a:prstGeom prst="rect">
            <a:avLst/>
          </a:prstGeom>
        </p:spPr>
        <p:txBody>
          <a:bodyPr wrap="square">
            <a:spAutoFit/>
          </a:bodyPr>
          <a:lstStyle/>
          <a:p>
            <a:r>
              <a:rPr lang="en-IN" sz="1600" dirty="0">
                <a:latin typeface="Times New Roman" pitchFamily="18" charset="0"/>
                <a:cs typeface="Times New Roman" pitchFamily="18" charset="0"/>
              </a:rPr>
              <a:t>Comparison of L Box Blocking Ratio with Water Binder Ratio</a:t>
            </a:r>
          </a:p>
        </p:txBody>
      </p:sp>
      <p:sp>
        <p:nvSpPr>
          <p:cNvPr id="17" name="Rectangle 16"/>
          <p:cNvSpPr/>
          <p:nvPr/>
        </p:nvSpPr>
        <p:spPr>
          <a:xfrm>
            <a:off x="838200" y="4648200"/>
            <a:ext cx="2971800" cy="584775"/>
          </a:xfrm>
          <a:prstGeom prst="rect">
            <a:avLst/>
          </a:prstGeom>
        </p:spPr>
        <p:txBody>
          <a:bodyPr wrap="square">
            <a:spAutoFit/>
          </a:bodyPr>
          <a:lstStyle/>
          <a:p>
            <a:r>
              <a:rPr lang="en-IN" sz="1600" dirty="0">
                <a:latin typeface="Times New Roman" pitchFamily="18" charset="0"/>
                <a:cs typeface="Times New Roman" pitchFamily="18" charset="0"/>
              </a:rPr>
              <a:t>Comparison of  J ring T50  with Water Binder Ratio</a:t>
            </a:r>
          </a:p>
        </p:txBody>
      </p:sp>
      <p:pic>
        <p:nvPicPr>
          <p:cNvPr id="18" name="Picture 3" descr="C:\Users\8055\Desktop\Sri Venkateshwara College of Engineering, Bangalore (3.jpg"/>
          <p:cNvPicPr>
            <a:picLocks noChangeAspect="1" noChangeArrowheads="1"/>
          </p:cNvPicPr>
          <p:nvPr/>
        </p:nvPicPr>
        <p:blipFill>
          <a:blip r:embed="rId5" cstate="print"/>
          <a:srcRect/>
          <a:stretch>
            <a:fillRect/>
          </a:stretch>
        </p:blipFill>
        <p:spPr bwMode="auto">
          <a:xfrm>
            <a:off x="8534400" y="6248400"/>
            <a:ext cx="609600" cy="609600"/>
          </a:xfrm>
          <a:prstGeom prst="rect">
            <a:avLst/>
          </a:prstGeom>
          <a:noFill/>
        </p:spPr>
      </p:pic>
      <p:pic>
        <p:nvPicPr>
          <p:cNvPr id="12"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graphicFrame>
        <p:nvGraphicFramePr>
          <p:cNvPr id="14" name="Chart 13"/>
          <p:cNvGraphicFramePr/>
          <p:nvPr>
            <p:extLst>
              <p:ext uri="{D42A27DB-BD31-4B8C-83A1-F6EECF244321}">
                <p14:modId xmlns="" xmlns:p14="http://schemas.microsoft.com/office/powerpoint/2010/main" val="3731538844"/>
              </p:ext>
            </p:extLst>
          </p:nvPr>
        </p:nvGraphicFramePr>
        <p:xfrm>
          <a:off x="228600" y="1600200"/>
          <a:ext cx="4419600" cy="2971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 xmlns:p14="http://schemas.microsoft.com/office/powerpoint/2010/main" val="3790173574"/>
              </p:ext>
            </p:extLst>
          </p:nvPr>
        </p:nvGraphicFramePr>
        <p:xfrm>
          <a:off x="5029200" y="1600200"/>
          <a:ext cx="41148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 xmlns:p14="http://schemas.microsoft.com/office/powerpoint/2010/main" val="357752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26</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810000" y="594467"/>
            <a:ext cx="4015073"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ea typeface="Calibri" panose="020F0502020204030204" pitchFamily="34" charset="0"/>
              </a:rPr>
              <a:t>Properties in Hardened State</a:t>
            </a:r>
            <a:endParaRPr lang="en-IN" sz="2400" dirty="0"/>
          </a:p>
        </p:txBody>
      </p:sp>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10240" y="888031"/>
            <a:ext cx="2876108" cy="369332"/>
          </a:xfrm>
          <a:prstGeom prst="rect">
            <a:avLst/>
          </a:prstGeom>
          <a:solidFill>
            <a:schemeClr val="accent6">
              <a:lumMod val="20000"/>
              <a:lumOff val="80000"/>
            </a:schemeClr>
          </a:solidFill>
        </p:spPr>
        <p:txBody>
          <a:bodyPr wrap="none">
            <a:spAutoFit/>
          </a:bodyPr>
          <a:lstStyle/>
          <a:p>
            <a:r>
              <a:rPr lang="en-GB" b="1" dirty="0">
                <a:solidFill>
                  <a:srgbClr val="000000"/>
                </a:solidFill>
                <a:latin typeface="Times New Roman" panose="02020603050405020304" pitchFamily="18" charset="0"/>
                <a:ea typeface="Calibri" panose="020F0502020204030204" pitchFamily="34" charset="0"/>
              </a:rPr>
              <a:t>Compressive Strength Test</a:t>
            </a:r>
            <a:r>
              <a:rPr lang="en-GB" dirty="0">
                <a:latin typeface="Times New Roman" panose="02020603050405020304" pitchFamily="18" charset="0"/>
                <a:ea typeface="Calibri" panose="020F0502020204030204" pitchFamily="34" charset="0"/>
              </a:rPr>
              <a:t> </a:t>
            </a:r>
            <a:endParaRPr lang="en-IN" dirty="0"/>
          </a:p>
        </p:txBody>
      </p:sp>
      <p:sp>
        <p:nvSpPr>
          <p:cNvPr id="10" name="Rectangle 9"/>
          <p:cNvSpPr/>
          <p:nvPr/>
        </p:nvSpPr>
        <p:spPr>
          <a:xfrm>
            <a:off x="1243220" y="1489078"/>
            <a:ext cx="7239000" cy="646331"/>
          </a:xfrm>
          <a:prstGeom prst="rect">
            <a:avLst/>
          </a:prstGeom>
          <a:solidFill>
            <a:srgbClr val="DCF0FA"/>
          </a:solidFill>
        </p:spPr>
        <p:txBody>
          <a:bodyPr wrap="square">
            <a:spAutoFit/>
          </a:bodyPr>
          <a:lstStyle/>
          <a:p>
            <a:r>
              <a:rPr lang="en-GB" dirty="0">
                <a:latin typeface="Times New Roman" panose="02020603050405020304" pitchFamily="18" charset="0"/>
                <a:ea typeface="Calibri" panose="020F0502020204030204" pitchFamily="34" charset="0"/>
              </a:rPr>
              <a:t>The compressive strength of mixes of UHPC specimens is evaluated as per IS516:1959(reaffirmed in 2004). </a:t>
            </a:r>
            <a:endParaRPr lang="en-IN" dirty="0"/>
          </a:p>
        </p:txBody>
      </p:sp>
      <p:graphicFrame>
        <p:nvGraphicFramePr>
          <p:cNvPr id="15" name="Table 14"/>
          <p:cNvGraphicFramePr>
            <a:graphicFrameLocks noGrp="1"/>
          </p:cNvGraphicFramePr>
          <p:nvPr>
            <p:extLst>
              <p:ext uri="{D42A27DB-BD31-4B8C-83A1-F6EECF244321}">
                <p14:modId xmlns="" xmlns:p14="http://schemas.microsoft.com/office/powerpoint/2010/main" val="3966772016"/>
              </p:ext>
            </p:extLst>
          </p:nvPr>
        </p:nvGraphicFramePr>
        <p:xfrm>
          <a:off x="1066800" y="2454875"/>
          <a:ext cx="7467600" cy="3357453"/>
        </p:xfrm>
        <a:graphic>
          <a:graphicData uri="http://schemas.openxmlformats.org/drawingml/2006/table">
            <a:tbl>
              <a:tblPr/>
              <a:tblGrid>
                <a:gridCol w="1896532">
                  <a:extLst>
                    <a:ext uri="{9D8B030D-6E8A-4147-A177-3AD203B41FA5}">
                      <a16:colId xmlns="" xmlns:a16="http://schemas.microsoft.com/office/drawing/2014/main" val="20000"/>
                    </a:ext>
                  </a:extLst>
                </a:gridCol>
                <a:gridCol w="2148840">
                  <a:extLst>
                    <a:ext uri="{9D8B030D-6E8A-4147-A177-3AD203B41FA5}">
                      <a16:colId xmlns="" xmlns:a16="http://schemas.microsoft.com/office/drawing/2014/main" val="20001"/>
                    </a:ext>
                  </a:extLst>
                </a:gridCol>
                <a:gridCol w="1273387">
                  <a:extLst>
                    <a:ext uri="{9D8B030D-6E8A-4147-A177-3AD203B41FA5}">
                      <a16:colId xmlns="" xmlns:a16="http://schemas.microsoft.com/office/drawing/2014/main" val="20002"/>
                    </a:ext>
                  </a:extLst>
                </a:gridCol>
                <a:gridCol w="1034627">
                  <a:extLst>
                    <a:ext uri="{9D8B030D-6E8A-4147-A177-3AD203B41FA5}">
                      <a16:colId xmlns="" xmlns:a16="http://schemas.microsoft.com/office/drawing/2014/main" val="20003"/>
                    </a:ext>
                  </a:extLst>
                </a:gridCol>
                <a:gridCol w="1114214">
                  <a:extLst>
                    <a:ext uri="{9D8B030D-6E8A-4147-A177-3AD203B41FA5}">
                      <a16:colId xmlns="" xmlns:a16="http://schemas.microsoft.com/office/drawing/2014/main" val="20004"/>
                    </a:ext>
                  </a:extLst>
                </a:gridCol>
              </a:tblGrid>
              <a:tr h="509551">
                <a:tc gridSpan="2">
                  <a:txBody>
                    <a:bodyPr/>
                    <a:lstStyle/>
                    <a:p>
                      <a:pPr algn="ctr">
                        <a:lnSpc>
                          <a:spcPct val="115000"/>
                        </a:lnSpc>
                        <a:spcAft>
                          <a:spcPts val="0"/>
                        </a:spcAft>
                      </a:pPr>
                      <a:r>
                        <a:rPr lang="en-IN" sz="2000" dirty="0">
                          <a:solidFill>
                            <a:srgbClr val="000000"/>
                          </a:solidFill>
                          <a:latin typeface="Times New Roman"/>
                          <a:ea typeface="Times New Roman"/>
                          <a:cs typeface="Times New Roman"/>
                        </a:rPr>
                        <a:t>Water Binder Ratio</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IN"/>
                    </a:p>
                  </a:txBody>
                  <a:tcPr/>
                </a:tc>
                <a:tc>
                  <a:txBody>
                    <a:bodyPr/>
                    <a:lstStyle/>
                    <a:p>
                      <a:pPr algn="ctr">
                        <a:lnSpc>
                          <a:spcPct val="115000"/>
                        </a:lnSpc>
                        <a:spcAft>
                          <a:spcPts val="0"/>
                        </a:spcAft>
                      </a:pPr>
                      <a:r>
                        <a:rPr lang="en-IN" sz="2000" b="1" dirty="0">
                          <a:solidFill>
                            <a:srgbClr val="7030A0"/>
                          </a:solidFill>
                          <a:latin typeface="Times New Roman"/>
                          <a:ea typeface="Times New Roman"/>
                          <a:cs typeface="Times New Roman"/>
                        </a:rPr>
                        <a:t>0.3</a:t>
                      </a:r>
                      <a:endParaRPr lang="en-IN" sz="2000" b="1" dirty="0">
                        <a:solidFill>
                          <a:srgbClr val="7030A0"/>
                        </a:solidFill>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b="1" dirty="0">
                          <a:solidFill>
                            <a:srgbClr val="7030A0"/>
                          </a:solidFill>
                          <a:latin typeface="Times New Roman"/>
                          <a:ea typeface="Times New Roman"/>
                          <a:cs typeface="Times New Roman"/>
                        </a:rPr>
                        <a:t>0.26</a:t>
                      </a:r>
                      <a:endParaRPr lang="en-IN" sz="2000" b="1" dirty="0">
                        <a:solidFill>
                          <a:srgbClr val="7030A0"/>
                        </a:solidFill>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b="1" dirty="0">
                          <a:solidFill>
                            <a:srgbClr val="7030A0"/>
                          </a:solidFill>
                          <a:latin typeface="Times New Roman"/>
                          <a:ea typeface="Times New Roman"/>
                          <a:cs typeface="Times New Roman"/>
                        </a:rPr>
                        <a:t>0.22</a:t>
                      </a:r>
                      <a:endParaRPr lang="en-IN" sz="2000" b="1" dirty="0">
                        <a:solidFill>
                          <a:srgbClr val="7030A0"/>
                        </a:solidFill>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509551">
                <a:tc rowSpan="2">
                  <a:txBody>
                    <a:bodyPr/>
                    <a:lstStyle/>
                    <a:p>
                      <a:pPr algn="just">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Mix without CA – Mix1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Paste Content %</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49.5</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46.4</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a:solidFill>
                            <a:srgbClr val="000000"/>
                          </a:solidFill>
                          <a:latin typeface="Times New Roman"/>
                          <a:ea typeface="Times New Roman"/>
                          <a:cs typeface="Times New Roman"/>
                        </a:rPr>
                        <a:t>43.2</a:t>
                      </a:r>
                      <a:endParaRPr lang="en-IN" sz="200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865737">
                <a:tc vMerge="1">
                  <a:txBody>
                    <a:bodyPr/>
                    <a:lstStyle/>
                    <a:p>
                      <a:endParaRPr lang="en-IN"/>
                    </a:p>
                  </a:txBody>
                  <a:tcPr/>
                </a:tc>
                <a:tc>
                  <a:txBody>
                    <a:bodyPr/>
                    <a:lstStyle/>
                    <a:p>
                      <a:pPr algn="ctr">
                        <a:lnSpc>
                          <a:spcPct val="100000"/>
                        </a:lnSpc>
                        <a:spcAft>
                          <a:spcPts val="0"/>
                        </a:spcAft>
                      </a:pPr>
                      <a:r>
                        <a:rPr lang="en-IN" sz="2000" dirty="0">
                          <a:solidFill>
                            <a:srgbClr val="000000"/>
                          </a:solidFill>
                          <a:latin typeface="Times New Roman"/>
                          <a:ea typeface="Times New Roman"/>
                          <a:cs typeface="Times New Roman"/>
                        </a:rPr>
                        <a:t>28 Day Compressive Strength in MPa</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106</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112</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120</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509551">
                <a:tc rowSpan="2">
                  <a:txBody>
                    <a:bodyPr/>
                    <a:lstStyle/>
                    <a:p>
                      <a:pPr algn="just">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Mix with CA- Mix2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a:solidFill>
                            <a:srgbClr val="000000"/>
                          </a:solidFill>
                          <a:latin typeface="Times New Roman"/>
                          <a:ea typeface="Times New Roman"/>
                          <a:cs typeface="Times New Roman"/>
                        </a:rPr>
                        <a:t>Paste Content %</a:t>
                      </a:r>
                      <a:endParaRPr lang="en-IN" sz="200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51.7</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48</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a:solidFill>
                            <a:srgbClr val="000000"/>
                          </a:solidFill>
                          <a:latin typeface="Times New Roman"/>
                          <a:ea typeface="Times New Roman"/>
                          <a:cs typeface="Times New Roman"/>
                        </a:rPr>
                        <a:t>44.7</a:t>
                      </a:r>
                      <a:endParaRPr lang="en-IN" sz="200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r h="865737">
                <a:tc vMerge="1">
                  <a:txBody>
                    <a:bodyPr/>
                    <a:lstStyle/>
                    <a:p>
                      <a:endParaRPr lang="en-IN"/>
                    </a:p>
                  </a:txBody>
                  <a:tcPr/>
                </a:tc>
                <a:tc>
                  <a:txBody>
                    <a:bodyPr/>
                    <a:lstStyle/>
                    <a:p>
                      <a:pPr algn="ctr">
                        <a:lnSpc>
                          <a:spcPct val="100000"/>
                        </a:lnSpc>
                        <a:spcAft>
                          <a:spcPts val="0"/>
                        </a:spcAft>
                      </a:pPr>
                      <a:r>
                        <a:rPr lang="en-IN" sz="2000" dirty="0">
                          <a:solidFill>
                            <a:srgbClr val="000000"/>
                          </a:solidFill>
                          <a:latin typeface="Times New Roman"/>
                          <a:ea typeface="Times New Roman"/>
                          <a:cs typeface="Times New Roman"/>
                        </a:rPr>
                        <a:t>28 Day Compressive Strength in MPa</a:t>
                      </a:r>
                      <a:endParaRPr lang="en-IN" sz="2000" dirty="0">
                        <a:latin typeface="+mn-lt"/>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90</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97</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IN" sz="2000" dirty="0">
                          <a:solidFill>
                            <a:srgbClr val="000000"/>
                          </a:solidFill>
                          <a:latin typeface="Times New Roman"/>
                          <a:ea typeface="Times New Roman"/>
                          <a:cs typeface="Times New Roman"/>
                        </a:rPr>
                        <a:t>105</a:t>
                      </a:r>
                      <a:endParaRPr lang="en-IN" sz="2000" dirty="0">
                        <a:latin typeface="Calibri"/>
                        <a:ea typeface="Calibri"/>
                        <a:cs typeface="Times New Roman"/>
                      </a:endParaRPr>
                    </a:p>
                  </a:txBody>
                  <a:tcPr marL="65543" marR="65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4"/>
                  </a:ext>
                </a:extLst>
              </a:tr>
            </a:tbl>
          </a:graphicData>
        </a:graphic>
      </p:graphicFrame>
      <p:pic>
        <p:nvPicPr>
          <p:cNvPr id="16"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7"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08884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27</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581400" y="0"/>
            <a:ext cx="4015073"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ea typeface="Calibri" panose="020F0502020204030204" pitchFamily="34" charset="0"/>
              </a:rPr>
              <a:t>Properties in Hardened State</a:t>
            </a:r>
            <a:endParaRPr lang="en-IN" sz="2400" dirty="0"/>
          </a:p>
        </p:txBody>
      </p:sp>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10240" y="888031"/>
            <a:ext cx="2876108" cy="369332"/>
          </a:xfrm>
          <a:prstGeom prst="rect">
            <a:avLst/>
          </a:prstGeom>
          <a:solidFill>
            <a:schemeClr val="accent6">
              <a:lumMod val="20000"/>
              <a:lumOff val="80000"/>
            </a:schemeClr>
          </a:solidFill>
        </p:spPr>
        <p:txBody>
          <a:bodyPr wrap="none">
            <a:spAutoFit/>
          </a:bodyPr>
          <a:lstStyle/>
          <a:p>
            <a:r>
              <a:rPr lang="en-GB" b="1" dirty="0">
                <a:solidFill>
                  <a:srgbClr val="000000"/>
                </a:solidFill>
                <a:latin typeface="Times New Roman" panose="02020603050405020304" pitchFamily="18" charset="0"/>
                <a:ea typeface="Calibri" panose="020F0502020204030204" pitchFamily="34" charset="0"/>
              </a:rPr>
              <a:t>Compressive Strength Test</a:t>
            </a:r>
            <a:r>
              <a:rPr lang="en-GB" dirty="0">
                <a:latin typeface="Times New Roman" panose="02020603050405020304" pitchFamily="18" charset="0"/>
                <a:ea typeface="Calibri" panose="020F0502020204030204" pitchFamily="34" charset="0"/>
              </a:rPr>
              <a:t> </a:t>
            </a:r>
            <a:endParaRPr lang="en-IN" dirty="0"/>
          </a:p>
        </p:txBody>
      </p:sp>
      <p:graphicFrame>
        <p:nvGraphicFramePr>
          <p:cNvPr id="14" name="Chart 13"/>
          <p:cNvGraphicFramePr/>
          <p:nvPr>
            <p:extLst>
              <p:ext uri="{D42A27DB-BD31-4B8C-83A1-F6EECF244321}">
                <p14:modId xmlns="" xmlns:p14="http://schemas.microsoft.com/office/powerpoint/2010/main" val="1998233855"/>
              </p:ext>
            </p:extLst>
          </p:nvPr>
        </p:nvGraphicFramePr>
        <p:xfrm>
          <a:off x="2667000" y="2559603"/>
          <a:ext cx="5562600" cy="3810000"/>
        </p:xfrm>
        <a:graphic>
          <a:graphicData uri="http://schemas.openxmlformats.org/drawingml/2006/chart">
            <c:chart xmlns:c="http://schemas.openxmlformats.org/drawingml/2006/chart" xmlns:r="http://schemas.openxmlformats.org/officeDocument/2006/relationships" r:id="rId6"/>
          </a:graphicData>
        </a:graphic>
      </p:graphicFrame>
      <p:pic>
        <p:nvPicPr>
          <p:cNvPr id="16"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8"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08884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28</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4343400" y="259748"/>
            <a:ext cx="3573414"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ea typeface="Calibri" panose="020F0502020204030204" pitchFamily="34" charset="0"/>
              </a:rPr>
              <a:t>Discussion &amp; Conclusions</a:t>
            </a:r>
            <a:endParaRPr lang="en-IN" sz="2400" dirty="0"/>
          </a:p>
        </p:txBody>
      </p:sp>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762000" y="925607"/>
            <a:ext cx="8064154" cy="5932393"/>
          </a:xfrm>
          <a:prstGeom prst="rect">
            <a:avLst/>
          </a:prstGeom>
        </p:spPr>
        <p:txBody>
          <a:bodyPr wrap="square">
            <a:spAutoFit/>
          </a:bodyPr>
          <a:lstStyle/>
          <a:p>
            <a:pPr marL="342900" indent="-342900" algn="just">
              <a:lnSpc>
                <a:spcPct val="115000"/>
              </a:lnSpc>
              <a:spcAft>
                <a:spcPts val="0"/>
              </a:spcAft>
              <a:buFont typeface="Wingdings" panose="05000000000000000000" pitchFamily="2" charset="2"/>
              <a:buChar char="Ø"/>
            </a:pPr>
            <a:r>
              <a:rPr lang="en-GB"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From the experimental results, it is observed that even at a very low water binder ratio, the targeted rheological properties of fresh SCC can be achieved by adjusting the dosage of admixture. </a:t>
            </a:r>
          </a:p>
          <a:p>
            <a:pPr marL="342900" indent="-342900" algn="just">
              <a:lnSpc>
                <a:spcPct val="115000"/>
              </a:lnSpc>
              <a:spcAft>
                <a:spcPts val="0"/>
              </a:spcAft>
              <a:buFont typeface="Wingdings" panose="05000000000000000000" pitchFamily="2" charset="2"/>
              <a:buChar char="Ø"/>
            </a:pPr>
            <a:r>
              <a:rPr lang="en-GB"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properties of UHPSCC in wet state are recorded for each dosage of admixture and analysed. </a:t>
            </a:r>
          </a:p>
          <a:p>
            <a:pPr marL="342900" indent="-342900" algn="just">
              <a:lnSpc>
                <a:spcPct val="115000"/>
              </a:lnSpc>
              <a:spcAft>
                <a:spcPts val="0"/>
              </a:spcAft>
              <a:buFont typeface="Wingdings" panose="05000000000000000000" pitchFamily="2" charset="2"/>
              <a:buChar char="Ø"/>
            </a:pPr>
            <a:r>
              <a:rPr lang="en-GB"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paste volume of the mixes is one of the criteria, which controls the flow behaviour of mixes. </a:t>
            </a:r>
          </a:p>
          <a:p>
            <a:pPr marL="342900" indent="-342900" algn="just">
              <a:lnSpc>
                <a:spcPct val="115000"/>
              </a:lnSpc>
              <a:spcAft>
                <a:spcPts val="0"/>
              </a:spcAft>
              <a:buFont typeface="Wingdings" panose="05000000000000000000" pitchFamily="2" charset="2"/>
              <a:buChar char="Ø"/>
            </a:pPr>
            <a:r>
              <a:rPr lang="en-GB"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It may be concluded that flow properties of UHPSCC mixes can be improved with increased paste volume of the mixes. </a:t>
            </a:r>
          </a:p>
          <a:p>
            <a:pPr marL="342900" indent="-342900" algn="just">
              <a:lnSpc>
                <a:spcPct val="115000"/>
              </a:lnSpc>
              <a:spcAft>
                <a:spcPts val="0"/>
              </a:spcAft>
              <a:buFont typeface="Wingdings" panose="05000000000000000000" pitchFamily="2" charset="2"/>
              <a:buChar char="Ø"/>
            </a:pPr>
            <a:r>
              <a:rPr lang="en-GB"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mixes without coarse aggregates have shown better flowability properties in comparison with the mixes with coarse aggregates. </a:t>
            </a:r>
          </a:p>
          <a:p>
            <a:pPr marL="342900" indent="-342900" algn="just">
              <a:lnSpc>
                <a:spcPct val="115000"/>
              </a:lnSpc>
              <a:spcAft>
                <a:spcPts val="0"/>
              </a:spcAft>
              <a:buFont typeface="Wingdings" panose="05000000000000000000" pitchFamily="2" charset="2"/>
              <a:buChar char="Ø"/>
            </a:pPr>
            <a:r>
              <a:rPr lang="en-GB"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reduced flow may be attributed to the increased shear resistance of the mix in the presence of coarse aggregates as well as reduction in the volume of paste.</a:t>
            </a:r>
            <a:endParaRPr lang="en-IN"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https://encrypted-tbn1.gstatic.com/images?q=tbn:ANd9GcTTV_ezcU9xeoxTfU7RwGzPVKVhO8DJLq-JGddKW6CGoTXABE9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2590800"/>
            <a:ext cx="1066800" cy="2023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8"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3927078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29</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4343400" y="259748"/>
            <a:ext cx="3573414"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ea typeface="Calibri" panose="020F0502020204030204" pitchFamily="34" charset="0"/>
              </a:rPr>
              <a:t>Discussion &amp; Conclusions</a:t>
            </a:r>
            <a:endParaRPr lang="en-IN" sz="2400" dirty="0"/>
          </a:p>
        </p:txBody>
      </p:sp>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364464" y="1001322"/>
            <a:ext cx="7620000" cy="5909310"/>
          </a:xfrm>
          <a:prstGeom prst="rect">
            <a:avLst/>
          </a:prstGeom>
        </p:spPr>
        <p:txBody>
          <a:bodyPr wrap="square">
            <a:spAutoFit/>
          </a:bodyPr>
          <a:lstStyle/>
          <a:p>
            <a:pPr algn="just"/>
            <a:r>
              <a:rPr lang="en-GB" sz="2400" dirty="0">
                <a:solidFill>
                  <a:srgbClr val="0070C0"/>
                </a:solidFill>
              </a:rPr>
              <a:t>The 28day strength of 90MPa and 106MPa could be achieved for a cementitious content of 805 kg/m</a:t>
            </a:r>
            <a:r>
              <a:rPr lang="en-GB" sz="2400" baseline="30000" dirty="0">
                <a:solidFill>
                  <a:srgbClr val="0070C0"/>
                </a:solidFill>
              </a:rPr>
              <a:t>3</a:t>
            </a:r>
            <a:r>
              <a:rPr lang="en-GB" sz="2400" dirty="0">
                <a:solidFill>
                  <a:srgbClr val="0070C0"/>
                </a:solidFill>
              </a:rPr>
              <a:t> for the mix with and without coarse aggregates respectively at a w/b ratio of 0.30. </a:t>
            </a:r>
          </a:p>
          <a:p>
            <a:pPr algn="just"/>
            <a:r>
              <a:rPr lang="en-GB" sz="2400" dirty="0">
                <a:solidFill>
                  <a:srgbClr val="0070C0"/>
                </a:solidFill>
              </a:rPr>
              <a:t>Similarly, the strength attained at 28 days curing was 97MPa and 112MPA at a w/b ratio of 0.26 and 105MPa and 120MPa at a lower w/b ratio of 0.22 for the mixes with and without coarse aggregates respectively. </a:t>
            </a:r>
          </a:p>
          <a:p>
            <a:pPr algn="just"/>
            <a:endParaRPr lang="en-GB" sz="2400" dirty="0"/>
          </a:p>
          <a:p>
            <a:pPr algn="just"/>
            <a:r>
              <a:rPr lang="en-GB" sz="2400" dirty="0">
                <a:solidFill>
                  <a:srgbClr val="0000FF"/>
                </a:solidFill>
              </a:rPr>
              <a:t>Hence it is concluded that a sensitive factor  to be borne in mind while designing the  UHPSCC mix  is the coarse aggregate content when  optimised  rheological performance is desired. The UHPC/UHPSCC mixes without coarse aggregate not only enhance the rheological performance but also satisfied the strength requirement.</a:t>
            </a:r>
            <a:endParaRPr lang="en-IN" sz="2400" dirty="0">
              <a:solidFill>
                <a:srgbClr val="0000FF"/>
              </a:solidFill>
            </a:endParaRPr>
          </a:p>
          <a:p>
            <a:endParaRPr lang="en-IN" dirty="0"/>
          </a:p>
        </p:txBody>
      </p:sp>
      <p:pic>
        <p:nvPicPr>
          <p:cNvPr id="10" name="Picture 9" descr="https://encrypted-tbn1.gstatic.com/images?q=tbn:ANd9GcTTV_ezcU9xeoxTfU7RwGzPVKVhO8DJLq-JGddKW6CGoTXABE9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5414" y="2743200"/>
            <a:ext cx="1289050" cy="2023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pic>
        <p:nvPicPr>
          <p:cNvPr id="14" name="Picture 3" descr="C:\Users\8055\Desktop\Sri Venkateshwara College of Engineering, Bangalore (3.jpg"/>
          <p:cNvPicPr>
            <a:picLocks noChangeAspect="1" noChangeArrowheads="1"/>
          </p:cNvPicPr>
          <p:nvPr/>
        </p:nvPicPr>
        <p:blipFill>
          <a:blip r:embed="rId8"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23947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4092"/>
            <a:ext cx="8382000" cy="5817384"/>
          </a:xfrm>
        </p:spPr>
        <p:txBody>
          <a:bodyPr>
            <a:noAutofit/>
          </a:bodyPr>
          <a:lstStyle/>
          <a:p>
            <a:pPr algn="just">
              <a:lnSpc>
                <a:spcPct val="150000"/>
              </a:lnSpc>
              <a:buFont typeface="Wingdings" panose="05000000000000000000" pitchFamily="2" charset="2"/>
              <a:buChar char="ü"/>
            </a:pPr>
            <a:r>
              <a:rPr lang="en-IN" sz="2400" dirty="0">
                <a:solidFill>
                  <a:srgbClr val="0000FF"/>
                </a:solidFill>
              </a:rPr>
              <a:t>          During past three decades, the concrete technology is evolving at greater speed with drastic improvement in its strength, durability and other structural properties.</a:t>
            </a:r>
          </a:p>
          <a:p>
            <a:pPr algn="just">
              <a:lnSpc>
                <a:spcPct val="150000"/>
              </a:lnSpc>
              <a:buFont typeface="Wingdings" panose="05000000000000000000" pitchFamily="2" charset="2"/>
              <a:buChar char="ü"/>
            </a:pPr>
            <a:r>
              <a:rPr lang="en-IN" sz="2400" dirty="0">
                <a:solidFill>
                  <a:srgbClr val="0070C0"/>
                </a:solidFill>
              </a:rPr>
              <a:t>        The researchers Richard and Cheyrezy have introduced a new type of concrete called Ultra High Performance Concrete/Self Compacting Concrete (UHPC/UHPSCC) to cater to the higher strength requirement of RCC structures with more storeys with emphasis on durability and performance.</a:t>
            </a:r>
          </a:p>
          <a:p>
            <a:pPr algn="just">
              <a:lnSpc>
                <a:spcPct val="150000"/>
              </a:lnSpc>
              <a:buFont typeface="Wingdings" panose="05000000000000000000" pitchFamily="2" charset="2"/>
              <a:buChar char="ü"/>
            </a:pPr>
            <a:r>
              <a:rPr lang="en-IN" sz="2400" dirty="0">
                <a:solidFill>
                  <a:srgbClr val="7030A0"/>
                </a:solidFill>
              </a:rPr>
              <a:t>        The compressive strength of UHPC is greater than 100MPa  and tensile strength is greater than 5MPa. </a:t>
            </a:r>
          </a:p>
        </p:txBody>
      </p:sp>
      <p:sp>
        <p:nvSpPr>
          <p:cNvPr id="4" name="Slide Number Placeholder 3"/>
          <p:cNvSpPr>
            <a:spLocks noGrp="1"/>
          </p:cNvSpPr>
          <p:nvPr>
            <p:ph type="sldNum" sz="quarter" idx="12"/>
          </p:nvPr>
        </p:nvSpPr>
        <p:spPr/>
        <p:txBody>
          <a:bodyPr/>
          <a:lstStyle/>
          <a:p>
            <a:fld id="{3CC4C66E-536C-419B-BD80-926D47DB59AC}" type="slidenum">
              <a:rPr lang="en-IN" smtClean="0"/>
              <a:pPr/>
              <a:t>3</a:t>
            </a:fld>
            <a:endParaRPr lang="en-IN"/>
          </a:p>
        </p:txBody>
      </p:sp>
      <p:sp>
        <p:nvSpPr>
          <p:cNvPr id="2" name="Rectangle 1"/>
          <p:cNvSpPr/>
          <p:nvPr/>
        </p:nvSpPr>
        <p:spPr>
          <a:xfrm>
            <a:off x="5105400" y="284453"/>
            <a:ext cx="2262992" cy="584775"/>
          </a:xfrm>
          <a:prstGeom prst="rect">
            <a:avLst/>
          </a:prstGeom>
          <a:solidFill>
            <a:srgbClr val="DCF0FA"/>
          </a:solidFill>
        </p:spPr>
        <p:txBody>
          <a:bodyPr wrap="none">
            <a:spAutoFit/>
          </a:bodyPr>
          <a:lstStyle/>
          <a:p>
            <a:r>
              <a:rPr lang="en-US" sz="3200" dirty="0">
                <a:solidFill>
                  <a:srgbClr val="0000FF"/>
                </a:solidFill>
              </a:rPr>
              <a:t>Introduction</a:t>
            </a:r>
            <a:endParaRPr lang="en-IN" sz="3200"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2463" y="122799"/>
            <a:ext cx="871537" cy="97742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11"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172231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3060" t="30209" r="2562" b="12435"/>
          <a:stretch/>
        </p:blipFill>
        <p:spPr>
          <a:xfrm>
            <a:off x="685800" y="3505200"/>
            <a:ext cx="7733132" cy="3352800"/>
          </a:xfrm>
          <a:prstGeom prst="rect">
            <a:avLst/>
          </a:prstGeom>
        </p:spPr>
      </p:pic>
      <p:pic>
        <p:nvPicPr>
          <p:cNvPr id="6" name="Picture 5"/>
          <p:cNvPicPr>
            <a:picLocks noChangeAspect="1"/>
          </p:cNvPicPr>
          <p:nvPr/>
        </p:nvPicPr>
        <p:blipFill rotWithShape="1">
          <a:blip r:embed="rId3" cstate="print"/>
          <a:srcRect l="23060" t="21875" r="1391" b="15625"/>
          <a:stretch/>
        </p:blipFill>
        <p:spPr>
          <a:xfrm>
            <a:off x="1662532" y="188843"/>
            <a:ext cx="6781800" cy="3154325"/>
          </a:xfrm>
          <a:prstGeom prst="rect">
            <a:avLst/>
          </a:prstGeom>
        </p:spPr>
      </p:pic>
      <p:pic>
        <p:nvPicPr>
          <p:cNvPr id="5" name="Picture 4"/>
          <p:cNvPicPr>
            <a:picLocks noChangeAspect="1"/>
          </p:cNvPicPr>
          <p:nvPr/>
        </p:nvPicPr>
        <p:blipFill>
          <a:blip r:embed="rId4" cstate="print"/>
          <a:stretch>
            <a:fillRect/>
          </a:stretch>
        </p:blipFill>
        <p:spPr>
          <a:xfrm>
            <a:off x="8229600" y="89737"/>
            <a:ext cx="771429" cy="695238"/>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t="-5779" b="-998"/>
          <a:stretch>
            <a:fillRect/>
          </a:stretch>
        </p:blipFill>
        <p:spPr bwMode="auto">
          <a:xfrm>
            <a:off x="193675" y="69574"/>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CC4C66E-536C-419B-BD80-926D47DB59AC}" type="slidenum">
              <a:rPr lang="en-IN" smtClean="0"/>
              <a:pPr/>
              <a:t>30</a:t>
            </a:fld>
            <a:endParaRPr lang="en-IN"/>
          </a:p>
        </p:txBody>
      </p:sp>
      <p:sp>
        <p:nvSpPr>
          <p:cNvPr id="8" name="Explosion 1 7"/>
          <p:cNvSpPr/>
          <p:nvPr/>
        </p:nvSpPr>
        <p:spPr>
          <a:xfrm>
            <a:off x="8782878" y="6538913"/>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descr="Dayanand Sagar College of Engineering - [DSCE], Bangalore log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62532" y="101670"/>
            <a:ext cx="609600" cy="5670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838200" y="4258270"/>
            <a:ext cx="2209800" cy="923330"/>
          </a:xfrm>
          <a:prstGeom prst="rect">
            <a:avLst/>
          </a:prstGeom>
          <a:noFill/>
        </p:spPr>
        <p:txBody>
          <a:bodyPr wrap="square" rtlCol="0">
            <a:spAutoFit/>
          </a:bodyPr>
          <a:lstStyle/>
          <a:p>
            <a:r>
              <a:rPr lang="en-IN" dirty="0"/>
              <a:t>Little Metropole Modern Art Museum, France</a:t>
            </a:r>
          </a:p>
        </p:txBody>
      </p:sp>
      <p:sp>
        <p:nvSpPr>
          <p:cNvPr id="10" name="TextBox 9"/>
          <p:cNvSpPr txBox="1"/>
          <p:nvPr/>
        </p:nvSpPr>
        <p:spPr>
          <a:xfrm>
            <a:off x="6049617" y="4284444"/>
            <a:ext cx="2209800" cy="646331"/>
          </a:xfrm>
          <a:prstGeom prst="rect">
            <a:avLst/>
          </a:prstGeom>
          <a:noFill/>
        </p:spPr>
        <p:txBody>
          <a:bodyPr wrap="square" rtlCol="0">
            <a:spAutoFit/>
          </a:bodyPr>
          <a:lstStyle/>
          <a:p>
            <a:r>
              <a:rPr lang="en-IN" dirty="0">
                <a:solidFill>
                  <a:schemeClr val="bg1"/>
                </a:solidFill>
              </a:rPr>
              <a:t>Jean </a:t>
            </a:r>
            <a:r>
              <a:rPr lang="en-IN" dirty="0" err="1">
                <a:solidFill>
                  <a:schemeClr val="bg1"/>
                </a:solidFill>
              </a:rPr>
              <a:t>Bouin</a:t>
            </a:r>
            <a:r>
              <a:rPr lang="en-IN" dirty="0">
                <a:solidFill>
                  <a:schemeClr val="bg1"/>
                </a:solidFill>
              </a:rPr>
              <a:t> Stadium, Paris, France</a:t>
            </a:r>
          </a:p>
        </p:txBody>
      </p:sp>
      <p:sp>
        <p:nvSpPr>
          <p:cNvPr id="11" name="TextBox 10"/>
          <p:cNvSpPr txBox="1"/>
          <p:nvPr/>
        </p:nvSpPr>
        <p:spPr>
          <a:xfrm>
            <a:off x="2914066" y="2841026"/>
            <a:ext cx="3276600" cy="369332"/>
          </a:xfrm>
          <a:prstGeom prst="rect">
            <a:avLst/>
          </a:prstGeom>
          <a:noFill/>
          <a:ln>
            <a:solidFill>
              <a:schemeClr val="accent1"/>
            </a:solidFill>
          </a:ln>
        </p:spPr>
        <p:txBody>
          <a:bodyPr wrap="square" rtlCol="0">
            <a:spAutoFit/>
          </a:bodyPr>
          <a:lstStyle/>
          <a:p>
            <a:r>
              <a:rPr lang="en-IN" b="1" dirty="0">
                <a:solidFill>
                  <a:srgbClr val="0070C0"/>
                </a:solidFill>
              </a:rPr>
              <a:t>Sandwich Elements - SESBE</a:t>
            </a:r>
          </a:p>
        </p:txBody>
      </p:sp>
      <p:pic>
        <p:nvPicPr>
          <p:cNvPr id="12" name="Picture 11" descr="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Users\8055\Desktop\alvas-institute-of-engineering-and-technology-logo-4.jpg"/>
          <p:cNvPicPr>
            <a:picLocks noChangeAspect="1" noChangeArrowheads="1"/>
          </p:cNvPicPr>
          <p:nvPr/>
        </p:nvPicPr>
        <p:blipFill>
          <a:blip r:embed="rId9" cstate="print"/>
          <a:srcRect/>
          <a:stretch>
            <a:fillRect/>
          </a:stretch>
        </p:blipFill>
        <p:spPr bwMode="auto">
          <a:xfrm>
            <a:off x="0" y="6248400"/>
            <a:ext cx="571406" cy="457200"/>
          </a:xfrm>
          <a:prstGeom prst="rect">
            <a:avLst/>
          </a:prstGeom>
          <a:noFill/>
        </p:spPr>
      </p:pic>
      <p:pic>
        <p:nvPicPr>
          <p:cNvPr id="15" name="Picture 3" descr="C:\Users\8055\Desktop\Sri Venkateshwara College of Engineering, Bangalore (3.jpg"/>
          <p:cNvPicPr>
            <a:picLocks noChangeAspect="1" noChangeArrowheads="1"/>
          </p:cNvPicPr>
          <p:nvPr/>
        </p:nvPicPr>
        <p:blipFill>
          <a:blip r:embed="rId10"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326168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rotWithShape="1">
          <a:blip r:embed="rId2" cstate="print"/>
          <a:srcRect l="14860" t="8117" r="14862" b="7291"/>
          <a:stretch/>
        </p:blipFill>
        <p:spPr>
          <a:xfrm>
            <a:off x="152400" y="533400"/>
            <a:ext cx="8763000" cy="5930237"/>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69574"/>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CC4C66E-536C-419B-BD80-926D47DB59AC}" type="slidenum">
              <a:rPr lang="en-IN" smtClean="0"/>
              <a:pPr/>
              <a:t>31</a:t>
            </a:fld>
            <a:endParaRPr lang="en-IN"/>
          </a:p>
        </p:txBody>
      </p:sp>
      <p:sp>
        <p:nvSpPr>
          <p:cNvPr id="7" name="Explosion 1 6"/>
          <p:cNvSpPr/>
          <p:nvPr/>
        </p:nvSpPr>
        <p:spPr>
          <a:xfrm>
            <a:off x="8782878" y="6538913"/>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2"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626644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32</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6096000" y="259748"/>
            <a:ext cx="1613775"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ea typeface="Calibri" panose="020F0502020204030204" pitchFamily="34" charset="0"/>
              </a:rPr>
              <a:t>References</a:t>
            </a:r>
            <a:endParaRPr lang="en-IN" sz="2400" dirty="0"/>
          </a:p>
        </p:txBody>
      </p:sp>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2"/>
          <p:cNvSpPr>
            <a:spLocks noGrp="1"/>
          </p:cNvSpPr>
          <p:nvPr>
            <p:ph idx="1"/>
          </p:nvPr>
        </p:nvSpPr>
        <p:spPr>
          <a:xfrm>
            <a:off x="228600" y="1143000"/>
            <a:ext cx="8686800" cy="5715000"/>
          </a:xfrm>
        </p:spPr>
        <p:txBody>
          <a:bodyPr>
            <a:normAutofit/>
          </a:bodyPr>
          <a:lstStyle/>
          <a:p>
            <a:pPr algn="just">
              <a:buNone/>
            </a:pPr>
            <a:r>
              <a:rPr lang="en-IN" sz="2000" dirty="0"/>
              <a:t>[1]  </a:t>
            </a:r>
            <a:r>
              <a:rPr lang="en-IN" sz="1900" dirty="0">
                <a:latin typeface="Times New Roman" pitchFamily="18" charset="0"/>
                <a:cs typeface="Times New Roman" pitchFamily="18" charset="0"/>
              </a:rPr>
              <a:t>A.R. Lubbers. 2003. “</a:t>
            </a:r>
            <a:r>
              <a:rPr lang="en-IN" sz="1900" i="1" dirty="0">
                <a:latin typeface="Times New Roman" pitchFamily="18" charset="0"/>
                <a:cs typeface="Times New Roman" pitchFamily="18" charset="0"/>
              </a:rPr>
              <a:t>Bond Performance between Ultra-High Performance Concrete and   Pre-stressing Strands”. </a:t>
            </a:r>
            <a:r>
              <a:rPr lang="en-IN" sz="1900" dirty="0">
                <a:latin typeface="Times New Roman" pitchFamily="18" charset="0"/>
                <a:cs typeface="Times New Roman" pitchFamily="18" charset="0"/>
              </a:rPr>
              <a:t>Faculty of Fritz, College of Engineering and Technology of Ohio University. pp. 155-165. </a:t>
            </a:r>
          </a:p>
          <a:p>
            <a:pPr algn="just">
              <a:buNone/>
            </a:pPr>
            <a:r>
              <a:rPr lang="en-IN" sz="1900" dirty="0">
                <a:latin typeface="Times New Roman" pitchFamily="18" charset="0"/>
                <a:cs typeface="Times New Roman" pitchFamily="18" charset="0"/>
              </a:rPr>
              <a:t>[2]    Assail. 2007. “</a:t>
            </a:r>
            <a:r>
              <a:rPr lang="en-IN" sz="1900" i="1" dirty="0">
                <a:latin typeface="Times New Roman" pitchFamily="18" charset="0"/>
                <a:cs typeface="Times New Roman" pitchFamily="18" charset="0"/>
              </a:rPr>
              <a:t>Mechanical Properties and Durability of Polymer Modified RPC   Exposed to Oil Products”</a:t>
            </a:r>
            <a:r>
              <a:rPr lang="en-IN" sz="1900" dirty="0">
                <a:latin typeface="Times New Roman" pitchFamily="18" charset="0"/>
                <a:cs typeface="Times New Roman" pitchFamily="18" charset="0"/>
              </a:rPr>
              <a:t>. Ph.D. Thesis, University of Technology, Baghdad, Iraq. p.180. </a:t>
            </a:r>
          </a:p>
          <a:p>
            <a:pPr algn="just">
              <a:buNone/>
            </a:pPr>
            <a:r>
              <a:rPr lang="en-IN" sz="1900" dirty="0">
                <a:latin typeface="Times New Roman" pitchFamily="18" charset="0"/>
                <a:cs typeface="Times New Roman" pitchFamily="18" charset="0"/>
              </a:rPr>
              <a:t>[3]  </a:t>
            </a:r>
            <a:r>
              <a:rPr lang="en-IN" sz="1900" dirty="0" err="1">
                <a:latin typeface="Times New Roman" pitchFamily="18" charset="0"/>
                <a:cs typeface="Times New Roman" pitchFamily="18" charset="0"/>
              </a:rPr>
              <a:t>Behloul</a:t>
            </a:r>
            <a:r>
              <a:rPr lang="en-IN" sz="1900" dirty="0">
                <a:latin typeface="Times New Roman" pitchFamily="18" charset="0"/>
                <a:cs typeface="Times New Roman" pitchFamily="18" charset="0"/>
              </a:rPr>
              <a:t>, M., </a:t>
            </a:r>
            <a:r>
              <a:rPr lang="en-IN" sz="1900" dirty="0" err="1">
                <a:latin typeface="Times New Roman" pitchFamily="18" charset="0"/>
                <a:cs typeface="Times New Roman" pitchFamily="18" charset="0"/>
              </a:rPr>
              <a:t>Chanvillard</a:t>
            </a:r>
            <a:r>
              <a:rPr lang="en-IN" sz="1900" dirty="0">
                <a:latin typeface="Times New Roman" pitchFamily="18" charset="0"/>
                <a:cs typeface="Times New Roman" pitchFamily="18" charset="0"/>
              </a:rPr>
              <a:t>, G., Casanova, P., and Orange, G. (2002). “</a:t>
            </a:r>
            <a:r>
              <a:rPr lang="en-IN" sz="1900" i="1" dirty="0">
                <a:latin typeface="Times New Roman" pitchFamily="18" charset="0"/>
                <a:cs typeface="Times New Roman" pitchFamily="18" charset="0"/>
              </a:rPr>
              <a:t>Fire resistance of ductile ultra high performance concrete</a:t>
            </a:r>
            <a:r>
              <a:rPr lang="en-IN" sz="1900" dirty="0">
                <a:latin typeface="Times New Roman" pitchFamily="18" charset="0"/>
                <a:cs typeface="Times New Roman" pitchFamily="18" charset="0"/>
              </a:rPr>
              <a:t>.” Proc., 1st </a:t>
            </a:r>
            <a:r>
              <a:rPr lang="en-IN" sz="1900" dirty="0" err="1">
                <a:latin typeface="Times New Roman" pitchFamily="18" charset="0"/>
                <a:cs typeface="Times New Roman" pitchFamily="18" charset="0"/>
              </a:rPr>
              <a:t>FIBCongress</a:t>
            </a:r>
            <a:r>
              <a:rPr lang="en-IN" sz="1900" dirty="0">
                <a:latin typeface="Times New Roman" pitchFamily="18" charset="0"/>
                <a:cs typeface="Times New Roman" pitchFamily="18" charset="0"/>
              </a:rPr>
              <a:t>,  FIB Int., Osaka, Japan, Dipl.-</a:t>
            </a:r>
            <a:r>
              <a:rPr lang="en-IN" sz="1900" dirty="0" err="1">
                <a:latin typeface="Times New Roman" pitchFamily="18" charset="0"/>
                <a:cs typeface="Times New Roman" pitchFamily="18" charset="0"/>
              </a:rPr>
              <a:t>Ing</a:t>
            </a:r>
            <a:r>
              <a:rPr lang="en-IN" sz="1900" dirty="0">
                <a:latin typeface="Times New Roman" pitchFamily="18" charset="0"/>
                <a:cs typeface="Times New Roman" pitchFamily="18" charset="0"/>
              </a:rPr>
              <a:t>., Institute for Structural Concrete and Building Materials, University of Leipzig 421–430. </a:t>
            </a:r>
          </a:p>
          <a:p>
            <a:pPr algn="just">
              <a:buNone/>
            </a:pPr>
            <a:r>
              <a:rPr lang="en-IN" sz="1900" dirty="0">
                <a:latin typeface="Times New Roman" pitchFamily="18" charset="0"/>
                <a:cs typeface="Times New Roman" pitchFamily="18" charset="0"/>
              </a:rPr>
              <a:t>[4]    </a:t>
            </a:r>
            <a:r>
              <a:rPr lang="en-IN" sz="1900" dirty="0" err="1">
                <a:latin typeface="Times New Roman" pitchFamily="18" charset="0"/>
                <a:cs typeface="Times New Roman" pitchFamily="18" charset="0"/>
              </a:rPr>
              <a:t>E.Fehling</a:t>
            </a:r>
            <a:r>
              <a:rPr lang="en-IN" sz="1900" dirty="0">
                <a:latin typeface="Times New Roman" pitchFamily="18" charset="0"/>
                <a:cs typeface="Times New Roman" pitchFamily="18" charset="0"/>
              </a:rPr>
              <a:t>; K. </a:t>
            </a:r>
            <a:r>
              <a:rPr lang="en-IN" sz="1900" dirty="0" err="1">
                <a:latin typeface="Times New Roman" pitchFamily="18" charset="0"/>
                <a:cs typeface="Times New Roman" pitchFamily="18" charset="0"/>
              </a:rPr>
              <a:t>Bunje</a:t>
            </a:r>
            <a:r>
              <a:rPr lang="en-IN" sz="1900" dirty="0">
                <a:latin typeface="Times New Roman" pitchFamily="18" charset="0"/>
                <a:cs typeface="Times New Roman" pitchFamily="18" charset="0"/>
              </a:rPr>
              <a:t>; T. </a:t>
            </a:r>
            <a:r>
              <a:rPr lang="en-IN" sz="1900" dirty="0" err="1">
                <a:latin typeface="Times New Roman" pitchFamily="18" charset="0"/>
                <a:cs typeface="Times New Roman" pitchFamily="18" charset="0"/>
              </a:rPr>
              <a:t>Leutbecher</a:t>
            </a:r>
            <a:r>
              <a:rPr lang="en-IN" sz="1900" dirty="0">
                <a:latin typeface="Times New Roman" pitchFamily="18" charset="0"/>
                <a:cs typeface="Times New Roman" pitchFamily="18" charset="0"/>
              </a:rPr>
              <a:t> 2004 “</a:t>
            </a:r>
            <a:r>
              <a:rPr lang="en-IN" sz="1900" i="1" dirty="0">
                <a:latin typeface="Times New Roman" pitchFamily="18" charset="0"/>
                <a:cs typeface="Times New Roman" pitchFamily="18" charset="0"/>
              </a:rPr>
              <a:t>Design relevant properties of hardened Ultra High Performance Concrete”. “Proceeding of the International Symposium on ultra high performance Concrete Kassel, Germany</a:t>
            </a:r>
            <a:r>
              <a:rPr lang="en-IN" sz="1900" dirty="0">
                <a:latin typeface="Times New Roman" pitchFamily="18" charset="0"/>
                <a:cs typeface="Times New Roman" pitchFamily="18" charset="0"/>
              </a:rPr>
              <a:t>”, Sep. 13-15, 2004. Pp.377-390.</a:t>
            </a:r>
          </a:p>
          <a:p>
            <a:pPr algn="just">
              <a:buNone/>
            </a:pPr>
            <a:r>
              <a:rPr lang="en-IN" sz="1900" dirty="0">
                <a:latin typeface="Times New Roman" pitchFamily="18" charset="0"/>
                <a:cs typeface="Times New Roman" pitchFamily="18" charset="0"/>
              </a:rPr>
              <a:t>[5]    </a:t>
            </a:r>
            <a:r>
              <a:rPr lang="en-IN" sz="1900" dirty="0" err="1">
                <a:latin typeface="Times New Roman" pitchFamily="18" charset="0"/>
                <a:cs typeface="Times New Roman" pitchFamily="18" charset="0"/>
              </a:rPr>
              <a:t>Jianxin</a:t>
            </a:r>
            <a:r>
              <a:rPr lang="en-IN" sz="1900" dirty="0">
                <a:latin typeface="Times New Roman" pitchFamily="18" charset="0"/>
                <a:cs typeface="Times New Roman" pitchFamily="18" charset="0"/>
              </a:rPr>
              <a:t> Ma and </a:t>
            </a:r>
            <a:r>
              <a:rPr lang="en-IN" sz="1900" dirty="0" err="1">
                <a:latin typeface="Times New Roman" pitchFamily="18" charset="0"/>
                <a:cs typeface="Times New Roman" pitchFamily="18" charset="0"/>
              </a:rPr>
              <a:t>Jorg</a:t>
            </a:r>
            <a:r>
              <a:rPr lang="en-IN" sz="1900" dirty="0">
                <a:latin typeface="Times New Roman" pitchFamily="18" charset="0"/>
                <a:cs typeface="Times New Roman" pitchFamily="18" charset="0"/>
              </a:rPr>
              <a:t> Dietz, “</a:t>
            </a:r>
            <a:r>
              <a:rPr lang="en-IN" sz="1900" i="1" dirty="0">
                <a:latin typeface="Times New Roman" pitchFamily="18" charset="0"/>
                <a:cs typeface="Times New Roman" pitchFamily="18" charset="0"/>
              </a:rPr>
              <a:t>Ultra High performance self Compacting concrete</a:t>
            </a:r>
            <a:r>
              <a:rPr lang="en-IN" sz="1900" dirty="0">
                <a:latin typeface="Times New Roman" pitchFamily="18" charset="0"/>
                <a:cs typeface="Times New Roman" pitchFamily="18" charset="0"/>
              </a:rPr>
              <a:t>” Lacer No7.2002</a:t>
            </a:r>
          </a:p>
          <a:p>
            <a:pPr algn="just">
              <a:buNone/>
            </a:pPr>
            <a:r>
              <a:rPr lang="en-IN" sz="1900" dirty="0">
                <a:latin typeface="Times New Roman" pitchFamily="18" charset="0"/>
                <a:cs typeface="Times New Roman" pitchFamily="18" charset="0"/>
              </a:rPr>
              <a:t>[6]  M. </a:t>
            </a:r>
            <a:r>
              <a:rPr lang="en-IN" sz="1900" dirty="0" err="1">
                <a:latin typeface="Times New Roman" pitchFamily="18" charset="0"/>
                <a:cs typeface="Times New Roman" pitchFamily="18" charset="0"/>
              </a:rPr>
              <a:t>Orgass</a:t>
            </a:r>
            <a:r>
              <a:rPr lang="en-IN" sz="1900" dirty="0">
                <a:latin typeface="Times New Roman" pitchFamily="18" charset="0"/>
                <a:cs typeface="Times New Roman" pitchFamily="18" charset="0"/>
              </a:rPr>
              <a:t> and Y. Klug. 2004. “</a:t>
            </a:r>
            <a:r>
              <a:rPr lang="en-IN" sz="1900" i="1" dirty="0">
                <a:latin typeface="Times New Roman" pitchFamily="18" charset="0"/>
                <a:cs typeface="Times New Roman" pitchFamily="18" charset="0"/>
              </a:rPr>
              <a:t>Steel Fibre Reinforced Ultra-High Strength </a:t>
            </a:r>
            <a:r>
              <a:rPr lang="en-IN" sz="1900" i="1" dirty="0" err="1">
                <a:latin typeface="Times New Roman" pitchFamily="18" charset="0"/>
                <a:cs typeface="Times New Roman" pitchFamily="18" charset="0"/>
              </a:rPr>
              <a:t>Concrete</a:t>
            </a:r>
            <a:r>
              <a:rPr lang="en-IN" sz="1900" dirty="0" err="1">
                <a:latin typeface="Times New Roman" pitchFamily="18" charset="0"/>
                <a:cs typeface="Times New Roman" pitchFamily="18" charset="0"/>
              </a:rPr>
              <a:t>”.MFPA</a:t>
            </a:r>
            <a:r>
              <a:rPr lang="en-IN" sz="1900" dirty="0">
                <a:latin typeface="Times New Roman" pitchFamily="18" charset="0"/>
                <a:cs typeface="Times New Roman" pitchFamily="18" charset="0"/>
              </a:rPr>
              <a:t> Leipzig GmbH, Lacer No. 9. pp. 12-20. </a:t>
            </a:r>
          </a:p>
        </p:txBody>
      </p:sp>
      <p:pic>
        <p:nvPicPr>
          <p:cNvPr id="9"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0"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1597825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33</a:t>
            </a:fld>
            <a:endParaRPr lang="en-IN"/>
          </a:p>
        </p:txBody>
      </p:sp>
      <p:pic>
        <p:nvPicPr>
          <p:cNvPr id="5" name="Picture 4"/>
          <p:cNvPicPr>
            <a:picLocks noChangeAspect="1"/>
          </p:cNvPicPr>
          <p:nvPr/>
        </p:nvPicPr>
        <p:blipFill>
          <a:blip r:embed="rId2" cstate="print"/>
          <a:stretch>
            <a:fillRect/>
          </a:stretch>
        </p:blipFill>
        <p:spPr>
          <a:xfrm>
            <a:off x="8229600" y="142962"/>
            <a:ext cx="771429" cy="69523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6019800" y="293907"/>
            <a:ext cx="1613775" cy="461665"/>
          </a:xfrm>
          <a:prstGeom prst="rect">
            <a:avLst/>
          </a:prstGeom>
          <a:solidFill>
            <a:srgbClr val="DCF0FA"/>
          </a:solidFill>
          <a:ln>
            <a:solidFill>
              <a:srgbClr val="FF0000"/>
            </a:solidFill>
          </a:ln>
        </p:spPr>
        <p:txBody>
          <a:bodyPr wrap="none">
            <a:spAutoFit/>
          </a:bodyPr>
          <a:lstStyle/>
          <a:p>
            <a:r>
              <a:rPr lang="en-IN" sz="2400" b="1" dirty="0">
                <a:latin typeface="Times New Roman" panose="02020603050405020304" pitchFamily="18" charset="0"/>
              </a:rPr>
              <a:t>References</a:t>
            </a:r>
            <a:endParaRPr lang="en-IN" sz="2400" dirty="0"/>
          </a:p>
        </p:txBody>
      </p:sp>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2"/>
          <p:cNvSpPr>
            <a:spLocks noGrp="1"/>
          </p:cNvSpPr>
          <p:nvPr>
            <p:ph idx="1"/>
          </p:nvPr>
        </p:nvSpPr>
        <p:spPr>
          <a:xfrm>
            <a:off x="381000" y="914400"/>
            <a:ext cx="8229600" cy="5668963"/>
          </a:xfrm>
        </p:spPr>
        <p:txBody>
          <a:bodyPr>
            <a:normAutofit fontScale="85000" lnSpcReduction="20000"/>
          </a:bodyPr>
          <a:lstStyle/>
          <a:p>
            <a:pPr algn="just">
              <a:lnSpc>
                <a:spcPct val="150000"/>
              </a:lnSpc>
              <a:buNone/>
            </a:pPr>
            <a:r>
              <a:rPr lang="en-IN" sz="2000" dirty="0">
                <a:latin typeface="Times New Roman" pitchFamily="18" charset="0"/>
                <a:cs typeface="Times New Roman" pitchFamily="18" charset="0"/>
              </a:rPr>
              <a:t>[7]   S. Shihada and M. Arafa 2010 </a:t>
            </a:r>
            <a:r>
              <a:rPr lang="en-IN" sz="2000" i="1" dirty="0">
                <a:latin typeface="Times New Roman" pitchFamily="18" charset="0"/>
                <a:cs typeface="Times New Roman" pitchFamily="18" charset="0"/>
              </a:rPr>
              <a:t>“Effects of Silica Fume, Ultrafine and Mixing Sequences   on Properties of Ultra High Performance’’ </a:t>
            </a:r>
            <a:r>
              <a:rPr lang="en-IN" sz="2000" dirty="0">
                <a:latin typeface="Times New Roman" pitchFamily="18" charset="0"/>
                <a:cs typeface="Times New Roman" pitchFamily="18" charset="0"/>
              </a:rPr>
              <a:t>Concrete Asian Journal of Materials Science 2 (3): 137-146. </a:t>
            </a:r>
          </a:p>
          <a:p>
            <a:pPr algn="just">
              <a:lnSpc>
                <a:spcPct val="150000"/>
              </a:lnSpc>
              <a:buNone/>
            </a:pPr>
            <a:r>
              <a:rPr lang="en-IN" sz="2000" dirty="0">
                <a:latin typeface="Times New Roman" pitchFamily="18" charset="0"/>
                <a:cs typeface="Times New Roman" pitchFamily="18" charset="0"/>
              </a:rPr>
              <a:t> [8]   </a:t>
            </a:r>
            <a:r>
              <a:rPr lang="en-IN" sz="2000" dirty="0" err="1">
                <a:latin typeface="Times New Roman" pitchFamily="18" charset="0"/>
                <a:cs typeface="Times New Roman" pitchFamily="18" charset="0"/>
              </a:rPr>
              <a:t>Srinivas</a:t>
            </a:r>
            <a:r>
              <a:rPr lang="en-IN" sz="2000" dirty="0">
                <a:latin typeface="Times New Roman" pitchFamily="18" charset="0"/>
                <a:cs typeface="Times New Roman" pitchFamily="18" charset="0"/>
              </a:rPr>
              <a:t> Allena and Craig M Newton, </a:t>
            </a:r>
            <a:r>
              <a:rPr lang="en-IN" sz="2000" i="1" dirty="0">
                <a:latin typeface="Times New Roman" pitchFamily="18" charset="0"/>
                <a:cs typeface="Times New Roman" pitchFamily="18" charset="0"/>
              </a:rPr>
              <a:t>Shrinkage of </a:t>
            </a:r>
            <a:r>
              <a:rPr lang="en-IN" sz="2000" i="1" dirty="0" err="1">
                <a:latin typeface="Times New Roman" pitchFamily="18" charset="0"/>
                <a:cs typeface="Times New Roman" pitchFamily="18" charset="0"/>
              </a:rPr>
              <a:t>Fiber</a:t>
            </a:r>
            <a:r>
              <a:rPr lang="en-IN" sz="2000" i="1" dirty="0">
                <a:latin typeface="Times New Roman" pitchFamily="18" charset="0"/>
                <a:cs typeface="Times New Roman" pitchFamily="18" charset="0"/>
              </a:rPr>
              <a:t> Reinforced Ultra High Strength Concrete:</a:t>
            </a:r>
            <a:r>
              <a:rPr lang="en-IN" sz="2000" dirty="0">
                <a:latin typeface="Times New Roman" pitchFamily="18" charset="0"/>
                <a:cs typeface="Times New Roman" pitchFamily="18" charset="0"/>
              </a:rPr>
              <a:t> (Journal of material in Civil Engineering (ASCE), 24(5), 612-614 (May 2012).</a:t>
            </a:r>
          </a:p>
          <a:p>
            <a:pPr algn="just">
              <a:lnSpc>
                <a:spcPct val="150000"/>
              </a:lnSpc>
              <a:buNone/>
            </a:pPr>
            <a:r>
              <a:rPr lang="en-IN" sz="2000" dirty="0">
                <a:latin typeface="Times New Roman" pitchFamily="18" charset="0"/>
                <a:cs typeface="Times New Roman" pitchFamily="18" charset="0"/>
              </a:rPr>
              <a:t>[9]    Sudarshan N M, DR. T Chandrashekhar </a:t>
            </a:r>
            <a:r>
              <a:rPr lang="en-IN" sz="2000" dirty="0" err="1">
                <a:latin typeface="Times New Roman" pitchFamily="18" charset="0"/>
                <a:cs typeface="Times New Roman" pitchFamily="18" charset="0"/>
              </a:rPr>
              <a:t>Rao</a:t>
            </a:r>
            <a:r>
              <a:rPr lang="en-IN" sz="2000" dirty="0">
                <a:latin typeface="Times New Roman" pitchFamily="18" charset="0"/>
                <a:cs typeface="Times New Roman" pitchFamily="18" charset="0"/>
              </a:rPr>
              <a:t>, </a:t>
            </a:r>
            <a:r>
              <a:rPr lang="en-IN" sz="2000" i="1" dirty="0">
                <a:latin typeface="Times New Roman" pitchFamily="18" charset="0"/>
                <a:cs typeface="Times New Roman" pitchFamily="18" charset="0"/>
              </a:rPr>
              <a:t>Mechanical Properties Assessment of Ultra High Performance Fibre Reinforced Concrete (UHPFRC), </a:t>
            </a:r>
            <a:r>
              <a:rPr lang="en-IN" sz="2000" dirty="0">
                <a:latin typeface="Times New Roman" pitchFamily="18" charset="0"/>
                <a:cs typeface="Times New Roman" pitchFamily="18" charset="0"/>
              </a:rPr>
              <a:t>International Journal for Research in Applied Science &amp; Engineering Technology (IJRASET) (Journal of material in Civil Engineering Volume 3, Issue VI, ISSN 2321-9653 ,( June 2015).</a:t>
            </a:r>
          </a:p>
          <a:p>
            <a:pPr algn="just">
              <a:lnSpc>
                <a:spcPct val="150000"/>
              </a:lnSpc>
              <a:buNone/>
            </a:pPr>
            <a:r>
              <a:rPr lang="en-IN" sz="2000" dirty="0">
                <a:latin typeface="Times New Roman" pitchFamily="18" charset="0"/>
                <a:cs typeface="Times New Roman" pitchFamily="18" charset="0"/>
              </a:rPr>
              <a:t>[10]  Sundararaman S, S </a:t>
            </a:r>
            <a:r>
              <a:rPr lang="en-IN" sz="2000" dirty="0" err="1">
                <a:latin typeface="Times New Roman" pitchFamily="18" charset="0"/>
                <a:cs typeface="Times New Roman" pitchFamily="18" charset="0"/>
              </a:rPr>
              <a:t>Azhagarsamy</a:t>
            </a:r>
            <a:r>
              <a:rPr lang="en-IN" sz="2000" i="1" dirty="0">
                <a:latin typeface="Times New Roman" pitchFamily="18" charset="0"/>
                <a:cs typeface="Times New Roman" pitchFamily="18" charset="0"/>
              </a:rPr>
              <a:t>, Performance of Ultra High Performance Concrete Containing Mineral Admixtures,</a:t>
            </a:r>
            <a:r>
              <a:rPr lang="en-IN" sz="2000" dirty="0">
                <a:latin typeface="Times New Roman" pitchFamily="18" charset="0"/>
                <a:cs typeface="Times New Roman" pitchFamily="18" charset="0"/>
              </a:rPr>
              <a:t> </a:t>
            </a:r>
            <a:r>
              <a:rPr lang="fr-FR" sz="2000" dirty="0">
                <a:latin typeface="Times New Roman" pitchFamily="18" charset="0"/>
                <a:cs typeface="Times New Roman" pitchFamily="18" charset="0"/>
              </a:rPr>
              <a:t>SSRG International journal of Civil Engineering Vol: 2, Issue 10,  Octobre 2015.</a:t>
            </a:r>
          </a:p>
          <a:p>
            <a:pPr algn="just">
              <a:lnSpc>
                <a:spcPct val="150000"/>
              </a:lnSpc>
              <a:buNone/>
            </a:pPr>
            <a:r>
              <a:rPr lang="en-IN" sz="2000" i="1" dirty="0"/>
              <a:t>[11] Fib </a:t>
            </a:r>
            <a:r>
              <a:rPr lang="en-IN" sz="2000" dirty="0"/>
              <a:t>Symposium 2017, Presentation on ‘UHPC for Innovative Structural and Architectural Solutions’.</a:t>
            </a:r>
          </a:p>
          <a:p>
            <a:pPr algn="just">
              <a:lnSpc>
                <a:spcPct val="150000"/>
              </a:lnSpc>
              <a:buNone/>
            </a:pPr>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
        <p:nvSpPr>
          <p:cNvPr id="10" name="Explosion 1 9"/>
          <p:cNvSpPr/>
          <p:nvPr/>
        </p:nvSpPr>
        <p:spPr>
          <a:xfrm>
            <a:off x="1608951" y="6242051"/>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4"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335613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descr="Image result for female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s://encrypted-tbn1.gstatic.com/images?q=tbn:ANd9GcT6BG_wwS9yZsvSoJNnRvnzg0aLZfawhsE4ZWSo5omamuMvp4pBaQ"/>
          <p:cNvSpPr>
            <a:spLocks noChangeAspect="1" noChangeArrowheads="1"/>
          </p:cNvSpPr>
          <p:nvPr/>
        </p:nvSpPr>
        <p:spPr bwMode="auto">
          <a:xfrm>
            <a:off x="155575" y="-1812925"/>
            <a:ext cx="3790950"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s://pixabay.com/static/uploads/photo/2015/04/06/17/52/female-709700_640.jpg"/>
          <p:cNvSpPr>
            <a:spLocks noChangeAspect="1" noChangeArrowheads="1"/>
          </p:cNvSpPr>
          <p:nvPr/>
        </p:nvSpPr>
        <p:spPr bwMode="auto">
          <a:xfrm>
            <a:off x="155575" y="-1812925"/>
            <a:ext cx="3790950"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s://encrypted-tbn3.gstatic.com/images?q=tbn:ANd9GcTurwfmc4XmzZyfVwNhivAjZDqyxOvxIi-orXbOOoM6vCST99WBd3Vyuyj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90" name="AutoShape 10" descr="data:image/jpeg;base64,/9j/4AAQSkZJRgABAQAAAQABAAD/2wCEAAkGBxQPEhQUEBQVFQ0XFBUVFRcXFhUYFRYYFxcWFhcVFBQYHSghGBslGxUYITEhJikrMS4uFx8zODMsNygtMCsBCgoKDg0NGg8PGjIlHyIuLDc3Nzc3NzUuNzIwKzcwNzc0NystNzc0LDIxNDc3NzEzLy0rODc4NDUxNzAtKysrN//AABEIAOgA2QMBIgACEQEDEQH/xAAcAAEAAQUBAQAAAAAAAAAAAAAABgECAwUHCAT/xABFEAABAwIDBQQHBQYDCAMAAAABAAIDBBEFEiEGBzFBURMUImEyUnGBkZPSFTNikqEII0JDcrFT0fAkY4KissHC4TVzw//EABcBAQEBAQAAAAAAAAAAAAAAAAACBAH/xAAhEQEAAgIBAwUAAAAAAAAAAAAAAQIREgMEMfETIUFRcf/aAAwDAQACEQMRAD8A7iiIgIiICKiqgIiICLXY3jlPQx9pVzMijvYFxsXHjZreLj5AFazAtvcOr3hlNVRulJs1js0b3Ho1sgaXe66CSKjnAAkmwGpJ4DzKqtLtbs8MSg7u+aWKFzgZOyLQ6RgveMkg2aTb4IIdtHvqoKV5ZCH1TxoTHlEV+gkcfF7WgjzXx4Hv1opnhlRFLT3Ns9xJGP6iLOA9jSphh+z+GYOwFsdPTtH8yVzQ8+2aQ3PsuvvdLQ4mwszU1XEeIDopW/oTYjqg2sMzZGtcxwdG4BzXNILXAi4LSNCCOavWo2ZwJuHxGCJzjSh5dCxxJMTXWJiDjq5odci+vitrZbdAREQEREBERAREQEREBERAREQFaUJVQEABVREBERByuv2CkxrEZqnEi9mGxOMNNADZ0jWGxkNvQY5wJ9ZwI4AC8vwzYrDqQtfFSQMewgteRme0jgQ99zfzvdfZtfj8eG0slTL6LAMo9Z7jZrfideguVFMG2F780VONF89XIMwh7SRtPA1w0YyNpGtrXvz6kZiE5xDE4aaPtJ5Y4ofXe9rW+y5Op8lHsK2yixR8kOGvc4Mt2tR2do4wTazA/wBOQ2OXwlosSb2DXaTaHczh9U09iH001y4OY5z2ZjxLo5CdOGjS3gNVm3W4d9kh+Gzsy1N31DJgbx1UZLWl7NLtczwNcw8Lgi4KCX0eBU8RLhG10x9KV4zyu/qlddxGpsL2HIBYcW2Wo6v7+nic8ei8NDZWniCyVlntOg4EcFuFRzgBc6AakngEHOto6rEcCidLAftDDm6ubMT3mBvM9q372Mcy4Fw56AlaTBt/UEpy1NLLEesb2yiwFy4h2Q9dBc6c118kEdQf1XnDedsPJSVzIaCP9zVlz4WgtbZ7dXwtJIGmhaL/AMdgg7ds9trQYgbU1TG6Th2ZOSTzsx9i72i4UjXiXEcPlpnmOeN8Uo4te0td8CpxsbvbrsPLWSuNVS+pKSXgf7ubUjlocw00AQeokUd2O2zpcWjL6V/7xtu0idpJH/U3mPxC487qRICtc5XKwhBVrlcrGhXoCIiAiIgKhVUQUAVURAREQERRjeRtL9l0E04I7cjs4Qecj7hptzsLut0aUED3j7RxYhilBhkfijjrIn1B4tLgfuh1IaXX83W5FdjXkbYR0kdfR1UgcYTXRxukJ0L3OaX3J1Jyvze9euUHyYniUNLGZKiRkUIsC57g1tzwFzz8lqsF2hocUfemlZNLTvJ0zBzCWuYXNBAzNIcRmF2m64z+0fiEjq2CAk9gynEjW8i973tc49dGAfHqovucq3x4vSdnfxucxwHNjmOzA9QLZva0IPVy8rb19rpq6vnjzuFJFI+GOMOIZZhLXPIGhLiCbnkQOS9UrzLvP3d1kFdNJTwSzUs0jpWOiY55aXnM6N7WC7bOJA6i2t72Cb/s7Y/JNFPSyuLmQ5Hwkm+Vr8wcwfhBaCB+Irfb8W9nQxVLfvqargmYfMEi3xIPuC+TcbsVNhsMs1U0sqJ8gEZ9JkbLkZujnFx05ADncC/fnP2sFJQsP7+rq42gfhabE/mez9UE5xzAabEYslXCyWMi4zDxNuOLHjVp8wQuB7xN0E1AHT0RdPRjVzbXmiHMkD02/iABHMWBK9HtbYADgNFVB4nwvEpaSVs1PI6Odhu1zTYjyPUHmDoRoV6a3X7x48Xj7OXLHiLG3ewejIB/Mivy6t5exQnfPuyaxr6+gZZou6oiaNAOJmjHIc3D39VxrDa+SllZNA8snY4OY5vFpH9+ljoQSCg9soovu72wZjFI2Ztmzt8E7PUeBe4v/CeIPu4gqUICIiAiIgK3KrkQEREBERAREQFwz9pSvcXUdOD4bSSuHU+FjD7vH+ZdzUJ2v2G+0MRoKpzm9hT5jK03zOykPiDRaxGa97kadboIrtdsMafZyOJgtVUuSreRxz2JnObo1r3W8owuibFY+3EqKCpbbM9gzj1ZG+GRv5gbdRY81unsDgQ4AtIsQdQQeIIXFaaeTZGueyRrn7PVL8zHi7jC+3Pq4AWI4ua0EXIIQTreNu+hxpjMzzFVR3DJA3NoeLHsuMw0uNRY+0g63dzuqhwiQzvl7ersWsdkyNjB0OVtyS4jTNfgbW43neHYhFUxtlp5GSQu4OY4OafeOfks0sgYC5xDWAXJJAAA5kngg51vL3gVOG1dNTUcDZ5ZGGV7CHue5tyA2MMOhsx5vY8Bovt2W3rUFcA2SQUtTwdHOQ0X4ENkNmu101sfJRXZuoGNbSSVcXioaOLIx/8AC42cxvxc+Vw8mhdD2i2GoMROaqpmOl/xG3ZJ73sILvfdB9GM7WUdHGZJ6iJrANAHtc53kxjTdx9igWwlNLjWIuxipYWUcbTFQxu421Bk6HQu118TtD4At3h26HCoHh/YGQg3Akke5nvZezvYbqdRsDQA0ANAAAAsABoAByCC5cL2q3WVEdXmwysmdVGJ81pZHCUBr2NAFQDqXF5tcD0DcruZKhWwlf8AaFVXVzdaYvZSUx9aOnzOdI08w6SUkHy8kFm6vaCpq4JqfEWObiFM4Ry522L2PByPcOBvlcLjQ5Qea4lvh2M+yqzNE21DPd8XRhv44vcSCPJw42K9S5Re9hmIAJ52F7C/vPxUS3p7N/aWHTRtF6hg7aHrnYCco/qbmb/xIPPu6ja04VXMc91qSW0U45BpPhk9rHa36ZhzXrBeHbL1Zue2g7/hkJcbzQ/7PJxuTGBlJJ4ksLCT1JQTZERAREQEREBERBQmyByteqBBkREQEREBfLidBFUxuinjbJC7RzHgEHnw6jjflZfSSqAIOYVW51kZccNraiizG5DS5wHkHNex1v6i5fONzT5yBiGKVVTGDfLqP1ke8fousog1ezmz1PhsIhpIxHFcuPEuc48XPcdXHT4AAaALaIiArcyq91gSTYAcTwC5XtxvLN+64SHS1T7NErWucwF3KEgWe78V7Dlm5Bk3q7Wvke3CcNObEaghkrgfumOFy0kcCW3JP8LbnmLT7ZnBWYfSw00XoRMDb8C53Fzz5ucSfeoxu22FGHh09T48SkBDnE5jGwuLsmY+k7XxO5kW5XM6QEREHkLeRhHccTqoQLR9qXsHLJIBI0D2B1vcugfs3YrlnqqYk5Xxtmb0Bjdkd7yJG/lWu/aMpcuIxPHB9Ky/m5skgP6ZVr9x2aLFoCdO0bNHbn906QX8vAD8EHpy6qAgCqgIiICIiAiIgIAiICIiAiIgtssOIV0dPG6WeRscLbZnvcGtFyGi7joNSB719CtkjDgWuALSCCCLgg8QQeIQfPQ4jDUNDoJY5WHgY3tePi0r6lAcZ3Q4bUkuZG+ml45qd+Qe5hBaPcAtFUbkWu0biNUGdHAO/wDIf2QdMxLGqelF6ieKIf7yRjfhc6qA7R77KCmBFNnqptbZQWR385Hjh5tBWupNwdIDeWpqH/0iNl/iHKYYFu0w2iIdHTMfILeOW8rrjgQH3DT7AEHJ3y43tSbAd3wwn8UcFvNx8U58hcXHBq6tsFu9p8HZdl5asizpn8fMRs4Rt9mp5k6KXgKqAiIgIiIPPX7QVY37Sha4XDKRp4X8TpZDYg+TR8VpdyLHT4zA48I2TP8AYOydGP1eNVo95eOCvxKpmabxZ+zjPEFkYDA5vkcpd/xLon7NuDEyVVWR4WtbTsPIlxEknvAbH+ZB3dERAREQEREBERAREQEREBERAREQEREBERAREQEREBQDfJtgMNonMjd/ttQHRx24taRZ8vlYGw83DoVJdrdpoMLp3T1LrNGjGj05HcmMHM/2GpXk/a3aObFKl9ROfE7RrR6MbB6LG+Qv7ySeaDVU8DpHtYwF0jnBrWjUuc42AA6klevtgtnBhdDDT6do1uaUj+KR2rzfmAdB5NC5fuI2BILcRqm20PdWOHXQzkey4b7z6pXcUBERAREQEREBERAVCUJVAEFQqoiAiIgIrXqyyDKio0qqAiIgIiju0221FhoPeZ2iT/Db45T5ZG6j2mwQSC/RRDbzeJS4Q0h57SsIuyBp8XkZD/Lb5nU8gVybbHfbUVIdHh7e7QnTtDYzuHlbwx+656ELn2BYBV4pMW00b5pSbveeALjculkdoL66k6oL9rdqajFZzNVOudQxg0jjb6rG8vbxPNdF3T7p3VJbV4iwtpRZ0ULhZ03MOkHKPyOrvZxmW77c9BQFs1aW1FYLFrbfuYj+EH03D1iPYARddRQUa0AAAWA0AHAexVRY3IMiKxivQEREBERAQoiC0C6uREBERAREQUIVMquRARFRzgASdABcnoEGvx7HIKCIzVUjY4Rpc8SfVY0aud5Bca2k39PJLcPpwG8pJ7lx8xE0gD3uPsUN2kxKp2nxQRwXMZeY6dpJDI4hxkcOVwMzjx4DWwC7VsnuloKFrTJGKmpsM0kwzNv+CI3a0X63Pmg4q/bHFMSvmnqJTc/uYAWg8LBzYQCRxGt+XHVX4VurxSuIJg7CM8HTuyW9rLF5PnlXqGCBsYDWNa1g4BoAA9gCyIOS7M7jKWEh9dI6pk9Rt44vfY5nfEexdRw+gipmCOCNkUQ4NY0NaPcF9KICIiAqFqqiCgCqiICIiArcyuRAREQEREBERAREQEREBRveRWGDC614Nnd3e0HoXjICPzKSKH73m3west/htPwkYf8Asg55+zZhAPeqpw8QywMPS/jk/wDzXc1zL9nuDLhZdzfUyu+DWM/8F01AREQEREBERAREQEREBERAREQEREBFa4qgKC9ERAREQERWnVBW60G8Gn7XDK1o1PdZiPa1hcP1C34Cx1MIkY5jvRc0tPsIsf7oIDuG/wDiIv8A7Zv+sroa5zuHYWYa6N3px1U8ZHQgtuPiV0ZARFjuUGRFRpVUBERARFQlAugVAFcgIiICIiAiIgtc1UDVeiAiIgIiILSVUBVRAREQQ/d9SdhJicXIYlLIB0E0UEoH/OpgtZQUvZ1FS4D7zsXnzIYY/wC0bVs0BWZVeiCjRZVREBERBQlUAVbKqAiIgIiICIiAiIgIiICIiAiIgIiICgW8fedBg5ETWdvXEB3Zh2VrGngZH2NieIaBc+VwTPV4626qHy4jWulJL+8zA35Br3Na33BoHuQSSu3yYrK8uZNHC31Y4Yi34yNc48eq6Fuy3vmtmbS4g1jJ3nLFKzwte7kx7SfC48iNCdLDn58JX0YZn7aLsfv+0Z2duOfMMtvfZB7aRAiAiIgIiICIiAiIgIiICIiAijuNMcJWMjfI0FhJtI/keQzangPevmpM/axfvZHRuJ4ySdCfW1Gn6ewnFbrNeTTX5iM/vlzKVotPGZf8Iu4aidw6Ai2Y8NefwVSZh/IceHCoOnC/E68z/q62utui1JbKLERFwIH89wINz5m4tb/XD66eC48Yc13QSvP63QfWiw91b1f8yT6lTurer/mSfUgzosPdW9X/ADJPqVO6t6v+ZJ9SDOuL73d1UtVM6sw8B0r9Zobhpc4adpGTYEkcW6ai4uTZdh7q3q/5kn1J3VvV/wAyT6kHkAbG4gXZO41We9rdhL/fLa3nwXXt0+6aSmlZV4iAJWHNDDcOyu5SSEaXHEAX1sTYiy7D3VvV/wAyT6k7q3q/5kn1IM6LB3VvV/zJPqTurer/AJkn1IM6LB3VvV/zH/5r5qvDy7WOR7SNbFzy0+7MDrw4/rqptMxGYjI2CLX0UJcLvJ9gfILHn/F/ry4D6e6t6v8AmSfUlbbRkZ0WDurer/mSfUndW9X/ADJPqVDOi01DUGUElj7+HhJLzDiQb24Wt7wvpi8RsY5QOpkdb/quppeL12r2GwRYO6t6v+ZJ9Sd1b1f8yT6lQzosHdW9X/Mk+pV7uOrvzv8A80GuxrC3yua+JwD2tLbEaEG9wePUixC+TC8Hl7RskzgMpJDBY8b9NBxvzRFlt0nHbk9Sc/ff2y5hm+wWgGzXX01ElrgNLB/Db0bDhrYXvrd9hN9V1uJvKTc2I1u3XiqItTrJBgzWEFoeCNfvT0I6dCf9EpHgzbglrri38zQW0uABa+gREGzzv9Qfm/8ASdo/1P8AmH+SIguY519W2HW9/wBLLIiICIiAiIgIiICIiAiIgIiINXRQVABzvGbw8buBsDm6Wvp8F9LWzc3R/ld9SIopTSuouc2Xk5l7Di0kX521uPiVblm9aO/9Drc7fxexEVjLGH38Rbk6AG/xv/2WZEQf/9k="/>
          <p:cNvSpPr>
            <a:spLocks noChangeAspect="1" noChangeArrowheads="1"/>
          </p:cNvSpPr>
          <p:nvPr/>
        </p:nvSpPr>
        <p:spPr bwMode="auto">
          <a:xfrm>
            <a:off x="155575" y="-1812925"/>
            <a:ext cx="3543300"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92" name="AutoShape 12" descr="data:image/jpeg;base64,/9j/4AAQSkZJRgABAQAAAQABAAD/2wCEAAkGBxQPEhQUEBQVFQ0XFBUVFRcXFhUYFRYYFxcWFhcVFBQYHSghGBslGxUYITEhJikrMS4uFx8zODMsNygtMCsBCgoKDg0NGg8PGjIlHyIuLDc3Nzc3NzUuNzIwKzcwNzc0NystNzc0LDIxNDc3NzEzLy0rODc4NDUxNzAtKysrN//AABEIAOgA2QMBIgACEQEDEQH/xAAcAAEAAQUBAQAAAAAAAAAAAAAABgECAwUHCAT/xABFEAABAwIDBQQHBQYDCAMAAAABAAIDBBEFEiEGBzFBURMUImEyUnGBkZPSFTNikqEII0JDcrFT0fAkY4KissHC4TVzw//EABcBAQEBAQAAAAAAAAAAAAAAAAACBAH/xAAhEQEAAgIBAwUAAAAAAAAAAAAAAQIREgMEMfETIUFRcf/aAAwDAQACEQMRAD8A7iiIgIiICKiqgIiICLXY3jlPQx9pVzMijvYFxsXHjZreLj5AFazAtvcOr3hlNVRulJs1js0b3Ho1sgaXe66CSKjnAAkmwGpJ4DzKqtLtbs8MSg7u+aWKFzgZOyLQ6RgveMkg2aTb4IIdtHvqoKV5ZCH1TxoTHlEV+gkcfF7WgjzXx4Hv1opnhlRFLT3Ns9xJGP6iLOA9jSphh+z+GYOwFsdPTtH8yVzQ8+2aQ3PsuvvdLQ4mwszU1XEeIDopW/oTYjqg2sMzZGtcxwdG4BzXNILXAi4LSNCCOavWo2ZwJuHxGCJzjSh5dCxxJMTXWJiDjq5odci+vitrZbdAREQEREBERAREQEREBERAREQFaUJVQEABVREBERByuv2CkxrEZqnEi9mGxOMNNADZ0jWGxkNvQY5wJ9ZwI4AC8vwzYrDqQtfFSQMewgteRme0jgQ99zfzvdfZtfj8eG0slTL6LAMo9Z7jZrfideguVFMG2F780VONF89XIMwh7SRtPA1w0YyNpGtrXvz6kZiE5xDE4aaPtJ5Y4ofXe9rW+y5Op8lHsK2yixR8kOGvc4Mt2tR2do4wTazA/wBOQ2OXwlosSb2DXaTaHczh9U09iH001y4OY5z2ZjxLo5CdOGjS3gNVm3W4d9kh+Gzsy1N31DJgbx1UZLWl7NLtczwNcw8Lgi4KCX0eBU8RLhG10x9KV4zyu/qlddxGpsL2HIBYcW2Wo6v7+nic8ei8NDZWniCyVlntOg4EcFuFRzgBc6AakngEHOto6rEcCidLAftDDm6ubMT3mBvM9q372Mcy4Fw56AlaTBt/UEpy1NLLEesb2yiwFy4h2Q9dBc6c118kEdQf1XnDedsPJSVzIaCP9zVlz4WgtbZ7dXwtJIGmhaL/AMdgg7ds9trQYgbU1TG6Th2ZOSTzsx9i72i4UjXiXEcPlpnmOeN8Uo4te0td8CpxsbvbrsPLWSuNVS+pKSXgf7ubUjlocw00AQeokUd2O2zpcWjL6V/7xtu0idpJH/U3mPxC487qRICtc5XKwhBVrlcrGhXoCIiAiIgKhVUQUAVURAREQERRjeRtL9l0E04I7cjs4Qecj7hptzsLut0aUED3j7RxYhilBhkfijjrIn1B4tLgfuh1IaXX83W5FdjXkbYR0kdfR1UgcYTXRxukJ0L3OaX3J1Jyvze9euUHyYniUNLGZKiRkUIsC57g1tzwFzz8lqsF2hocUfemlZNLTvJ0zBzCWuYXNBAzNIcRmF2m64z+0fiEjq2CAk9gynEjW8i973tc49dGAfHqovucq3x4vSdnfxucxwHNjmOzA9QLZva0IPVy8rb19rpq6vnjzuFJFI+GOMOIZZhLXPIGhLiCbnkQOS9UrzLvP3d1kFdNJTwSzUs0jpWOiY55aXnM6N7WC7bOJA6i2t72Cb/s7Y/JNFPSyuLmQ5Hwkm+Vr8wcwfhBaCB+Irfb8W9nQxVLfvqargmYfMEi3xIPuC+TcbsVNhsMs1U0sqJ8gEZ9JkbLkZujnFx05ADncC/fnP2sFJQsP7+rq42gfhabE/mez9UE5xzAabEYslXCyWMi4zDxNuOLHjVp8wQuB7xN0E1AHT0RdPRjVzbXmiHMkD02/iABHMWBK9HtbYADgNFVB4nwvEpaSVs1PI6Odhu1zTYjyPUHmDoRoV6a3X7x48Xj7OXLHiLG3ewejIB/Mivy6t5exQnfPuyaxr6+gZZou6oiaNAOJmjHIc3D39VxrDa+SllZNA8snY4OY5vFpH9+ljoQSCg9soovu72wZjFI2Ztmzt8E7PUeBe4v/CeIPu4gqUICIiAiIgK3KrkQEREBERAREQFwz9pSvcXUdOD4bSSuHU+FjD7vH+ZdzUJ2v2G+0MRoKpzm9hT5jK03zOykPiDRaxGa97kadboIrtdsMafZyOJgtVUuSreRxz2JnObo1r3W8owuibFY+3EqKCpbbM9gzj1ZG+GRv5gbdRY81unsDgQ4AtIsQdQQeIIXFaaeTZGueyRrn7PVL8zHi7jC+3Pq4AWI4ua0EXIIQTreNu+hxpjMzzFVR3DJA3NoeLHsuMw0uNRY+0g63dzuqhwiQzvl7ersWsdkyNjB0OVtyS4jTNfgbW43neHYhFUxtlp5GSQu4OY4OafeOfks0sgYC5xDWAXJJAAA5kngg51vL3gVOG1dNTUcDZ5ZGGV7CHue5tyA2MMOhsx5vY8Bovt2W3rUFcA2SQUtTwdHOQ0X4ENkNmu101sfJRXZuoGNbSSVcXioaOLIx/8AC42cxvxc+Vw8mhdD2i2GoMROaqpmOl/xG3ZJ73sILvfdB9GM7WUdHGZJ6iJrANAHtc53kxjTdx9igWwlNLjWIuxipYWUcbTFQxu421Bk6HQu118TtD4At3h26HCoHh/YGQg3Akke5nvZezvYbqdRsDQA0ANAAAAsABoAByCC5cL2q3WVEdXmwysmdVGJ81pZHCUBr2NAFQDqXF5tcD0DcruZKhWwlf8AaFVXVzdaYvZSUx9aOnzOdI08w6SUkHy8kFm6vaCpq4JqfEWObiFM4Ry522L2PByPcOBvlcLjQ5Qea4lvh2M+yqzNE21DPd8XRhv44vcSCPJw42K9S5Re9hmIAJ52F7C/vPxUS3p7N/aWHTRtF6hg7aHrnYCco/qbmb/xIPPu6ja04VXMc91qSW0U45BpPhk9rHa36ZhzXrBeHbL1Zue2g7/hkJcbzQ/7PJxuTGBlJJ4ksLCT1JQTZERAREQEREBERBQmyByteqBBkREQEREBfLidBFUxuinjbJC7RzHgEHnw6jjflZfSSqAIOYVW51kZccNraiizG5DS5wHkHNex1v6i5fONzT5yBiGKVVTGDfLqP1ke8fousog1ezmz1PhsIhpIxHFcuPEuc48XPcdXHT4AAaALaIiArcyq91gSTYAcTwC5XtxvLN+64SHS1T7NErWucwF3KEgWe78V7Dlm5Bk3q7Wvke3CcNObEaghkrgfumOFy0kcCW3JP8LbnmLT7ZnBWYfSw00XoRMDb8C53Fzz5ucSfeoxu22FGHh09T48SkBDnE5jGwuLsmY+k7XxO5kW5XM6QEREHkLeRhHccTqoQLR9qXsHLJIBI0D2B1vcugfs3YrlnqqYk5Xxtmb0Bjdkd7yJG/lWu/aMpcuIxPHB9Ky/m5skgP6ZVr9x2aLFoCdO0bNHbn906QX8vAD8EHpy6qAgCqgIiICIiAiIgIAiICIiAiIgtssOIV0dPG6WeRscLbZnvcGtFyGi7joNSB719CtkjDgWuALSCCCLgg8QQeIQfPQ4jDUNDoJY5WHgY3tePi0r6lAcZ3Q4bUkuZG+ml45qd+Qe5hBaPcAtFUbkWu0biNUGdHAO/wDIf2QdMxLGqelF6ieKIf7yRjfhc6qA7R77KCmBFNnqptbZQWR385Hjh5tBWupNwdIDeWpqH/0iNl/iHKYYFu0w2iIdHTMfILeOW8rrjgQH3DT7AEHJ3y43tSbAd3wwn8UcFvNx8U58hcXHBq6tsFu9p8HZdl5asizpn8fMRs4Rt9mp5k6KXgKqAiIgIiIPPX7QVY37Sha4XDKRp4X8TpZDYg+TR8VpdyLHT4zA48I2TP8AYOydGP1eNVo95eOCvxKpmabxZ+zjPEFkYDA5vkcpd/xLon7NuDEyVVWR4WtbTsPIlxEknvAbH+ZB3dERAREQEREBERAREQEREBERAREQEREBERAREQEREBQDfJtgMNonMjd/ttQHRx24taRZ8vlYGw83DoVJdrdpoMLp3T1LrNGjGj05HcmMHM/2GpXk/a3aObFKl9ROfE7RrR6MbB6LG+Qv7ySeaDVU8DpHtYwF0jnBrWjUuc42AA6klevtgtnBhdDDT6do1uaUj+KR2rzfmAdB5NC5fuI2BILcRqm20PdWOHXQzkey4b7z6pXcUBERAREQEREBERAVCUJVAEFQqoiAiIgIrXqyyDKio0qqAiIgIiju0221FhoPeZ2iT/Db45T5ZG6j2mwQSC/RRDbzeJS4Q0h57SsIuyBp8XkZD/Lb5nU8gVybbHfbUVIdHh7e7QnTtDYzuHlbwx+656ELn2BYBV4pMW00b5pSbveeALjculkdoL66k6oL9rdqajFZzNVOudQxg0jjb6rG8vbxPNdF3T7p3VJbV4iwtpRZ0ULhZ03MOkHKPyOrvZxmW77c9BQFs1aW1FYLFrbfuYj+EH03D1iPYARddRQUa0AAAWA0AHAexVRY3IMiKxivQEREBERAQoiC0C6uREBERAREQUIVMquRARFRzgASdABcnoEGvx7HIKCIzVUjY4Rpc8SfVY0aud5Bca2k39PJLcPpwG8pJ7lx8xE0gD3uPsUN2kxKp2nxQRwXMZeY6dpJDI4hxkcOVwMzjx4DWwC7VsnuloKFrTJGKmpsM0kwzNv+CI3a0X63Pmg4q/bHFMSvmnqJTc/uYAWg8LBzYQCRxGt+XHVX4VurxSuIJg7CM8HTuyW9rLF5PnlXqGCBsYDWNa1g4BoAA9gCyIOS7M7jKWEh9dI6pk9Rt44vfY5nfEexdRw+gipmCOCNkUQ4NY0NaPcF9KICIiAqFqqiCgCqiICIiArcyuRAREQEREBERAREQEREBRveRWGDC614Nnd3e0HoXjICPzKSKH73m3west/htPwkYf8Asg55+zZhAPeqpw8QywMPS/jk/wDzXc1zL9nuDLhZdzfUyu+DWM/8F01AREQEREBERAREQEREBERAREQEREBFa4qgKC9ERAREQERWnVBW60G8Gn7XDK1o1PdZiPa1hcP1C34Cx1MIkY5jvRc0tPsIsf7oIDuG/wDiIv8A7Zv+sroa5zuHYWYa6N3px1U8ZHQgtuPiV0ZARFjuUGRFRpVUBERARFQlAugVAFcgIiICIiAiIgtc1UDVeiAiIgIiILSVUBVRAREQQ/d9SdhJicXIYlLIB0E0UEoH/OpgtZQUvZ1FS4D7zsXnzIYY/wC0bVs0BWZVeiCjRZVREBERBQlUAVbKqAiIgIiICIiAiIgIiICIiAiIgIiICgW8fedBg5ETWdvXEB3Zh2VrGngZH2NieIaBc+VwTPV4626qHy4jWulJL+8zA35Br3Na33BoHuQSSu3yYrK8uZNHC31Y4Yi34yNc48eq6Fuy3vmtmbS4g1jJ3nLFKzwte7kx7SfC48iNCdLDn58JX0YZn7aLsfv+0Z2duOfMMtvfZB7aRAiAiIgIiICIiAiIgIiICIiAijuNMcJWMjfI0FhJtI/keQzangPevmpM/axfvZHRuJ4ySdCfW1Gn6ewnFbrNeTTX5iM/vlzKVotPGZf8Iu4aidw6Ai2Y8NefwVSZh/IceHCoOnC/E68z/q62utui1JbKLERFwIH89wINz5m4tb/XD66eC48Yc13QSvP63QfWiw91b1f8yT6lTurer/mSfUgzosPdW9X/ADJPqVO6t6v+ZJ9SDOuL73d1UtVM6sw8B0r9Zobhpc4adpGTYEkcW6ai4uTZdh7q3q/5kn1J3VvV/wAyT6kHkAbG4gXZO41We9rdhL/fLa3nwXXt0+6aSmlZV4iAJWHNDDcOyu5SSEaXHEAX1sTYiy7D3VvV/wAyT6k7q3q/5kn1IM6LB3VvV/zJPqTurer/AJkn1IM6LB3VvV/zH/5r5qvDy7WOR7SNbFzy0+7MDrw4/rqptMxGYjI2CLX0UJcLvJ9gfILHn/F/ry4D6e6t6v8AmSfUlbbRkZ0WDurer/mSfUndW9X/ADJPqVDOi01DUGUElj7+HhJLzDiQb24Wt7wvpi8RsY5QOpkdb/quppeL12r2GwRYO6t6v+ZJ9Sd1b1f8yT6lQzosHdW9X/Mk+pV7uOrvzv8A80GuxrC3yua+JwD2tLbEaEG9wePUixC+TC8Hl7RskzgMpJDBY8b9NBxvzRFlt0nHbk9Sc/ff2y5hm+wWgGzXX01ElrgNLB/Db0bDhrYXvrd9hN9V1uJvKTc2I1u3XiqItTrJBgzWEFoeCNfvT0I6dCf9EpHgzbglrri38zQW0uABa+gREGzzv9Qfm/8ASdo/1P8AmH+SIguY519W2HW9/wBLLIiICIiAiIgIiICIiAiIgIiINXRQVABzvGbw8buBsDm6Wvp8F9LWzc3R/ld9SIopTSuouc2Xk5l7Di0kX521uPiVblm9aO/9Drc7fxexEVjLGH38Rbk6AG/xv/2WZEQf/9k="/>
          <p:cNvSpPr>
            <a:spLocks noChangeAspect="1" noChangeArrowheads="1"/>
          </p:cNvSpPr>
          <p:nvPr/>
        </p:nvSpPr>
        <p:spPr bwMode="auto">
          <a:xfrm>
            <a:off x="155575" y="-1812925"/>
            <a:ext cx="3543300"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4" name="Picture 14" descr="http://thumbs.dreamstime.com/z/question-mark-cartoon-face-2759984.jpg"/>
          <p:cNvPicPr>
            <a:picLocks noChangeAspect="1" noChangeArrowheads="1"/>
          </p:cNvPicPr>
          <p:nvPr/>
        </p:nvPicPr>
        <p:blipFill>
          <a:blip r:embed="rId2" cstate="print"/>
          <a:srcRect l="20833" r="12500" b="6532"/>
          <a:stretch>
            <a:fillRect/>
          </a:stretch>
        </p:blipFill>
        <p:spPr bwMode="auto">
          <a:xfrm>
            <a:off x="1219200" y="914400"/>
            <a:ext cx="3860800" cy="5791200"/>
          </a:xfrm>
          <a:prstGeom prst="rect">
            <a:avLst/>
          </a:prstGeom>
          <a:noFill/>
        </p:spPr>
      </p:pic>
      <p:pic>
        <p:nvPicPr>
          <p:cNvPr id="71696" name="Picture 16" descr="http://images.bigbrotherbot.net/thankyou.jpg"/>
          <p:cNvPicPr>
            <a:picLocks noChangeAspect="1" noChangeArrowheads="1"/>
          </p:cNvPicPr>
          <p:nvPr/>
        </p:nvPicPr>
        <p:blipFill>
          <a:blip r:embed="rId3" cstate="print"/>
          <a:srcRect l="29630" t="5528" r="24074" b="28141"/>
          <a:stretch>
            <a:fillRect/>
          </a:stretch>
        </p:blipFill>
        <p:spPr bwMode="auto">
          <a:xfrm rot="19341854">
            <a:off x="5903550" y="3520401"/>
            <a:ext cx="1905000" cy="2514600"/>
          </a:xfrm>
          <a:prstGeom prst="rect">
            <a:avLst/>
          </a:prstGeom>
          <a:noFill/>
        </p:spPr>
      </p:pic>
      <p:sp>
        <p:nvSpPr>
          <p:cNvPr id="71698" name="AutoShape 18" descr="https://encrypted-tbn2.gstatic.com/images?q=tbn:ANd9GcTNgbuu0VL0RopfJPzpXsAACV18atFXb3-Ds75VMbPnEtUC3spB"/>
          <p:cNvSpPr>
            <a:spLocks noChangeAspect="1" noChangeArrowheads="1"/>
          </p:cNvSpPr>
          <p:nvPr/>
        </p:nvSpPr>
        <p:spPr bwMode="auto">
          <a:xfrm>
            <a:off x="155575" y="-1363663"/>
            <a:ext cx="4552950" cy="2847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descr="Construction Industry"/>
          <p:cNvPicPr/>
          <p:nvPr/>
        </p:nvPicPr>
        <p:blipFill>
          <a:blip r:embed="rId4" cstate="print"/>
          <a:srcRect l="59295" r="18985" b="65069"/>
          <a:stretch>
            <a:fillRect/>
          </a:stretch>
        </p:blipFill>
        <p:spPr bwMode="auto">
          <a:xfrm>
            <a:off x="1596263" y="228600"/>
            <a:ext cx="1828800" cy="838200"/>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t="-5779" b="-998"/>
          <a:stretch>
            <a:fillRect/>
          </a:stretch>
        </p:blipFill>
        <p:spPr bwMode="auto">
          <a:xfrm>
            <a:off x="0" y="228600"/>
            <a:ext cx="1516113" cy="70951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CC4C66E-536C-419B-BD80-926D47DB59AC}" type="slidenum">
              <a:rPr lang="en-IN" smtClean="0"/>
              <a:pPr/>
              <a:t>34</a:t>
            </a:fld>
            <a:endParaRPr lang="en-IN"/>
          </a:p>
        </p:txBody>
      </p:sp>
      <p:pic>
        <p:nvPicPr>
          <p:cNvPr id="16" name="Picture 15" descr="log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Image result for Indian Concrete Institut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152182" y="1060174"/>
            <a:ext cx="773062" cy="79515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8055\Desktop\alvas-institute-of-engineering-and-technology-logo-4.jpg"/>
          <p:cNvPicPr>
            <a:picLocks noChangeAspect="1" noChangeArrowheads="1"/>
          </p:cNvPicPr>
          <p:nvPr/>
        </p:nvPicPr>
        <p:blipFill>
          <a:blip r:embed="rId8" cstate="print"/>
          <a:srcRect/>
          <a:stretch>
            <a:fillRect/>
          </a:stretch>
        </p:blipFill>
        <p:spPr bwMode="auto">
          <a:xfrm>
            <a:off x="0" y="6248400"/>
            <a:ext cx="761874" cy="609600"/>
          </a:xfrm>
          <a:prstGeom prst="rect">
            <a:avLst/>
          </a:prstGeom>
          <a:noFill/>
        </p:spPr>
      </p:pic>
      <p:pic>
        <p:nvPicPr>
          <p:cNvPr id="21" name="Picture 3" descr="C:\Users\8055\Desktop\Sri Venkateshwara College of Engineering, Bangalore (3.jpg"/>
          <p:cNvPicPr>
            <a:picLocks noChangeAspect="1" noChangeArrowheads="1"/>
          </p:cNvPicPr>
          <p:nvPr/>
        </p:nvPicPr>
        <p:blipFill>
          <a:blip r:embed="rId9"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7511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4</a:t>
            </a:fld>
            <a:endParaRPr lang="en-IN"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2463" y="122799"/>
            <a:ext cx="871537" cy="97742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1"/>
          <p:cNvSpPr>
            <a:spLocks noGrp="1"/>
          </p:cNvSpPr>
          <p:nvPr>
            <p:ph idx="1"/>
          </p:nvPr>
        </p:nvSpPr>
        <p:spPr>
          <a:xfrm>
            <a:off x="434237" y="1371601"/>
            <a:ext cx="8229600" cy="4572000"/>
          </a:xfrm>
        </p:spPr>
        <p:txBody>
          <a:bodyPr>
            <a:normAutofit/>
          </a:bodyPr>
          <a:lstStyle/>
          <a:p>
            <a:pPr algn="just">
              <a:buFont typeface="Wingdings" panose="05000000000000000000" pitchFamily="2" charset="2"/>
              <a:buChar char="v"/>
            </a:pPr>
            <a:r>
              <a:rPr lang="en-GB" sz="2800" dirty="0">
                <a:solidFill>
                  <a:srgbClr val="0070C0"/>
                </a:solidFill>
                <a:latin typeface="Calibri" panose="020F0502020204030204" pitchFamily="34" charset="0"/>
                <a:cs typeface="Calibri" panose="020F0502020204030204" pitchFamily="34" charset="0"/>
              </a:rPr>
              <a:t>Concrete of Ultra-high performance and strength can be achieved with the right combination of supplementary cementitious materials like silica fumes, GGBS and Metakaolin along with quartz powder as a portion of fine aggregates. </a:t>
            </a:r>
          </a:p>
          <a:p>
            <a:pPr marL="109728" indent="0" algn="just">
              <a:buNone/>
            </a:pPr>
            <a:endParaRPr lang="en-GB" sz="2800" dirty="0">
              <a:solidFill>
                <a:srgbClr val="0070C0"/>
              </a:solidFill>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n-GB" sz="2800" dirty="0">
                <a:solidFill>
                  <a:srgbClr val="0070C0"/>
                </a:solidFill>
                <a:latin typeface="Calibri" panose="020F0502020204030204" pitchFamily="34" charset="0"/>
                <a:cs typeface="Calibri" panose="020F0502020204030204" pitchFamily="34" charset="0"/>
              </a:rPr>
              <a:t>PC based hyper plasticizer is used to optimise water-binder ratio. These approaches in </a:t>
            </a:r>
            <a:r>
              <a:rPr lang="en-GB" sz="2800" dirty="0" smtClean="0">
                <a:solidFill>
                  <a:srgbClr val="0070C0"/>
                </a:solidFill>
                <a:latin typeface="Calibri" panose="020F0502020204030204" pitchFamily="34" charset="0"/>
                <a:cs typeface="Calibri" panose="020F0502020204030204" pitchFamily="34" charset="0"/>
              </a:rPr>
              <a:t>order</a:t>
            </a:r>
            <a:r>
              <a:rPr lang="en-GB" sz="2800" dirty="0" smtClean="0">
                <a:solidFill>
                  <a:srgbClr val="0070C0"/>
                </a:solidFill>
                <a:latin typeface="Calibri" panose="020F0502020204030204" pitchFamily="34" charset="0"/>
                <a:cs typeface="Calibri" panose="020F0502020204030204" pitchFamily="34" charset="0"/>
              </a:rPr>
              <a:t> </a:t>
            </a:r>
            <a:r>
              <a:rPr lang="en-GB" sz="2800" dirty="0">
                <a:solidFill>
                  <a:srgbClr val="0070C0"/>
                </a:solidFill>
                <a:latin typeface="Calibri" panose="020F0502020204030204" pitchFamily="34" charset="0"/>
                <a:cs typeface="Calibri" panose="020F0502020204030204" pitchFamily="34" charset="0"/>
              </a:rPr>
              <a:t>with optimum packing density is employed in the mix design process</a:t>
            </a:r>
            <a:r>
              <a:rPr lang="en-GB" sz="2800" dirty="0"/>
              <a:t>. </a:t>
            </a:r>
            <a:endParaRPr lang="en-IN" sz="2800" dirty="0"/>
          </a:p>
        </p:txBody>
      </p:sp>
      <p:pic>
        <p:nvPicPr>
          <p:cNvPr id="8"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9"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418566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5</a:t>
            </a:fld>
            <a:endParaRPr lang="en-IN"/>
          </a:p>
        </p:txBody>
      </p:sp>
      <p:sp>
        <p:nvSpPr>
          <p:cNvPr id="5" name="Rectangle 4"/>
          <p:cNvSpPr/>
          <p:nvPr/>
        </p:nvSpPr>
        <p:spPr>
          <a:xfrm>
            <a:off x="514350" y="1134830"/>
            <a:ext cx="8324850" cy="5328638"/>
          </a:xfrm>
          <a:prstGeom prst="rect">
            <a:avLst/>
          </a:prstGeom>
          <a:solidFill>
            <a:schemeClr val="accent6">
              <a:lumMod val="20000"/>
              <a:lumOff val="80000"/>
            </a:schemeClr>
          </a:solidFill>
        </p:spPr>
        <p:txBody>
          <a:bodyPr wrap="square">
            <a:spAutoFit/>
          </a:bodyPr>
          <a:lstStyle/>
          <a:p>
            <a:pPr marL="342900" lvl="0" indent="-342900" algn="just">
              <a:lnSpc>
                <a:spcPct val="115000"/>
              </a:lnSpc>
              <a:spcAft>
                <a:spcPts val="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It has very high compressive, flexural and split tensile strength</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100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Due to the very high durability property, life of the structure is improved.</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100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It has a better ductile property, so it can be used in the pre cast concrete structures. </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Cross section of the structural element can be noticeably reduced.</a:t>
            </a:r>
          </a:p>
          <a:p>
            <a:pPr marL="342900" lvl="0" indent="-342900" algn="just">
              <a:lnSpc>
                <a:spcPct val="115000"/>
              </a:lnSpc>
              <a:spcAft>
                <a:spcPts val="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Mix is designed based on Optimized Packing Density approach, hence improves the homogeneity of concrete.</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Hence, reduces the capillary suction, reduces the pore size and therefore reduces danger of concrete cancer, improving durability.</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r>
              <a:rPr lang="en-IN" sz="2200" dirty="0">
                <a:latin typeface="Times New Roman" panose="02020603050405020304" pitchFamily="18" charset="0"/>
                <a:ea typeface="Calibri" panose="020F0502020204030204" pitchFamily="34" charset="0"/>
                <a:cs typeface="Times New Roman" panose="02020603050405020304" pitchFamily="18" charset="0"/>
              </a:rPr>
              <a:t>Presence of micro fibres reduces the micro cracks due to shrinkage and hence improves the tensile strength and ductility of concrete. </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114800" y="250347"/>
            <a:ext cx="3733800" cy="587853"/>
          </a:xfrm>
          <a:prstGeom prst="rect">
            <a:avLst/>
          </a:prstGeom>
          <a:solidFill>
            <a:srgbClr val="DCF0FA"/>
          </a:solidFill>
        </p:spPr>
        <p:txBody>
          <a:bodyPr wrap="square">
            <a:spAutoFit/>
          </a:bodyPr>
          <a:lstStyle/>
          <a:p>
            <a:pPr algn="just">
              <a:lnSpc>
                <a:spcPct val="115000"/>
              </a:lnSpc>
              <a:spcAft>
                <a:spcPts val="0"/>
              </a:spcAft>
            </a:pPr>
            <a:r>
              <a:rPr lang="en-IN" sz="2800" b="1" dirty="0">
                <a:latin typeface="Times New Roman" panose="02020603050405020304" pitchFamily="18" charset="0"/>
                <a:ea typeface="Calibri" panose="020F0502020204030204" pitchFamily="34" charset="0"/>
                <a:cs typeface="Times New Roman" panose="02020603050405020304" pitchFamily="18" charset="0"/>
              </a:rPr>
              <a:t>Merits of Using UHPC</a:t>
            </a:r>
            <a:endParaRPr lang="en-IN"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9"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426319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4C66E-536C-419B-BD80-926D47DB59AC}" type="slidenum">
              <a:rPr lang="en-IN" smtClean="0"/>
              <a:pPr/>
              <a:t>6</a:t>
            </a:fld>
            <a:endParaRPr lang="en-IN"/>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2463" y="122799"/>
            <a:ext cx="871537" cy="97742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a:spLocks noGrp="1"/>
          </p:cNvSpPr>
          <p:nvPr>
            <p:ph type="title"/>
          </p:nvPr>
        </p:nvSpPr>
        <p:spPr>
          <a:xfrm>
            <a:off x="4837986" y="137599"/>
            <a:ext cx="3239928" cy="573649"/>
          </a:xfrm>
          <a:solidFill>
            <a:srgbClr val="DCF0FA"/>
          </a:solidFill>
        </p:spPr>
        <p:txBody>
          <a:bodyPr>
            <a:noAutofit/>
          </a:bodyPr>
          <a:lstStyle/>
          <a:p>
            <a:pPr lvl="0"/>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What Literatures Say</a:t>
            </a:r>
            <a:br>
              <a:rPr lang="en-US" sz="2800" dirty="0">
                <a:latin typeface="Times New Roman" pitchFamily="18" charset="0"/>
                <a:cs typeface="Times New Roman" pitchFamily="18" charset="0"/>
              </a:rPr>
            </a:br>
            <a:r>
              <a:rPr lang="en-US" sz="2800" b="1" dirty="0">
                <a:solidFill>
                  <a:schemeClr val="tx2">
                    <a:lumMod val="75000"/>
                  </a:schemeClr>
                </a:solidFill>
                <a:latin typeface="Times New Roman" pitchFamily="18" charset="0"/>
                <a:cs typeface="Times New Roman" pitchFamily="18" charset="0"/>
              </a:rPr>
              <a:t/>
            </a:r>
            <a:br>
              <a:rPr lang="en-US" sz="2800" b="1" dirty="0">
                <a:solidFill>
                  <a:schemeClr val="tx2">
                    <a:lumMod val="75000"/>
                  </a:schemeClr>
                </a:solidFill>
                <a:latin typeface="Times New Roman" pitchFamily="18" charset="0"/>
                <a:cs typeface="Times New Roman" pitchFamily="18" charset="0"/>
              </a:rPr>
            </a:br>
            <a:r>
              <a:rPr lang="en-GB" sz="2800" dirty="0"/>
              <a:t> </a:t>
            </a:r>
            <a:endParaRPr lang="en-IN" sz="2800" dirty="0">
              <a:solidFill>
                <a:schemeClr val="tx2">
                  <a:lumMod val="75000"/>
                </a:schemeClr>
              </a:solidFill>
              <a:latin typeface="Times New Roman" pitchFamily="18" charset="0"/>
              <a:cs typeface="Times New Roman" pitchFamily="18" charset="0"/>
            </a:endParaRPr>
          </a:p>
        </p:txBody>
      </p:sp>
      <p:sp>
        <p:nvSpPr>
          <p:cNvPr id="9" name="Content Placeholder 2"/>
          <p:cNvSpPr>
            <a:spLocks noGrp="1"/>
          </p:cNvSpPr>
          <p:nvPr>
            <p:ph idx="1"/>
          </p:nvPr>
        </p:nvSpPr>
        <p:spPr>
          <a:xfrm>
            <a:off x="228600" y="1066800"/>
            <a:ext cx="8686800" cy="5562599"/>
          </a:xfrm>
        </p:spPr>
        <p:txBody>
          <a:bodyPr>
            <a:normAutofit/>
          </a:bodyPr>
          <a:lstStyle/>
          <a:p>
            <a:pPr algn="just">
              <a:buFont typeface="Wingdings" panose="05000000000000000000" pitchFamily="2" charset="2"/>
              <a:buChar char="ü"/>
            </a:pPr>
            <a:r>
              <a:rPr lang="en-IN" dirty="0">
                <a:solidFill>
                  <a:srgbClr val="0070C0"/>
                </a:solidFill>
                <a:latin typeface="Calibri" panose="020F0502020204030204" pitchFamily="34" charset="0"/>
                <a:cs typeface="Calibri" panose="020F0502020204030204" pitchFamily="34" charset="0"/>
              </a:rPr>
              <a:t>The mineral admixtures namely GGBS, Micro Silica, Metakaolin, Fly Ash etc. are extensively used as Supplementary Cementitious Materials(SCM). </a:t>
            </a:r>
          </a:p>
          <a:p>
            <a:pPr algn="just">
              <a:buFont typeface="Wingdings" panose="05000000000000000000" pitchFamily="2" charset="2"/>
              <a:buChar char="ü"/>
            </a:pPr>
            <a:endParaRPr lang="en-IN" dirty="0">
              <a:solidFill>
                <a:srgbClr val="0070C0"/>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dirty="0">
                <a:solidFill>
                  <a:srgbClr val="0070C0"/>
                </a:solidFill>
                <a:latin typeface="Calibri" panose="020F0502020204030204" pitchFamily="34" charset="0"/>
                <a:cs typeface="Calibri" panose="020F0502020204030204" pitchFamily="34" charset="0"/>
              </a:rPr>
              <a:t>The mineral admixtures used are finer than the Cement, expected to fill the voids between cement particles and hence improve the packing, enhance workability, strength and durability of UHPC. </a:t>
            </a:r>
          </a:p>
          <a:p>
            <a:pPr algn="just">
              <a:buFont typeface="Wingdings" panose="05000000000000000000" pitchFamily="2" charset="2"/>
              <a:buChar char="ü"/>
            </a:pPr>
            <a:endParaRPr lang="en-IN" dirty="0">
              <a:solidFill>
                <a:srgbClr val="0070C0"/>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dirty="0">
                <a:solidFill>
                  <a:srgbClr val="0070C0"/>
                </a:solidFill>
                <a:latin typeface="Calibri" panose="020F0502020204030204" pitchFamily="34" charset="0"/>
                <a:cs typeface="Calibri" panose="020F0502020204030204" pitchFamily="34" charset="0"/>
              </a:rPr>
              <a:t>Literature highlights the use of Micro Silica and GGBS as the most commonly used mineral admixtures in UHPC. </a:t>
            </a:r>
          </a:p>
          <a:p>
            <a:pPr algn="just">
              <a:buFont typeface="Wingdings" panose="05000000000000000000" pitchFamily="2" charset="2"/>
              <a:buChar char="ü"/>
            </a:pPr>
            <a:endParaRPr lang="en-IN" dirty="0">
              <a:solidFill>
                <a:srgbClr val="0070C0"/>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dirty="0">
                <a:solidFill>
                  <a:srgbClr val="0070C0"/>
                </a:solidFill>
                <a:latin typeface="Calibri" panose="020F0502020204030204" pitchFamily="34" charset="0"/>
                <a:cs typeface="Calibri" panose="020F0502020204030204" pitchFamily="34" charset="0"/>
              </a:rPr>
              <a:t>The Particle Packing Density approach is adopted and mix proportions is arrived to obtain high strength and durable concrete called UHPC. </a:t>
            </a:r>
          </a:p>
          <a:p>
            <a:pPr algn="just">
              <a:buFont typeface="Wingdings" panose="05000000000000000000" pitchFamily="2" charset="2"/>
              <a:buChar char="ü"/>
            </a:pPr>
            <a:endParaRPr lang="en-IN" dirty="0">
              <a:solidFill>
                <a:srgbClr val="0070C0"/>
              </a:solidFill>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n-IN" dirty="0">
                <a:solidFill>
                  <a:srgbClr val="0070C0"/>
                </a:solidFill>
                <a:latin typeface="Calibri" panose="020F0502020204030204" pitchFamily="34" charset="0"/>
                <a:cs typeface="Calibri" panose="020F0502020204030204" pitchFamily="34" charset="0"/>
              </a:rPr>
              <a:t>The studies report that strength of around 150MPa is achieved under normal curing and strength up to 200MPa is achieved with heat curing.</a:t>
            </a:r>
            <a:endParaRPr lang="en-IN" sz="2200" dirty="0">
              <a:solidFill>
                <a:srgbClr val="0070C0"/>
              </a:solidFill>
              <a:latin typeface="Times New Roman" pitchFamily="18" charset="0"/>
              <a:cs typeface="Times New Roman" pitchFamily="18" charset="0"/>
            </a:endParaRPr>
          </a:p>
        </p:txBody>
      </p:sp>
      <p:pic>
        <p:nvPicPr>
          <p:cNvPr id="10"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11"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275286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1889" t="52084" r="24816" b="20833"/>
          <a:stretch/>
        </p:blipFill>
        <p:spPr>
          <a:xfrm>
            <a:off x="533400" y="3276601"/>
            <a:ext cx="8267700" cy="2362200"/>
          </a:xfrm>
          <a:prstGeom prst="rect">
            <a:avLst/>
          </a:prstGeom>
        </p:spPr>
      </p:pic>
      <p:pic>
        <p:nvPicPr>
          <p:cNvPr id="6" name="Picture 5"/>
          <p:cNvPicPr>
            <a:picLocks noChangeAspect="1"/>
          </p:cNvPicPr>
          <p:nvPr/>
        </p:nvPicPr>
        <p:blipFill rotWithShape="1">
          <a:blip r:embed="rId2" cstate="print"/>
          <a:srcRect l="21889" t="13542" r="24816" b="63541"/>
          <a:stretch/>
        </p:blipFill>
        <p:spPr>
          <a:xfrm>
            <a:off x="533400" y="1402582"/>
            <a:ext cx="8382000" cy="2026418"/>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CC4C66E-536C-419B-BD80-926D47DB59AC}" type="slidenum">
              <a:rPr lang="en-IN" smtClean="0"/>
              <a:pPr/>
              <a:t>7</a:t>
            </a:fld>
            <a:endParaRPr lang="en-IN"/>
          </a:p>
        </p:txBody>
      </p:sp>
      <p:sp>
        <p:nvSpPr>
          <p:cNvPr id="8" name="Explosion 1 7"/>
          <p:cNvSpPr/>
          <p:nvPr/>
        </p:nvSpPr>
        <p:spPr>
          <a:xfrm>
            <a:off x="8515350" y="5330145"/>
            <a:ext cx="24765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72463" y="122799"/>
            <a:ext cx="871537" cy="97742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mage result for Indian Concrete Institu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458200" y="6249022"/>
            <a:ext cx="609600" cy="609600"/>
          </a:xfrm>
          <a:prstGeom prst="rect">
            <a:avLst/>
          </a:prstGeom>
          <a:noFill/>
        </p:spPr>
      </p:pic>
      <p:pic>
        <p:nvPicPr>
          <p:cNvPr id="14" name="Picture 2" descr="C:\Users\8055\Desktop\alvas-institute-of-engineering-and-technology-logo-4.jpg"/>
          <p:cNvPicPr>
            <a:picLocks noChangeAspect="1" noChangeArrowheads="1"/>
          </p:cNvPicPr>
          <p:nvPr/>
        </p:nvPicPr>
        <p:blipFill>
          <a:blip r:embed="rId7" cstate="print"/>
          <a:srcRect/>
          <a:stretch>
            <a:fillRect/>
          </a:stretch>
        </p:blipFill>
        <p:spPr bwMode="auto">
          <a:xfrm>
            <a:off x="0" y="6248400"/>
            <a:ext cx="761874" cy="609600"/>
          </a:xfrm>
          <a:prstGeom prst="rect">
            <a:avLst/>
          </a:prstGeom>
          <a:noFill/>
        </p:spPr>
      </p:pic>
    </p:spTree>
    <p:extLst>
      <p:ext uri="{BB962C8B-B14F-4D97-AF65-F5344CB8AC3E}">
        <p14:creationId xmlns="" xmlns:p14="http://schemas.microsoft.com/office/powerpoint/2010/main" val="213726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880444"/>
            <a:ext cx="5695950" cy="596898"/>
          </a:xfrm>
          <a:solidFill>
            <a:srgbClr val="DCF0FA"/>
          </a:solidFill>
        </p:spPr>
        <p:txBody>
          <a:bodyPr>
            <a:normAutofit fontScale="90000"/>
          </a:bodyPr>
          <a:lstStyle/>
          <a:p>
            <a:r>
              <a:rPr lang="en-IN" sz="2400" b="1" dirty="0"/>
              <a:t>The Materials, Mix Design and Methodology</a:t>
            </a:r>
            <a:endParaRPr lang="en-IN" sz="2400" dirty="0"/>
          </a:p>
        </p:txBody>
      </p:sp>
      <p:sp>
        <p:nvSpPr>
          <p:cNvPr id="3" name="Content Placeholder 2"/>
          <p:cNvSpPr>
            <a:spLocks noGrp="1"/>
          </p:cNvSpPr>
          <p:nvPr>
            <p:ph idx="1"/>
          </p:nvPr>
        </p:nvSpPr>
        <p:spPr>
          <a:xfrm>
            <a:off x="526774" y="2588733"/>
            <a:ext cx="8312426" cy="1469057"/>
          </a:xfrm>
          <a:solidFill>
            <a:schemeClr val="bg1"/>
          </a:solidFill>
        </p:spPr>
        <p:txBody>
          <a:bodyPr>
            <a:normAutofit/>
          </a:bodyPr>
          <a:lstStyle/>
          <a:p>
            <a:r>
              <a:rPr lang="en-IN" dirty="0"/>
              <a:t>The Materials as Ingredients of Concrete </a:t>
            </a:r>
          </a:p>
          <a:p>
            <a:r>
              <a:rPr lang="en-IN" dirty="0"/>
              <a:t>Physical, Chemical and Morphological Properties </a:t>
            </a:r>
          </a:p>
          <a:p>
            <a:r>
              <a:rPr lang="en-IN" dirty="0"/>
              <a:t>Achieving good workability and Compressive strength of the UHPC/SCC. </a:t>
            </a:r>
          </a:p>
        </p:txBody>
      </p:sp>
      <p:sp>
        <p:nvSpPr>
          <p:cNvPr id="4" name="Slide Number Placeholder 3"/>
          <p:cNvSpPr>
            <a:spLocks noGrp="1"/>
          </p:cNvSpPr>
          <p:nvPr>
            <p:ph type="sldNum" sz="quarter" idx="12"/>
          </p:nvPr>
        </p:nvSpPr>
        <p:spPr/>
        <p:txBody>
          <a:bodyPr/>
          <a:lstStyle/>
          <a:p>
            <a:fld id="{3CC4C66E-536C-419B-BD80-926D47DB59AC}" type="slidenum">
              <a:rPr lang="en-IN" smtClean="0"/>
              <a:pPr/>
              <a:t>8</a:t>
            </a:fld>
            <a:endParaRPr lang="en-IN"/>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558386" y="1719889"/>
            <a:ext cx="5695950" cy="596898"/>
          </a:xfrm>
          <a:prstGeom prst="rect">
            <a:avLst/>
          </a:prstGeom>
          <a:solidFill>
            <a:srgbClr val="DCF0FA"/>
          </a:solidFill>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400" b="1" dirty="0"/>
              <a:t>Properties of UHPSCC are controlled by</a:t>
            </a:r>
            <a:endParaRPr lang="en-IN" sz="2400" dirty="0"/>
          </a:p>
        </p:txBody>
      </p:sp>
      <p:sp>
        <p:nvSpPr>
          <p:cNvPr id="8" name="Rectangle 7"/>
          <p:cNvSpPr/>
          <p:nvPr/>
        </p:nvSpPr>
        <p:spPr>
          <a:xfrm>
            <a:off x="533400" y="4988545"/>
            <a:ext cx="7620000" cy="1323439"/>
          </a:xfrm>
          <a:prstGeom prst="rect">
            <a:avLst/>
          </a:prstGeom>
          <a:solidFill>
            <a:schemeClr val="bg1"/>
          </a:solidFill>
        </p:spPr>
        <p:txBody>
          <a:bodyPr wrap="square">
            <a:spAutoFit/>
          </a:bodyPr>
          <a:lstStyle/>
          <a:p>
            <a:pPr marL="285750" indent="-285750">
              <a:buFont typeface="Wingdings" panose="05000000000000000000" pitchFamily="2" charset="2"/>
              <a:buChar char="ü"/>
            </a:pPr>
            <a:r>
              <a:rPr lang="en-IN" sz="2000" dirty="0"/>
              <a:t>Cement and Cementitious Materials like metakaolin, micro silica etc., </a:t>
            </a:r>
          </a:p>
          <a:p>
            <a:pPr marL="285750" indent="-285750">
              <a:buFont typeface="Wingdings" panose="05000000000000000000" pitchFamily="2" charset="2"/>
              <a:buChar char="ü"/>
            </a:pPr>
            <a:r>
              <a:rPr lang="en-IN" sz="2000" dirty="0"/>
              <a:t>M-Sand and Quartz sand as Fine Aggregates </a:t>
            </a:r>
          </a:p>
          <a:p>
            <a:pPr marL="285750" indent="-285750">
              <a:buFont typeface="Wingdings" panose="05000000000000000000" pitchFamily="2" charset="2"/>
              <a:buChar char="ü"/>
            </a:pPr>
            <a:r>
              <a:rPr lang="en-IN" sz="2000" dirty="0"/>
              <a:t>And Coarse Aggregates(Optional) </a:t>
            </a:r>
          </a:p>
          <a:p>
            <a:pPr marL="285750" indent="-285750">
              <a:buFont typeface="Wingdings" panose="05000000000000000000" pitchFamily="2" charset="2"/>
              <a:buChar char="ü"/>
            </a:pPr>
            <a:r>
              <a:rPr lang="en-IN" sz="2000" dirty="0"/>
              <a:t>Mild Steel fibres &amp; Hyper plasticizer</a:t>
            </a:r>
          </a:p>
        </p:txBody>
      </p:sp>
      <p:sp>
        <p:nvSpPr>
          <p:cNvPr id="9" name="Title 1"/>
          <p:cNvSpPr txBox="1">
            <a:spLocks/>
          </p:cNvSpPr>
          <p:nvPr/>
        </p:nvSpPr>
        <p:spPr>
          <a:xfrm>
            <a:off x="526774" y="4230959"/>
            <a:ext cx="4578626" cy="596898"/>
          </a:xfrm>
          <a:prstGeom prst="rect">
            <a:avLst/>
          </a:prstGeom>
          <a:solidFill>
            <a:srgbClr val="DCF0F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400" b="1" dirty="0"/>
              <a:t>Materials making UHPSCC</a:t>
            </a:r>
            <a:endParaRPr lang="en-IN" sz="2400" dirty="0"/>
          </a:p>
        </p:txBody>
      </p:sp>
      <p:pic>
        <p:nvPicPr>
          <p:cNvPr id="11" name="Picture 10"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8055\Desktop\alvas-institute-of-engineering-and-technology-logo-4.jpg"/>
          <p:cNvPicPr>
            <a:picLocks noChangeAspect="1" noChangeArrowheads="1"/>
          </p:cNvPicPr>
          <p:nvPr/>
        </p:nvPicPr>
        <p:blipFill>
          <a:blip r:embed="rId5" cstate="print"/>
          <a:srcRect/>
          <a:stretch>
            <a:fillRect/>
          </a:stretch>
        </p:blipFill>
        <p:spPr bwMode="auto">
          <a:xfrm>
            <a:off x="0" y="6248400"/>
            <a:ext cx="761874" cy="609600"/>
          </a:xfrm>
          <a:prstGeom prst="rect">
            <a:avLst/>
          </a:prstGeom>
          <a:noFill/>
        </p:spPr>
      </p:pic>
      <p:pic>
        <p:nvPicPr>
          <p:cNvPr id="14" name="Picture 3" descr="C:\Users\8055\Desktop\Sri Venkateshwara College of Engineering, Bangalore (3.jpg"/>
          <p:cNvPicPr>
            <a:picLocks noChangeAspect="1" noChangeArrowheads="1"/>
          </p:cNvPicPr>
          <p:nvPr/>
        </p:nvPicPr>
        <p:blipFill>
          <a:blip r:embed="rId6"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376286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659" y="129151"/>
            <a:ext cx="5695950" cy="596898"/>
          </a:xfrm>
          <a:solidFill>
            <a:srgbClr val="DCF0FA"/>
          </a:solidFill>
        </p:spPr>
        <p:txBody>
          <a:bodyPr>
            <a:normAutofit fontScale="90000"/>
          </a:bodyPr>
          <a:lstStyle/>
          <a:p>
            <a:pPr algn="ctr"/>
            <a:r>
              <a:rPr lang="en-IN" sz="2400" b="1" dirty="0"/>
              <a:t>The Materials, Mix Design and Methodology</a:t>
            </a:r>
            <a:endParaRPr lang="en-IN" sz="2400" dirty="0"/>
          </a:p>
        </p:txBody>
      </p:sp>
      <p:sp>
        <p:nvSpPr>
          <p:cNvPr id="4" name="Slide Number Placeholder 3"/>
          <p:cNvSpPr>
            <a:spLocks noGrp="1"/>
          </p:cNvSpPr>
          <p:nvPr>
            <p:ph type="sldNum" sz="quarter" idx="12"/>
          </p:nvPr>
        </p:nvSpPr>
        <p:spPr/>
        <p:txBody>
          <a:bodyPr/>
          <a:lstStyle/>
          <a:p>
            <a:fld id="{3CC4C66E-536C-419B-BD80-926D47DB59AC}" type="slidenum">
              <a:rPr lang="en-IN" smtClean="0"/>
              <a:pPr/>
              <a:t>9</a:t>
            </a:fld>
            <a:endParaRPr lang="en-IN"/>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779" b="-998"/>
          <a:stretch>
            <a:fillRect/>
          </a:stretch>
        </p:blipFill>
        <p:spPr bwMode="auto">
          <a:xfrm>
            <a:off x="193675" y="122799"/>
            <a:ext cx="1289050" cy="6032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559242" y="957175"/>
            <a:ext cx="1650558" cy="596898"/>
          </a:xfrm>
          <a:prstGeom prst="rect">
            <a:avLst/>
          </a:prstGeom>
          <a:solidFill>
            <a:srgbClr val="DCF0FA"/>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2400" b="1" dirty="0"/>
              <a:t>Materials</a:t>
            </a:r>
            <a:endParaRPr lang="en-IN" sz="2400" dirty="0"/>
          </a:p>
        </p:txBody>
      </p:sp>
      <p:pic>
        <p:nvPicPr>
          <p:cNvPr id="11" name="Picture 10"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150666"/>
            <a:ext cx="719137" cy="8065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mage result for Indian Concrete Institu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30486" y="108742"/>
            <a:ext cx="600160" cy="61730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ontent Placeholder 2"/>
          <p:cNvSpPr>
            <a:spLocks noGrp="1"/>
          </p:cNvSpPr>
          <p:nvPr>
            <p:ph idx="1"/>
          </p:nvPr>
        </p:nvSpPr>
        <p:spPr>
          <a:xfrm>
            <a:off x="828261" y="1599876"/>
            <a:ext cx="8087139" cy="2786622"/>
          </a:xfrm>
          <a:solidFill>
            <a:schemeClr val="accent6">
              <a:lumMod val="20000"/>
              <a:lumOff val="80000"/>
            </a:schemeClr>
          </a:solidFill>
        </p:spPr>
        <p:txBody>
          <a:bodyPr>
            <a:noAutofit/>
          </a:bodyPr>
          <a:lstStyle/>
          <a:p>
            <a:pPr marL="514350" indent="-514350">
              <a:lnSpc>
                <a:spcPct val="110000"/>
              </a:lnSpc>
              <a:buNone/>
            </a:pPr>
            <a:r>
              <a:rPr lang="en-IN" b="1" dirty="0"/>
              <a:t>Cementitious Material</a:t>
            </a:r>
          </a:p>
          <a:p>
            <a:pPr marL="533400" indent="-266700">
              <a:lnSpc>
                <a:spcPct val="110000"/>
              </a:lnSpc>
            </a:pPr>
            <a:r>
              <a:rPr lang="en-IN" dirty="0"/>
              <a:t>Two mineral admixtures namely metakaolin (5%)and micro silica (10%)are used along with cement as cementitious materials. </a:t>
            </a:r>
          </a:p>
          <a:p>
            <a:pPr marL="533400" indent="-266700">
              <a:lnSpc>
                <a:spcPct val="110000"/>
              </a:lnSpc>
            </a:pPr>
            <a:r>
              <a:rPr lang="en-IN" dirty="0"/>
              <a:t>mineral admixtures react chemically with hydrating cement to form a modified paste</a:t>
            </a:r>
          </a:p>
          <a:p>
            <a:pPr marL="1257300" indent="-1257300">
              <a:lnSpc>
                <a:spcPct val="110000"/>
              </a:lnSpc>
              <a:buNone/>
            </a:pPr>
            <a:r>
              <a:rPr lang="en-IN" b="1" dirty="0"/>
              <a:t>Cement </a:t>
            </a:r>
            <a:r>
              <a:rPr lang="en-IN" dirty="0"/>
              <a:t>:  The 53 Grade OPC with Specific Gravity of 3.15(Tested as per IS:12269-1987)</a:t>
            </a:r>
          </a:p>
        </p:txBody>
      </p:sp>
      <p:sp>
        <p:nvSpPr>
          <p:cNvPr id="14" name="Content Placeholder 2"/>
          <p:cNvSpPr txBox="1">
            <a:spLocks/>
          </p:cNvSpPr>
          <p:nvPr/>
        </p:nvSpPr>
        <p:spPr>
          <a:xfrm>
            <a:off x="828261" y="4432301"/>
            <a:ext cx="7886700" cy="2289175"/>
          </a:xfrm>
          <a:prstGeom prst="rect">
            <a:avLst/>
          </a:prstGeom>
          <a:solidFill>
            <a:schemeClr val="accent2">
              <a:lumMod val="20000"/>
              <a:lumOff val="80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IN" b="1" dirty="0"/>
              <a:t>Metakaolin </a:t>
            </a:r>
          </a:p>
          <a:p>
            <a:pPr marL="0" indent="0">
              <a:buFont typeface="Arial" panose="020B0604020202020204" pitchFamily="34" charset="0"/>
              <a:buNone/>
            </a:pPr>
            <a:r>
              <a:rPr lang="en-IN" dirty="0"/>
              <a:t>Produced by heating kaolin to a temperature of 650‐900°C (1200 to 1650°F) Kaolin is a very fine alumino-siliceous mineral.</a:t>
            </a:r>
          </a:p>
          <a:p>
            <a:pPr>
              <a:buFontTx/>
              <a:buChar char="-"/>
            </a:pPr>
            <a:r>
              <a:rPr lang="en-IN" dirty="0"/>
              <a:t>specific gravity of 2.59 </a:t>
            </a:r>
          </a:p>
          <a:p>
            <a:pPr>
              <a:buFontTx/>
              <a:buChar char="-"/>
            </a:pPr>
            <a:r>
              <a:rPr lang="en-IN" dirty="0"/>
              <a:t>surface area of 8000 to 25000 m</a:t>
            </a:r>
            <a:r>
              <a:rPr lang="en-IN" baseline="30000" dirty="0"/>
              <a:t>2</a:t>
            </a:r>
            <a:r>
              <a:rPr lang="en-IN" dirty="0"/>
              <a:t>/kg</a:t>
            </a:r>
          </a:p>
          <a:p>
            <a:pPr>
              <a:buFontTx/>
              <a:buChar char="-"/>
            </a:pPr>
            <a:r>
              <a:rPr lang="en-IN" dirty="0"/>
              <a:t>average particle size is less than 2.5µm</a:t>
            </a:r>
          </a:p>
          <a:p>
            <a:pPr>
              <a:buFontTx/>
              <a:buChar char="-"/>
            </a:pPr>
            <a:endParaRPr lang="en-IN" dirty="0"/>
          </a:p>
          <a:p>
            <a:pPr>
              <a:buFontTx/>
              <a:buChar char="-"/>
            </a:pPr>
            <a:endParaRPr lang="en-IN" dirty="0"/>
          </a:p>
        </p:txBody>
      </p:sp>
      <p:pic>
        <p:nvPicPr>
          <p:cNvPr id="15" name="Picture 14" descr="metakaolin-powder-282165.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6125" y="5352733"/>
            <a:ext cx="1419225" cy="1186180"/>
          </a:xfrm>
          <a:prstGeom prst="rect">
            <a:avLst/>
          </a:prstGeom>
          <a:noFill/>
          <a:ln>
            <a:noFill/>
          </a:ln>
        </p:spPr>
      </p:pic>
      <p:pic>
        <p:nvPicPr>
          <p:cNvPr id="16" name="Picture 2" descr="C:\Users\8055\Desktop\alvas-institute-of-engineering-and-technology-logo-4.jpg"/>
          <p:cNvPicPr>
            <a:picLocks noChangeAspect="1" noChangeArrowheads="1"/>
          </p:cNvPicPr>
          <p:nvPr/>
        </p:nvPicPr>
        <p:blipFill>
          <a:blip r:embed="rId6" cstate="print"/>
          <a:srcRect/>
          <a:stretch>
            <a:fillRect/>
          </a:stretch>
        </p:blipFill>
        <p:spPr bwMode="auto">
          <a:xfrm>
            <a:off x="0" y="6248400"/>
            <a:ext cx="761874" cy="609600"/>
          </a:xfrm>
          <a:prstGeom prst="rect">
            <a:avLst/>
          </a:prstGeom>
          <a:noFill/>
        </p:spPr>
      </p:pic>
      <p:pic>
        <p:nvPicPr>
          <p:cNvPr id="17" name="Picture 3" descr="C:\Users\8055\Desktop\Sri Venkateshwara College of Engineering, Bangalore (3.jpg"/>
          <p:cNvPicPr>
            <a:picLocks noChangeAspect="1" noChangeArrowheads="1"/>
          </p:cNvPicPr>
          <p:nvPr/>
        </p:nvPicPr>
        <p:blipFill>
          <a:blip r:embed="rId7" cstate="print"/>
          <a:srcRect/>
          <a:stretch>
            <a:fillRect/>
          </a:stretch>
        </p:blipFill>
        <p:spPr bwMode="auto">
          <a:xfrm>
            <a:off x="8534400" y="6248400"/>
            <a:ext cx="609600" cy="609600"/>
          </a:xfrm>
          <a:prstGeom prst="rect">
            <a:avLst/>
          </a:prstGeom>
          <a:noFill/>
        </p:spPr>
      </p:pic>
    </p:spTree>
    <p:extLst>
      <p:ext uri="{BB962C8B-B14F-4D97-AF65-F5344CB8AC3E}">
        <p14:creationId xmlns="" xmlns:p14="http://schemas.microsoft.com/office/powerpoint/2010/main" val="76434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TotalTime>
  <Words>3150</Words>
  <Application>Microsoft Office PowerPoint</Application>
  <PresentationFormat>On-screen Show (4:3)</PresentationFormat>
  <Paragraphs>474</Paragraphs>
  <Slides>34</Slides>
  <Notes>4</Notes>
  <HiddenSlides>2</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Overview</vt:lpstr>
      <vt:lpstr>Slide 3</vt:lpstr>
      <vt:lpstr>Slide 4</vt:lpstr>
      <vt:lpstr>Slide 5</vt:lpstr>
      <vt:lpstr>  What Literatures Say   </vt:lpstr>
      <vt:lpstr>Slide 7</vt:lpstr>
      <vt:lpstr>The Materials, Mix Design and Methodology</vt:lpstr>
      <vt:lpstr>The Materials, Mix Design and Methodology</vt:lpstr>
      <vt:lpstr>Slide 10</vt:lpstr>
      <vt:lpstr>Slide 11</vt:lpstr>
      <vt:lpstr>Slide 12</vt:lpstr>
      <vt:lpstr>Slide 13</vt:lpstr>
      <vt:lpstr>Slide 14</vt:lpstr>
      <vt:lpstr>Slide 15</vt:lpstr>
      <vt:lpstr>Slide 16</vt:lpstr>
      <vt:lpstr>Slide 17</vt:lpstr>
      <vt:lpstr>Self-Consolidating Concrete</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High-Performance Concrete</dc:title>
  <dc:creator>nmohler</dc:creator>
  <cp:lastModifiedBy>8055</cp:lastModifiedBy>
  <cp:revision>212</cp:revision>
  <dcterms:created xsi:type="dcterms:W3CDTF">2011-02-16T16:58:11Z</dcterms:created>
  <dcterms:modified xsi:type="dcterms:W3CDTF">2018-09-21T10:18:54Z</dcterms:modified>
</cp:coreProperties>
</file>