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56"/>
  </p:notesMasterIdLst>
  <p:sldIdLst>
    <p:sldId id="355" r:id="rId2"/>
    <p:sldId id="495" r:id="rId3"/>
    <p:sldId id="500" r:id="rId4"/>
    <p:sldId id="437" r:id="rId5"/>
    <p:sldId id="588" r:id="rId6"/>
    <p:sldId id="587" r:id="rId7"/>
    <p:sldId id="497" r:id="rId8"/>
    <p:sldId id="589" r:id="rId9"/>
    <p:sldId id="501" r:id="rId10"/>
    <p:sldId id="498" r:id="rId11"/>
    <p:sldId id="499" r:id="rId12"/>
    <p:sldId id="590" r:id="rId13"/>
    <p:sldId id="504" r:id="rId14"/>
    <p:sldId id="591" r:id="rId15"/>
    <p:sldId id="515" r:id="rId16"/>
    <p:sldId id="514" r:id="rId17"/>
    <p:sldId id="516" r:id="rId18"/>
    <p:sldId id="517" r:id="rId19"/>
    <p:sldId id="505" r:id="rId20"/>
    <p:sldId id="408" r:id="rId21"/>
    <p:sldId id="448" r:id="rId22"/>
    <p:sldId id="502" r:id="rId23"/>
    <p:sldId id="439" r:id="rId24"/>
    <p:sldId id="574" r:id="rId25"/>
    <p:sldId id="493" r:id="rId26"/>
    <p:sldId id="494" r:id="rId27"/>
    <p:sldId id="576" r:id="rId28"/>
    <p:sldId id="496" r:id="rId29"/>
    <p:sldId id="603" r:id="rId30"/>
    <p:sldId id="602" r:id="rId31"/>
    <p:sldId id="568" r:id="rId32"/>
    <p:sldId id="432" r:id="rId33"/>
    <p:sldId id="585" r:id="rId34"/>
    <p:sldId id="586" r:id="rId35"/>
    <p:sldId id="508" r:id="rId36"/>
    <p:sldId id="598" r:id="rId37"/>
    <p:sldId id="506" r:id="rId38"/>
    <p:sldId id="507" r:id="rId39"/>
    <p:sldId id="509" r:id="rId40"/>
    <p:sldId id="455" r:id="rId41"/>
    <p:sldId id="435" r:id="rId42"/>
    <p:sldId id="477" r:id="rId43"/>
    <p:sldId id="478" r:id="rId44"/>
    <p:sldId id="359" r:id="rId45"/>
    <p:sldId id="479" r:id="rId46"/>
    <p:sldId id="443" r:id="rId47"/>
    <p:sldId id="444" r:id="rId48"/>
    <p:sldId id="420" r:id="rId49"/>
    <p:sldId id="369" r:id="rId50"/>
    <p:sldId id="416" r:id="rId51"/>
    <p:sldId id="438" r:id="rId52"/>
    <p:sldId id="471" r:id="rId53"/>
    <p:sldId id="599" r:id="rId54"/>
    <p:sldId id="463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7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B9872B-CE8C-4CAA-8E19-C9A62F282855}" type="datetimeFigureOut">
              <a:rPr lang="en-IN" smtClean="0"/>
              <a:t>22-09-2018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AD0B7-8346-43A0-B35E-1FB80B0685A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7623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2713" y="1163638"/>
            <a:ext cx="4189412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3CDB4-015F-4A94-8EB8-1730B75B512A}" type="slidenum">
              <a:rPr lang="en-IN" smtClean="0"/>
              <a:pPr/>
              <a:t>1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Manu K Mohan CE16S001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07733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2713" y="1163638"/>
            <a:ext cx="4189412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4572A-EDA6-4A57-B89F-1FDC3A0F491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552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2713" y="1163638"/>
            <a:ext cx="4189412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4572A-EDA6-4A57-B89F-1FDC3A0F491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811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2713" y="1163638"/>
            <a:ext cx="4189412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Depending on the pre-shear (past shear histories applied on the grout), the fluidity will change as it’s a thixotropic material.</a:t>
            </a:r>
          </a:p>
          <a:p>
            <a:r>
              <a:rPr lang="en-IN" dirty="0"/>
              <a:t>The green colour indicates the recommended specification.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4572A-EDA6-4A57-B89F-1FDC3A0F491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192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2713" y="1163638"/>
            <a:ext cx="4189412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4572A-EDA6-4A57-B89F-1FDC3A0F491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270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2713" y="1163638"/>
            <a:ext cx="4189412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3CDB4-015F-4A94-8EB8-1730B75B512A}" type="slidenum">
              <a:rPr lang="en-IN" smtClean="0"/>
              <a:pPr/>
              <a:t>36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/>
              <a:t>Manu K Mohan CE16S001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01951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2713" y="1163638"/>
            <a:ext cx="4189412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4572A-EDA6-4A57-B89F-1FDC3A0F4912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116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165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832"/>
            <a:ext cx="7886700" cy="1325563"/>
          </a:xfrm>
        </p:spPr>
        <p:txBody>
          <a:bodyPr>
            <a:normAutofit/>
          </a:bodyPr>
          <a:lstStyle>
            <a:lvl1pPr>
              <a:defRPr sz="280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21158"/>
            <a:ext cx="9130352" cy="5536842"/>
          </a:xfrm>
        </p:spPr>
        <p:txBody>
          <a:bodyPr/>
          <a:lstStyle>
            <a:lvl1pPr marL="228600" indent="-228600" algn="l">
              <a:buFont typeface="Wingdings" panose="05000000000000000000" pitchFamily="2" charset="2"/>
              <a:buChar char="§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>
              <a:defRPr sz="2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7" descr="http://t0.gstatic.com/images?q=tbn:ANd9GcTzV-vjKTyfq3uJXq0iBtySbGKpmhjNOel1jjzVPaVnoWN5I3R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0035" y="73356"/>
            <a:ext cx="1116981" cy="111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 flipV="1">
            <a:off x="-27296" y="1236840"/>
            <a:ext cx="9157648" cy="81891"/>
          </a:xfrm>
          <a:prstGeom prst="rect">
            <a:avLst/>
          </a:prstGeom>
          <a:gradFill flip="none" rotWithShape="1">
            <a:gsLst>
              <a:gs pos="92035">
                <a:srgbClr val="B00000"/>
              </a:gs>
              <a:gs pos="25000">
                <a:schemeClr val="bg1"/>
              </a:gs>
              <a:gs pos="0">
                <a:schemeClr val="bg1"/>
              </a:gs>
              <a:gs pos="100000">
                <a:srgbClr val="B00000"/>
              </a:gs>
              <a:gs pos="74000">
                <a:srgbClr val="B4070C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159090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325562"/>
            <a:ext cx="9130352" cy="55324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8" name="Picture 7" descr="http://t0.gstatic.com/images?q=tbn:ANd9GcTzV-vjKTyfq3uJXq0iBtySbGKpmhjNOel1jjzVPaVnoWN5I3Rm">
            <a:extLst>
              <a:ext uri="{FF2B5EF4-FFF2-40B4-BE49-F238E27FC236}">
                <a16:creationId xmlns:a16="http://schemas.microsoft.com/office/drawing/2014/main" xmlns="" id="{39C7F54C-7DD4-472E-AAF0-4DD56B290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0035" y="73356"/>
            <a:ext cx="1116981" cy="111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CC1B50E-929F-4958-9F5E-05752B4C3A27}"/>
              </a:ext>
            </a:extLst>
          </p:cNvPr>
          <p:cNvSpPr/>
          <p:nvPr/>
        </p:nvSpPr>
        <p:spPr>
          <a:xfrm flipV="1">
            <a:off x="0" y="1236839"/>
            <a:ext cx="9130352" cy="88722"/>
          </a:xfrm>
          <a:prstGeom prst="rect">
            <a:avLst/>
          </a:prstGeom>
          <a:gradFill flip="none" rotWithShape="1">
            <a:gsLst>
              <a:gs pos="92035">
                <a:srgbClr val="B00000"/>
              </a:gs>
              <a:gs pos="25000">
                <a:schemeClr val="bg1"/>
              </a:gs>
              <a:gs pos="0">
                <a:schemeClr val="bg1"/>
              </a:gs>
              <a:gs pos="100000">
                <a:srgbClr val="B00000"/>
              </a:gs>
              <a:gs pos="74000">
                <a:srgbClr val="B4070C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48034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800" kern="1200" dirty="0">
          <a:solidFill>
            <a:srgbClr val="8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200" kern="1200" dirty="0" smtClean="0">
          <a:solidFill>
            <a:srgbClr val="0000FF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emf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hyperlink" Target="https://www.google.co.in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e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emf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2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30"/>
            <a:ext cx="9144000" cy="1336090"/>
          </a:xfrm>
          <a:solidFill>
            <a:srgbClr val="781F19"/>
          </a:solidFill>
        </p:spPr>
        <p:txBody>
          <a:bodyPr vert="horz" lIns="68580" tIns="0" rIns="68580" bIns="0" rtlCol="0" anchor="ctr"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specifications for cementitious grouts used in post-tensioned concrete systems</a:t>
            </a:r>
            <a:endParaRPr lang="en-IN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9B46498-9DED-482C-ABAF-3269C3CEBA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607" y="1476867"/>
            <a:ext cx="1580778" cy="15807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82EF03E-7602-48DB-A784-70A57FE05017}"/>
              </a:ext>
            </a:extLst>
          </p:cNvPr>
          <p:cNvSpPr txBox="1"/>
          <p:nvPr/>
        </p:nvSpPr>
        <p:spPr>
          <a:xfrm>
            <a:off x="2208661" y="1476867"/>
            <a:ext cx="579993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000" b="1" dirty="0"/>
              <a:t>Manu K. </a:t>
            </a:r>
            <a:r>
              <a:rPr lang="en-US" sz="2000" b="1" dirty="0" smtClean="0"/>
              <a:t>MOHAN</a:t>
            </a:r>
            <a:r>
              <a:rPr lang="en-US" sz="2000" dirty="0" smtClean="0"/>
              <a:t>, </a:t>
            </a:r>
            <a:r>
              <a:rPr lang="en-US" sz="2000" dirty="0"/>
              <a:t>M. S. Student</a:t>
            </a:r>
            <a:r>
              <a:rPr lang="en-US" sz="2000" b="1" dirty="0"/>
              <a:t> </a:t>
            </a:r>
          </a:p>
          <a:p>
            <a:pPr marL="0" lvl="1"/>
            <a:r>
              <a:rPr lang="en-US" sz="2000" b="1" u="sng" dirty="0"/>
              <a:t>Radhakrishna G. </a:t>
            </a:r>
            <a:r>
              <a:rPr lang="en-US" sz="2000" b="1" u="sng" dirty="0" smtClean="0"/>
              <a:t>PILLAI</a:t>
            </a:r>
            <a:r>
              <a:rPr lang="en-US" sz="2000" dirty="0" smtClean="0"/>
              <a:t>, </a:t>
            </a:r>
            <a:r>
              <a:rPr lang="en-US" sz="2000" dirty="0"/>
              <a:t>Associate Professor</a:t>
            </a:r>
            <a:r>
              <a:rPr lang="en-US" sz="2000" b="1" dirty="0"/>
              <a:t> </a:t>
            </a:r>
          </a:p>
          <a:p>
            <a:pPr marL="0" lvl="1"/>
            <a:r>
              <a:rPr lang="en-US" sz="2000" b="1" dirty="0"/>
              <a:t>Manu </a:t>
            </a:r>
            <a:r>
              <a:rPr lang="en-US" sz="2000" b="1" dirty="0" smtClean="0"/>
              <a:t>SANTHANAM</a:t>
            </a:r>
            <a:r>
              <a:rPr lang="en-US" sz="2000" dirty="0" smtClean="0"/>
              <a:t>, </a:t>
            </a:r>
            <a:r>
              <a:rPr lang="en-US" sz="2000" dirty="0"/>
              <a:t>Professor</a:t>
            </a:r>
          </a:p>
          <a:p>
            <a:pPr marL="0" lvl="1"/>
            <a:r>
              <a:rPr lang="en-US" sz="2000" b="1" dirty="0" err="1"/>
              <a:t>Ravindra</a:t>
            </a:r>
            <a:r>
              <a:rPr lang="en-US" sz="2000" b="1" dirty="0"/>
              <a:t> </a:t>
            </a:r>
            <a:r>
              <a:rPr lang="en-US" sz="2000" b="1" dirty="0" smtClean="0"/>
              <a:t>GETTU</a:t>
            </a:r>
            <a:r>
              <a:rPr lang="en-US" sz="2000" dirty="0" smtClean="0"/>
              <a:t>, </a:t>
            </a:r>
            <a:r>
              <a:rPr lang="en-US" sz="2000" dirty="0"/>
              <a:t>Professor</a:t>
            </a:r>
          </a:p>
          <a:p>
            <a:r>
              <a:rPr lang="en-US" sz="2400" b="1" dirty="0">
                <a:solidFill>
                  <a:srgbClr val="781F19"/>
                </a:solidFill>
              </a:rPr>
              <a:t>Indian Institute of Technology Madras</a:t>
            </a:r>
          </a:p>
          <a:p>
            <a:r>
              <a:rPr lang="en-US" sz="2400" b="1" dirty="0">
                <a:solidFill>
                  <a:srgbClr val="781F19"/>
                </a:solidFill>
              </a:rPr>
              <a:t>Chennai, INDIA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56924" y="6476270"/>
            <a:ext cx="3515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September </a:t>
            </a:r>
            <a:r>
              <a:rPr lang="en-IN" b="1" dirty="0" smtClean="0">
                <a:latin typeface="Arial" panose="020B0604020202020204" pitchFamily="34" charset="0"/>
                <a:cs typeface="Arial" panose="020B0604020202020204" pitchFamily="34" charset="0"/>
              </a:rPr>
              <a:t>19-22, </a:t>
            </a: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07203FC-298D-463C-A951-0DBA2CE5E953}"/>
              </a:ext>
            </a:extLst>
          </p:cNvPr>
          <p:cNvSpPr txBox="1"/>
          <p:nvPr/>
        </p:nvSpPr>
        <p:spPr>
          <a:xfrm>
            <a:off x="1067756" y="5897842"/>
            <a:ext cx="6182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000" b="1" dirty="0" smtClean="0"/>
              <a:t>ICI-IWC 2018</a:t>
            </a:r>
            <a:endParaRPr lang="en-US" sz="2000" b="1" dirty="0"/>
          </a:p>
          <a:p>
            <a:pPr marL="0" lvl="1"/>
            <a:r>
              <a:rPr lang="en-US" sz="2000" dirty="0" smtClean="0"/>
              <a:t>NIMHANS </a:t>
            </a:r>
            <a:r>
              <a:rPr lang="en-US" sz="2000" dirty="0"/>
              <a:t>convention </a:t>
            </a:r>
            <a:r>
              <a:rPr lang="en-US" sz="2000" dirty="0" smtClean="0"/>
              <a:t>center, Bangalore</a:t>
            </a:r>
            <a:r>
              <a:rPr lang="en-US" sz="2000" dirty="0"/>
              <a:t>, India</a:t>
            </a:r>
          </a:p>
        </p:txBody>
      </p:sp>
      <p:pic>
        <p:nvPicPr>
          <p:cNvPr id="8" name="Picture 7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xmlns="" id="{E949E8B9-B565-413F-990E-0E956918AA0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090" y="5936923"/>
            <a:ext cx="824192" cy="8477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9A64AA8-5A6D-4395-ABDF-D3F327B031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475" y="4758346"/>
            <a:ext cx="1643565" cy="7907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E100F91-47B4-4963-8B90-CAA22338DE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9790" y="3557975"/>
            <a:ext cx="4368130" cy="100861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05DBBF3-21CA-4B04-A3A1-D7E89DFAAA5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35" r="36202" b="34956"/>
          <a:stretch/>
        </p:blipFill>
        <p:spPr>
          <a:xfrm>
            <a:off x="327263" y="4616864"/>
            <a:ext cx="680415" cy="101731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CBF7D9F-F756-42D9-8B72-5FADF2706CC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09" y="4725158"/>
            <a:ext cx="837346" cy="83734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54145" y="4678590"/>
            <a:ext cx="360233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Ministry of Human Resource Development and</a:t>
            </a:r>
          </a:p>
          <a:p>
            <a:r>
              <a:rPr lang="en-US" sz="1400" dirty="0"/>
              <a:t>Ministry of Housing and Urban Affairs</a:t>
            </a:r>
          </a:p>
          <a:p>
            <a:r>
              <a:rPr lang="en-US" sz="1400" dirty="0"/>
              <a:t>Government of India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790265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8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Methods to assess </a:t>
            </a:r>
            <a:r>
              <a:rPr lang="en-IN" b="1" dirty="0"/>
              <a:t>the fluidity </a:t>
            </a:r>
            <a:r>
              <a:rPr lang="en-IN" dirty="0"/>
              <a:t>and its retention of PT grouts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Flow cone test</a:t>
            </a:r>
          </a:p>
          <a:p>
            <a:r>
              <a:rPr lang="en-IN" dirty="0"/>
              <a:t>Spread test </a:t>
            </a:r>
          </a:p>
          <a:p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F93FCDC-0BFA-4786-972A-367854CDA7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230" y="2426577"/>
            <a:ext cx="4201318" cy="32341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884BD8E-C297-48E4-8A53-2935F49EAEB5}"/>
              </a:ext>
            </a:extLst>
          </p:cNvPr>
          <p:cNvSpPr txBox="1"/>
          <p:nvPr/>
        </p:nvSpPr>
        <p:spPr>
          <a:xfrm>
            <a:off x="839529" y="5954926"/>
            <a:ext cx="2339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Flow cone (EN445:2007)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884BD8E-C297-48E4-8A53-2935F49EAEB5}"/>
              </a:ext>
            </a:extLst>
          </p:cNvPr>
          <p:cNvSpPr txBox="1"/>
          <p:nvPr/>
        </p:nvSpPr>
        <p:spPr>
          <a:xfrm>
            <a:off x="5638028" y="5897776"/>
            <a:ext cx="2907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Grout</a:t>
            </a:r>
            <a:r>
              <a:rPr lang="en-US" sz="2400" b="1" dirty="0"/>
              <a:t> </a:t>
            </a:r>
            <a:r>
              <a:rPr lang="en-US" sz="2400" b="1" dirty="0" smtClean="0"/>
              <a:t>spread</a:t>
            </a:r>
          </a:p>
          <a:p>
            <a:pPr algn="ctr"/>
            <a:r>
              <a:rPr lang="en-US" sz="2400" b="1" dirty="0" smtClean="0"/>
              <a:t>(EN445:2007</a:t>
            </a:r>
            <a:r>
              <a:rPr lang="en-US" sz="2400" b="1" dirty="0"/>
              <a:t>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519251" y="2247016"/>
            <a:ext cx="4436971" cy="1538480"/>
            <a:chOff x="4751545" y="2852716"/>
            <a:chExt cx="6821093" cy="256877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DB9D874B-11AF-48BA-9316-F62A14C57C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43752" y="2852716"/>
              <a:ext cx="2624027" cy="2568771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ED2FDE9F-7B15-4C00-B0C7-2ECDD425106E}"/>
                </a:ext>
              </a:extLst>
            </p:cNvPr>
            <p:cNvSpPr/>
            <p:nvPr/>
          </p:nvSpPr>
          <p:spPr>
            <a:xfrm>
              <a:off x="7059106" y="3252107"/>
              <a:ext cx="737754" cy="95596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3855FC5C-8D1A-497F-8C67-08CA94FB59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52977" y="2852716"/>
              <a:ext cx="2166553" cy="399391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6AD16306-AB96-40DE-A285-422AA45DD557}"/>
                </a:ext>
              </a:extLst>
            </p:cNvPr>
            <p:cNvCxnSpPr>
              <a:cxnSpLocks/>
            </p:cNvCxnSpPr>
            <p:nvPr/>
          </p:nvCxnSpPr>
          <p:spPr>
            <a:xfrm>
              <a:off x="7796860" y="4208071"/>
              <a:ext cx="2122670" cy="1132766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927B46F4-851A-4F09-B421-D519DCF360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75985" y="3061385"/>
              <a:ext cx="1552769" cy="2095608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FECB8634-C92E-43D7-B829-39BF8A59D259}"/>
                </a:ext>
              </a:extLst>
            </p:cNvPr>
            <p:cNvSpPr/>
            <p:nvPr/>
          </p:nvSpPr>
          <p:spPr>
            <a:xfrm>
              <a:off x="9919530" y="2852716"/>
              <a:ext cx="1653108" cy="248812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D495467D-8C41-47B1-838B-84073A32B465}"/>
                </a:ext>
              </a:extLst>
            </p:cNvPr>
            <p:cNvSpPr txBox="1"/>
            <p:nvPr/>
          </p:nvSpPr>
          <p:spPr>
            <a:xfrm>
              <a:off x="4751545" y="3386019"/>
              <a:ext cx="1296121" cy="5010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350" dirty="0"/>
                <a:t>Cylinder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E16AD890-3264-4BDF-8453-855E54352908}"/>
                </a:ext>
              </a:extLst>
            </p:cNvPr>
            <p:cNvSpPr txBox="1"/>
            <p:nvPr/>
          </p:nvSpPr>
          <p:spPr>
            <a:xfrm>
              <a:off x="4874822" y="4067272"/>
              <a:ext cx="1596653" cy="847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350" dirty="0"/>
                <a:t>Smooth plate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xmlns="" id="{34A9AEDE-60B6-4F03-B064-AF065E99ED7D}"/>
                </a:ext>
              </a:extLst>
            </p:cNvPr>
            <p:cNvCxnSpPr/>
            <p:nvPr/>
          </p:nvCxnSpPr>
          <p:spPr>
            <a:xfrm>
              <a:off x="5891903" y="3603143"/>
              <a:ext cx="1259386" cy="10002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xmlns="" id="{E78AE82B-4336-4707-B985-FCFF040C256B}"/>
                </a:ext>
              </a:extLst>
            </p:cNvPr>
            <p:cNvCxnSpPr>
              <a:cxnSpLocks/>
            </p:cNvCxnSpPr>
            <p:nvPr/>
          </p:nvCxnSpPr>
          <p:spPr>
            <a:xfrm>
              <a:off x="5995362" y="4369221"/>
              <a:ext cx="392502" cy="5001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5">
            <a:extLst>
              <a:ext uri="{FF2B5EF4-FFF2-40B4-BE49-F238E27FC236}">
                <a16:creationId xmlns:a16="http://schemas.microsoft.com/office/drawing/2014/main" xmlns="" id="{E1FCE6D8-6D09-40AE-9C4E-F522B8782AF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2477" y="4085450"/>
            <a:ext cx="1818492" cy="1764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189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CA7050-FC44-45B4-AFCA-4E1916C4E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Methods to assess </a:t>
            </a:r>
            <a:r>
              <a:rPr lang="en-IN" b="1" dirty="0"/>
              <a:t>the bleed resistance </a:t>
            </a:r>
            <a:r>
              <a:rPr lang="en-IN" dirty="0"/>
              <a:t>of PT grouts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Standard bleed (SB) test</a:t>
            </a:r>
          </a:p>
          <a:p>
            <a:r>
              <a:rPr lang="en-IN" dirty="0"/>
              <a:t>Wick-induced bleed (WB) test</a:t>
            </a:r>
          </a:p>
          <a:p>
            <a:r>
              <a:rPr lang="en-IN" dirty="0"/>
              <a:t>Pressure-induced bleed (PB) test</a:t>
            </a:r>
          </a:p>
          <a:p>
            <a:r>
              <a:rPr lang="en-IN" dirty="0"/>
              <a:t>Inclined tube bleed (IT) test</a:t>
            </a:r>
          </a:p>
          <a:p>
            <a:endParaRPr lang="en-IN" dirty="0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xmlns="" id="{5D269283-1F9E-4D44-A280-F4FCBC9870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34282" y="3571306"/>
            <a:ext cx="1209035" cy="178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C6AD9AD6-5749-450C-9561-88D28F8A39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029" y="3507199"/>
            <a:ext cx="1759236" cy="171954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EC7BE735-B6D0-4780-A3E1-373E4D6284C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116" y="3395310"/>
            <a:ext cx="2078752" cy="208587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7CCA29A4-803C-48DA-BC6C-7EA6C5834FD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2293" y="3571306"/>
            <a:ext cx="2554276" cy="17598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06FD901-E083-4721-BEA7-E3A932FEE8A3}"/>
              </a:ext>
            </a:extLst>
          </p:cNvPr>
          <p:cNvSpPr txBox="1"/>
          <p:nvPr/>
        </p:nvSpPr>
        <p:spPr>
          <a:xfrm>
            <a:off x="31056" y="5224925"/>
            <a:ext cx="205657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Standard bleed (SB) test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898E19E-79A2-4D0B-B1A6-623759209BEF}"/>
              </a:ext>
            </a:extLst>
          </p:cNvPr>
          <p:cNvSpPr txBox="1"/>
          <p:nvPr/>
        </p:nvSpPr>
        <p:spPr>
          <a:xfrm>
            <a:off x="4070337" y="5318701"/>
            <a:ext cx="26543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Pressure-induced </a:t>
            </a:r>
          </a:p>
          <a:p>
            <a:pPr algn="ctr"/>
            <a:r>
              <a:rPr lang="en-US" sz="1500" dirty="0"/>
              <a:t>Bleed (PB) test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1A8AF65-41B6-44CE-9022-A2243CD52446}"/>
              </a:ext>
            </a:extLst>
          </p:cNvPr>
          <p:cNvSpPr txBox="1"/>
          <p:nvPr/>
        </p:nvSpPr>
        <p:spPr>
          <a:xfrm>
            <a:off x="6677755" y="5321995"/>
            <a:ext cx="21125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Inclined-tube test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884BD8E-C297-48E4-8A53-2935F49EAEB5}"/>
              </a:ext>
            </a:extLst>
          </p:cNvPr>
          <p:cNvSpPr txBox="1"/>
          <p:nvPr/>
        </p:nvSpPr>
        <p:spPr>
          <a:xfrm>
            <a:off x="2177246" y="5356605"/>
            <a:ext cx="23390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Wick-induced </a:t>
            </a:r>
          </a:p>
          <a:p>
            <a:pPr algn="ctr"/>
            <a:r>
              <a:rPr lang="en-US" sz="1500" dirty="0"/>
              <a:t>bleed (WB) test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5937120"/>
            <a:ext cx="4522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PCG = Plain cement grout</a:t>
            </a:r>
          </a:p>
          <a:p>
            <a:r>
              <a:rPr lang="en-US" sz="1400" dirty="0"/>
              <a:t>SBG = Site batched grout</a:t>
            </a:r>
          </a:p>
          <a:p>
            <a:r>
              <a:rPr lang="en-US" sz="1400" dirty="0"/>
              <a:t>PPG = Pre-packed grout (commercial)</a:t>
            </a:r>
          </a:p>
          <a:p>
            <a:r>
              <a:rPr lang="en-US" sz="1400" dirty="0"/>
              <a:t>TF = Tendon Fill</a:t>
            </a:r>
          </a:p>
        </p:txBody>
      </p:sp>
    </p:spTree>
    <p:extLst>
      <p:ext uri="{BB962C8B-B14F-4D97-AF65-F5344CB8AC3E}">
        <p14:creationId xmlns:p14="http://schemas.microsoft.com/office/powerpoint/2010/main" val="97400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Fluidity (Efflux time, T</a:t>
            </a:r>
            <a:r>
              <a:rPr lang="en-IN" baseline="-25000" dirty="0"/>
              <a:t>0</a:t>
            </a:r>
            <a:r>
              <a:rPr lang="en-IN" dirty="0"/>
              <a:t>) of commercial grouts</a:t>
            </a:r>
          </a:p>
        </p:txBody>
      </p:sp>
      <p:pic>
        <p:nvPicPr>
          <p:cNvPr id="6" name="Content Placeholder 24">
            <a:extLst>
              <a:ext uri="{FF2B5EF4-FFF2-40B4-BE49-F238E27FC236}">
                <a16:creationId xmlns:a16="http://schemas.microsoft.com/office/drawing/2014/main" xmlns="" id="{985C7A05-E95C-4271-B18B-02D61BD01D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256"/>
          <a:stretch/>
        </p:blipFill>
        <p:spPr>
          <a:xfrm>
            <a:off x="287726" y="1393362"/>
            <a:ext cx="3334155" cy="351151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ADBF2B3-B488-4C2A-8D0A-D7D269399272}"/>
              </a:ext>
            </a:extLst>
          </p:cNvPr>
          <p:cNvGrpSpPr/>
          <p:nvPr/>
        </p:nvGrpSpPr>
        <p:grpSpPr>
          <a:xfrm>
            <a:off x="3192415" y="2266064"/>
            <a:ext cx="400892" cy="276999"/>
            <a:chOff x="4533900" y="2187059"/>
            <a:chExt cx="534523" cy="36933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862DE5A1-C3A7-4B81-98A2-6F8D54EF3242}"/>
                </a:ext>
              </a:extLst>
            </p:cNvPr>
            <p:cNvSpPr/>
            <p:nvPr/>
          </p:nvSpPr>
          <p:spPr>
            <a:xfrm>
              <a:off x="4572000" y="2257425"/>
              <a:ext cx="219075" cy="2095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F52E44AE-A96B-40C2-9023-E99BD6206633}"/>
                </a:ext>
              </a:extLst>
            </p:cNvPr>
            <p:cNvSpPr txBox="1"/>
            <p:nvPr/>
          </p:nvSpPr>
          <p:spPr>
            <a:xfrm>
              <a:off x="4533900" y="2187059"/>
              <a:ext cx="5345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200" dirty="0">
                  <a:latin typeface="Arial" panose="020B0604020202020204" pitchFamily="34" charset="0"/>
                  <a:cs typeface="Arial" panose="020B0604020202020204" pitchFamily="34" charset="0"/>
                </a:rPr>
                <a:t>TF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1139" y="5063886"/>
            <a:ext cx="37492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PCG = Plain cement grout</a:t>
            </a:r>
          </a:p>
          <a:p>
            <a:r>
              <a:rPr lang="en-US" dirty="0"/>
              <a:t>SBG = Site batched grout</a:t>
            </a:r>
          </a:p>
          <a:p>
            <a:r>
              <a:rPr lang="en-US" dirty="0"/>
              <a:t>PPG = Pre-packed grout (commercial)</a:t>
            </a:r>
          </a:p>
          <a:p>
            <a:r>
              <a:rPr lang="en-US" dirty="0"/>
              <a:t>TF = Tendon Fill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F93FCDC-0BFA-4786-972A-367854CDA7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7304" y="1387783"/>
            <a:ext cx="3692418" cy="2842377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3703769" y="4626591"/>
            <a:ext cx="5328279" cy="1511043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quality PT grouts may get disqualified by the current efflux tim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test and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viceversa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to use other tests to qualify/disqualify PT grouts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941" y="6564573"/>
            <a:ext cx="1754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 err="1" smtClean="0"/>
              <a:t>Kamalakannan</a:t>
            </a:r>
            <a:r>
              <a:rPr lang="en-IN" sz="1200" dirty="0" smtClean="0"/>
              <a:t> et al 2018</a:t>
            </a:r>
            <a:endParaRPr lang="en-IN" sz="1200" dirty="0"/>
          </a:p>
        </p:txBody>
      </p:sp>
    </p:spTree>
    <p:extLst>
      <p:ext uri="{BB962C8B-B14F-4D97-AF65-F5344CB8AC3E}">
        <p14:creationId xmlns:p14="http://schemas.microsoft.com/office/powerpoint/2010/main" val="317888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specifications for fluidity and its retention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76200" y="1510033"/>
            <a:ext cx="3840707" cy="2199274"/>
          </a:xfrm>
        </p:spPr>
        <p:txBody>
          <a:bodyPr>
            <a:normAutofit/>
          </a:bodyPr>
          <a:lstStyle/>
          <a:p>
            <a:r>
              <a:rPr lang="en-US" dirty="0"/>
              <a:t>Flow cones with </a:t>
            </a:r>
            <a:r>
              <a:rPr lang="en-US" dirty="0" smtClean="0"/>
              <a:t>smaller </a:t>
            </a:r>
            <a:r>
              <a:rPr lang="en-US" dirty="0"/>
              <a:t>orifice </a:t>
            </a:r>
            <a:r>
              <a:rPr lang="en-US" dirty="0" smtClean="0"/>
              <a:t>diameters</a:t>
            </a:r>
          </a:p>
          <a:p>
            <a:r>
              <a:rPr lang="en-US" dirty="0" smtClean="0"/>
              <a:t>Thixotropic </a:t>
            </a:r>
            <a:r>
              <a:rPr lang="en-US" dirty="0"/>
              <a:t>grouts with very low </a:t>
            </a:r>
            <a:r>
              <a:rPr lang="en-US" dirty="0" smtClean="0"/>
              <a:t>w/c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F93FCDC-0BFA-4786-972A-367854CDA7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42649" y="1422164"/>
            <a:ext cx="2350609" cy="1809469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657424"/>
              </p:ext>
            </p:extLst>
          </p:nvPr>
        </p:nvGraphicFramePr>
        <p:xfrm>
          <a:off x="217228" y="3465362"/>
          <a:ext cx="8709059" cy="2481452"/>
        </p:xfrm>
        <a:graphic>
          <a:graphicData uri="http://schemas.openxmlformats.org/drawingml/2006/table">
            <a:tbl>
              <a:tblPr firstRow="1" firstCol="1" bandRow="1"/>
              <a:tblGrid>
                <a:gridCol w="18412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08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090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036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34168">
                  <a:extLst>
                    <a:ext uri="{9D8B030D-6E8A-4147-A177-3AD203B41FA5}">
                      <a16:colId xmlns:a16="http://schemas.microsoft.com/office/drawing/2014/main" xmlns="" val="1558201126"/>
                    </a:ext>
                  </a:extLst>
                </a:gridCol>
              </a:tblGrid>
              <a:tr h="455260">
                <a:tc>
                  <a:txBody>
                    <a:bodyPr/>
                    <a:lstStyle/>
                    <a:p>
                      <a:pPr algn="ctr"/>
                      <a:r>
                        <a:rPr lang="en-IN" sz="1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Property</a:t>
                      </a: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 447 (2007) &amp;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ISO</a:t>
                      </a:r>
                      <a:r>
                        <a:rPr lang="en-US" sz="1200" b="1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14824 (2012)</a:t>
                      </a:r>
                      <a:endParaRPr lang="en-IN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fib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Bulletin No. 20 (2002)</a:t>
                      </a:r>
                      <a:endParaRPr lang="en-IN" sz="1200" i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PTI M55 (2003)</a:t>
                      </a:r>
                      <a:endParaRPr lang="en-IN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Recommended</a:t>
                      </a: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78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Efflux time, T</a:t>
                      </a:r>
                      <a:r>
                        <a:rPr lang="en-US" sz="14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(s)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4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 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≤ 25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(EN 445 Flow cone) 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4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≤ 25 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 ≤ T</a:t>
                      </a:r>
                      <a:r>
                        <a:rPr lang="en-US" sz="14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≤ 30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(ASTM C939 Marsh cone) 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400" b="1" baseline="-250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  </a:t>
                      </a: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≤ 25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(EN 445 Flow cone) </a:t>
                      </a:r>
                      <a:endParaRPr lang="en-IN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515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Efflux time 30 min.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after mixing, T</a:t>
                      </a:r>
                      <a:r>
                        <a:rPr lang="en-US" sz="14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(s)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1.2 T</a:t>
                      </a:r>
                      <a:r>
                        <a:rPr lang="en-US" sz="14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≥ T</a:t>
                      </a:r>
                      <a:r>
                        <a:rPr lang="en-US" sz="14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≥ 0.8 T</a:t>
                      </a:r>
                      <a:r>
                        <a:rPr lang="en-US" sz="14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and T</a:t>
                      </a:r>
                      <a:r>
                        <a:rPr lang="en-US" sz="14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≤ 25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mentioned</a:t>
                      </a: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N" sz="14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mentioned</a:t>
                      </a: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N" sz="14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1.2 T</a:t>
                      </a:r>
                      <a:r>
                        <a:rPr lang="en-US" sz="1400" b="1" baseline="-250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≥ T</a:t>
                      </a:r>
                      <a:r>
                        <a:rPr lang="en-US" sz="1400" b="1" baseline="-250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</a:t>
                      </a: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≥ 0.8 T</a:t>
                      </a:r>
                      <a:r>
                        <a:rPr lang="en-US" sz="1400" b="1" baseline="-250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IN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and T</a:t>
                      </a:r>
                      <a:r>
                        <a:rPr lang="en-US" sz="1400" b="1" baseline="-250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 </a:t>
                      </a: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≤ 25</a:t>
                      </a:r>
                      <a:endParaRPr lang="en-IN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6710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Efflux time 180 min.</a:t>
                      </a:r>
                      <a:endParaRPr lang="en-IN" sz="1400" b="1" kern="120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after mixing, T</a:t>
                      </a:r>
                      <a:r>
                        <a:rPr lang="en-US" sz="1400" b="1" kern="1200" baseline="-250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180</a:t>
                      </a:r>
                      <a:r>
                        <a:rPr lang="en-US" sz="1400" b="1" kern="12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(s)</a:t>
                      </a:r>
                      <a:endParaRPr lang="en-IN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mentioned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mentioned</a:t>
                      </a:r>
                      <a:endParaRPr lang="en-IN" sz="14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mentioned</a:t>
                      </a:r>
                      <a:endParaRPr lang="en-IN" sz="14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1.4 T</a:t>
                      </a:r>
                      <a:r>
                        <a:rPr lang="en-US" sz="1400" b="1" baseline="-250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≥ T</a:t>
                      </a:r>
                      <a:r>
                        <a:rPr lang="en-US" sz="1400" b="1" baseline="-250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180</a:t>
                      </a: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≥ 0.6 T</a:t>
                      </a:r>
                      <a:r>
                        <a:rPr lang="en-US" sz="1400" b="1" baseline="-250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IN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and T</a:t>
                      </a:r>
                      <a:r>
                        <a:rPr lang="en-US" sz="1400" b="1" baseline="-250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180 </a:t>
                      </a: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≤ 25</a:t>
                      </a:r>
                      <a:endParaRPr lang="en-IN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43616653"/>
                  </a:ext>
                </a:extLst>
              </a:tr>
            </a:tbl>
          </a:graphicData>
        </a:graphic>
      </p:graphicFrame>
      <p:pic>
        <p:nvPicPr>
          <p:cNvPr id="10" name="Picture 4">
            <a:extLst>
              <a:ext uri="{FF2B5EF4-FFF2-40B4-BE49-F238E27FC236}">
                <a16:creationId xmlns:a16="http://schemas.microsoft.com/office/drawing/2014/main" xmlns="" id="{A15A6CB1-C095-42DF-8F99-968397BBE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4483" y="1392772"/>
            <a:ext cx="1863317" cy="1838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E66F7A8-E073-48B0-8477-3EB141AFA4A9}"/>
              </a:ext>
            </a:extLst>
          </p:cNvPr>
          <p:cNvSpPr txBox="1"/>
          <p:nvPr/>
        </p:nvSpPr>
        <p:spPr>
          <a:xfrm>
            <a:off x="8444533" y="1633145"/>
            <a:ext cx="94255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3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mm orifice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D05BB0B5-80B6-44FA-84D4-72EBA2DFD5A4}"/>
              </a:ext>
            </a:extLst>
          </p:cNvPr>
          <p:cNvCxnSpPr>
            <a:cxnSpLocks/>
            <a:stCxn id="3" idx="1"/>
          </p:cNvCxnSpPr>
          <p:nvPr/>
        </p:nvCxnSpPr>
        <p:spPr>
          <a:xfrm flipH="1">
            <a:off x="8120743" y="1887061"/>
            <a:ext cx="323790" cy="32749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116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2A203A-30D7-492C-BC05-FA7CF1B59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Mixture proportion of the grouts </a:t>
            </a:r>
            <a:r>
              <a:rPr lang="en-IN" dirty="0" smtClean="0"/>
              <a:t>studied</a:t>
            </a:r>
            <a:endParaRPr lang="en-IN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241E4F6E-C195-4F34-87B8-C58DF2F14A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931402"/>
              </p:ext>
            </p:extLst>
          </p:nvPr>
        </p:nvGraphicFramePr>
        <p:xfrm>
          <a:off x="164593" y="1843872"/>
          <a:ext cx="8650224" cy="41052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7319">
                  <a:extLst>
                    <a:ext uri="{9D8B030D-6E8A-4147-A177-3AD203B41FA5}">
                      <a16:colId xmlns:a16="http://schemas.microsoft.com/office/drawing/2014/main" xmlns="" val="1538087469"/>
                    </a:ext>
                  </a:extLst>
                </a:gridCol>
                <a:gridCol w="793273">
                  <a:extLst>
                    <a:ext uri="{9D8B030D-6E8A-4147-A177-3AD203B41FA5}">
                      <a16:colId xmlns:a16="http://schemas.microsoft.com/office/drawing/2014/main" xmlns="" val="619565299"/>
                    </a:ext>
                  </a:extLst>
                </a:gridCol>
                <a:gridCol w="804954">
                  <a:extLst>
                    <a:ext uri="{9D8B030D-6E8A-4147-A177-3AD203B41FA5}">
                      <a16:colId xmlns:a16="http://schemas.microsoft.com/office/drawing/2014/main" xmlns="" val="3161961594"/>
                    </a:ext>
                  </a:extLst>
                </a:gridCol>
                <a:gridCol w="804954">
                  <a:extLst>
                    <a:ext uri="{9D8B030D-6E8A-4147-A177-3AD203B41FA5}">
                      <a16:colId xmlns:a16="http://schemas.microsoft.com/office/drawing/2014/main" xmlns="" val="4089290145"/>
                    </a:ext>
                  </a:extLst>
                </a:gridCol>
                <a:gridCol w="804954">
                  <a:extLst>
                    <a:ext uri="{9D8B030D-6E8A-4147-A177-3AD203B41FA5}">
                      <a16:colId xmlns:a16="http://schemas.microsoft.com/office/drawing/2014/main" xmlns="" val="1453109823"/>
                    </a:ext>
                  </a:extLst>
                </a:gridCol>
                <a:gridCol w="804954">
                  <a:extLst>
                    <a:ext uri="{9D8B030D-6E8A-4147-A177-3AD203B41FA5}">
                      <a16:colId xmlns:a16="http://schemas.microsoft.com/office/drawing/2014/main" xmlns="" val="31748363"/>
                    </a:ext>
                  </a:extLst>
                </a:gridCol>
                <a:gridCol w="804954">
                  <a:extLst>
                    <a:ext uri="{9D8B030D-6E8A-4147-A177-3AD203B41FA5}">
                      <a16:colId xmlns:a16="http://schemas.microsoft.com/office/drawing/2014/main" xmlns="" val="3091449328"/>
                    </a:ext>
                  </a:extLst>
                </a:gridCol>
                <a:gridCol w="804954">
                  <a:extLst>
                    <a:ext uri="{9D8B030D-6E8A-4147-A177-3AD203B41FA5}">
                      <a16:colId xmlns:a16="http://schemas.microsoft.com/office/drawing/2014/main" xmlns="" val="3913805767"/>
                    </a:ext>
                  </a:extLst>
                </a:gridCol>
                <a:gridCol w="804954">
                  <a:extLst>
                    <a:ext uri="{9D8B030D-6E8A-4147-A177-3AD203B41FA5}">
                      <a16:colId xmlns:a16="http://schemas.microsoft.com/office/drawing/2014/main" xmlns="" val="1829108690"/>
                    </a:ext>
                  </a:extLst>
                </a:gridCol>
                <a:gridCol w="804954">
                  <a:extLst>
                    <a:ext uri="{9D8B030D-6E8A-4147-A177-3AD203B41FA5}">
                      <a16:colId xmlns:a16="http://schemas.microsoft.com/office/drawing/2014/main" xmlns="" val="1067845679"/>
                    </a:ext>
                  </a:extLst>
                </a:gridCol>
              </a:tblGrid>
              <a:tr h="284599">
                <a:tc rowSpan="2">
                  <a:txBody>
                    <a:bodyPr/>
                    <a:lstStyle/>
                    <a:p>
                      <a:pPr marL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 gridSpan="9">
                  <a:txBody>
                    <a:bodyPr/>
                    <a:lstStyle/>
                    <a:p>
                      <a:pPr marL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Quantity (kg/m</a:t>
                      </a:r>
                      <a:r>
                        <a:rPr lang="en-US" sz="1400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02275491"/>
                  </a:ext>
                </a:extLst>
              </a:tr>
              <a:tr h="28459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PPG1</a:t>
                      </a:r>
                      <a:endParaRPr lang="en-IN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PPG2</a:t>
                      </a:r>
                      <a:endParaRPr lang="en-IN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PPG3</a:t>
                      </a:r>
                      <a:endParaRPr lang="en-IN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PPG4</a:t>
                      </a:r>
                      <a:endParaRPr lang="en-IN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PPG5</a:t>
                      </a:r>
                      <a:endParaRPr lang="en-IN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PPG6</a:t>
                      </a:r>
                      <a:endParaRPr lang="en-IN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PPG7</a:t>
                      </a:r>
                      <a:endParaRPr lang="en-IN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PPG8</a:t>
                      </a:r>
                      <a:endParaRPr lang="en-IN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PPG9</a:t>
                      </a:r>
                      <a:endParaRPr lang="en-IN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467797967"/>
                  </a:ext>
                </a:extLst>
              </a:tr>
              <a:tr h="303205">
                <a:tc>
                  <a:txBody>
                    <a:bodyPr/>
                    <a:lstStyle/>
                    <a:p>
                      <a:pPr marL="234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OPC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1473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1120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1088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1119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951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951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951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951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951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840075815"/>
                  </a:ext>
                </a:extLst>
              </a:tr>
              <a:tr h="468159">
                <a:tc>
                  <a:txBody>
                    <a:bodyPr/>
                    <a:lstStyle/>
                    <a:p>
                      <a:pPr marL="234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Fly ash-1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34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(Class F)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512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317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317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317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317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317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76447439"/>
                  </a:ext>
                </a:extLst>
              </a:tr>
              <a:tr h="482371">
                <a:tc>
                  <a:txBody>
                    <a:bodyPr/>
                    <a:lstStyle/>
                    <a:p>
                      <a:pPr marL="234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Fly ash-2 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34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(Class F)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480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317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317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317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317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317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3582499462"/>
                  </a:ext>
                </a:extLst>
              </a:tr>
              <a:tr h="303205">
                <a:tc>
                  <a:txBody>
                    <a:bodyPr/>
                    <a:lstStyle/>
                    <a:p>
                      <a:pPr marL="234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Silica fume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164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4121651213"/>
                  </a:ext>
                </a:extLst>
              </a:tr>
              <a:tr h="303205">
                <a:tc>
                  <a:txBody>
                    <a:bodyPr/>
                    <a:lstStyle/>
                    <a:p>
                      <a:pPr marL="234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458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432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432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432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428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428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428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428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428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822730697"/>
                  </a:ext>
                </a:extLst>
              </a:tr>
              <a:tr h="303205">
                <a:tc>
                  <a:txBody>
                    <a:bodyPr/>
                    <a:lstStyle/>
                    <a:p>
                      <a:pPr marL="234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HRWR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1.80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1.44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1.44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1.43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1.43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1.53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1.43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1.43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1.43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2979886640"/>
                  </a:ext>
                </a:extLst>
              </a:tr>
              <a:tr h="468159">
                <a:tc>
                  <a:txBody>
                    <a:bodyPr/>
                    <a:lstStyle/>
                    <a:p>
                      <a:pPr marL="234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Viscosity modifier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0.80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0.79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0.50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0.80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0.63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0.63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701196196"/>
                  </a:ext>
                </a:extLst>
              </a:tr>
              <a:tr h="283220">
                <a:tc>
                  <a:txBody>
                    <a:bodyPr/>
                    <a:lstStyle/>
                    <a:p>
                      <a:pPr marL="234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Nano clay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1.58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3013952531"/>
                  </a:ext>
                </a:extLst>
              </a:tr>
              <a:tr h="283220">
                <a:tc>
                  <a:txBody>
                    <a:bodyPr/>
                    <a:lstStyle/>
                    <a:p>
                      <a:pPr marL="234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SRA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31.7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2732047407"/>
                  </a:ext>
                </a:extLst>
              </a:tr>
              <a:tr h="284599">
                <a:tc>
                  <a:txBody>
                    <a:bodyPr/>
                    <a:lstStyle/>
                    <a:p>
                      <a:pPr marL="2349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water/binder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0.28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0.27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0.27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0.27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0.27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0.27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0.27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0.27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0.27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3297528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244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Fluidity and its </a:t>
            </a:r>
            <a:r>
              <a:rPr lang="en-IN" dirty="0" smtClean="0"/>
              <a:t>retention</a:t>
            </a:r>
            <a:endParaRPr lang="en-IN" dirty="0"/>
          </a:p>
        </p:txBody>
      </p:sp>
      <p:sp>
        <p:nvSpPr>
          <p:cNvPr id="5" name="Rounded Rectangle 4"/>
          <p:cNvSpPr/>
          <p:nvPr/>
        </p:nvSpPr>
        <p:spPr>
          <a:xfrm>
            <a:off x="272143" y="5235755"/>
            <a:ext cx="8678018" cy="587979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PPGs 1, 2, and 3 met the requirements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Grouts with low efflux time need not have required fluidity retention (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e.g., PPG6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CE27D095-B679-4F2B-93EE-EFB9F76D34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176"/>
          <a:stretch/>
        </p:blipFill>
        <p:spPr>
          <a:xfrm>
            <a:off x="-12196" y="1613990"/>
            <a:ext cx="2920687" cy="29232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34118770-8416-4CD9-8C4B-4DC00FBEA2A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3923" y="1633537"/>
            <a:ext cx="2981975" cy="2923229"/>
          </a:xfrm>
          <a:prstGeom prst="rect">
            <a:avLst/>
          </a:prstGeom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xmlns="" id="{CCCCD64B-A7F8-47B6-A8A2-5A45EE01D3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120740"/>
              </p:ext>
            </p:extLst>
          </p:nvPr>
        </p:nvGraphicFramePr>
        <p:xfrm>
          <a:off x="6058407" y="1761725"/>
          <a:ext cx="2879519" cy="2028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2316">
                  <a:extLst>
                    <a:ext uri="{9D8B030D-6E8A-4147-A177-3AD203B41FA5}">
                      <a16:colId xmlns:a16="http://schemas.microsoft.com/office/drawing/2014/main" xmlns="" val="1108111996"/>
                    </a:ext>
                  </a:extLst>
                </a:gridCol>
                <a:gridCol w="672401">
                  <a:extLst>
                    <a:ext uri="{9D8B030D-6E8A-4147-A177-3AD203B41FA5}">
                      <a16:colId xmlns:a16="http://schemas.microsoft.com/office/drawing/2014/main" xmlns="" val="3320305223"/>
                    </a:ext>
                  </a:extLst>
                </a:gridCol>
                <a:gridCol w="672401">
                  <a:extLst>
                    <a:ext uri="{9D8B030D-6E8A-4147-A177-3AD203B41FA5}">
                      <a16:colId xmlns:a16="http://schemas.microsoft.com/office/drawing/2014/main" xmlns="" val="1134138770"/>
                    </a:ext>
                  </a:extLst>
                </a:gridCol>
                <a:gridCol w="672401">
                  <a:extLst>
                    <a:ext uri="{9D8B030D-6E8A-4147-A177-3AD203B41FA5}">
                      <a16:colId xmlns:a16="http://schemas.microsoft.com/office/drawing/2014/main" xmlns="" val="3151421514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Grout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4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4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4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922175151"/>
                  </a:ext>
                </a:extLst>
              </a:tr>
              <a:tr h="29113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PPG 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3438304076"/>
                  </a:ext>
                </a:extLst>
              </a:tr>
              <a:tr h="29113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PPG 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4183984427"/>
                  </a:ext>
                </a:extLst>
              </a:tr>
              <a:tr h="29113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PPG 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607547530"/>
                  </a:ext>
                </a:extLst>
              </a:tr>
              <a:tr h="29113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PPG 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2539395133"/>
                  </a:ext>
                </a:extLst>
              </a:tr>
              <a:tr h="29113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PPG 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2701550644"/>
                  </a:ext>
                </a:extLst>
              </a:tr>
              <a:tr h="29113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PPG 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457900048"/>
                  </a:ext>
                </a:extLst>
              </a:tr>
            </a:tbl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8128685B-ADF8-46C0-9C54-27915D89E8BF}"/>
              </a:ext>
            </a:extLst>
          </p:cNvPr>
          <p:cNvSpPr/>
          <p:nvPr/>
        </p:nvSpPr>
        <p:spPr>
          <a:xfrm>
            <a:off x="6070642" y="4318333"/>
            <a:ext cx="2931434" cy="520784"/>
          </a:xfrm>
          <a:prstGeom prst="rect">
            <a:avLst/>
          </a:prstGeom>
          <a:solidFill>
            <a:srgbClr val="FFFF99"/>
          </a:solidFill>
          <a:ln w="158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1.2 T</a:t>
            </a:r>
            <a:r>
              <a:rPr lang="en-US" sz="135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≥ T</a:t>
            </a:r>
            <a:r>
              <a:rPr lang="en-US" sz="135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 ≥ 0.8 T</a:t>
            </a:r>
            <a:r>
              <a:rPr lang="en-US" sz="135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 and T</a:t>
            </a:r>
            <a:r>
              <a:rPr lang="en-US" sz="135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 ≤ 25</a:t>
            </a:r>
          </a:p>
          <a:p>
            <a:pPr algn="ctr">
              <a:lnSpc>
                <a:spcPct val="107000"/>
              </a:lnSpc>
            </a:pPr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1.4 T</a:t>
            </a:r>
            <a:r>
              <a:rPr lang="en-US" sz="135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 ≥ T</a:t>
            </a:r>
            <a:r>
              <a:rPr lang="en-US" sz="135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180</a:t>
            </a:r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 ≥ 0.6 T</a:t>
            </a:r>
            <a:r>
              <a:rPr lang="en-US" sz="135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 and T</a:t>
            </a:r>
            <a:r>
              <a:rPr lang="en-US" sz="135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180</a:t>
            </a:r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 ≤ 25</a:t>
            </a:r>
            <a:endParaRPr lang="en-IN" sz="13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A655FEE-3751-4374-93A8-1EE95A96FFEF}"/>
              </a:ext>
            </a:extLst>
          </p:cNvPr>
          <p:cNvSpPr/>
          <p:nvPr/>
        </p:nvSpPr>
        <p:spPr>
          <a:xfrm>
            <a:off x="5936779" y="2694490"/>
            <a:ext cx="442750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50" dirty="0">
                <a:solidFill>
                  <a:srgbClr val="C00000"/>
                </a:solidFill>
              </a:rPr>
              <a:t>×</a:t>
            </a:r>
            <a:endParaRPr lang="en-IN" sz="4050" dirty="0">
              <a:solidFill>
                <a:srgbClr val="C0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2AFB4613-2C58-4DCA-93AF-A21818896BF4}"/>
              </a:ext>
            </a:extLst>
          </p:cNvPr>
          <p:cNvSpPr/>
          <p:nvPr/>
        </p:nvSpPr>
        <p:spPr>
          <a:xfrm>
            <a:off x="5922848" y="2978371"/>
            <a:ext cx="442750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50" dirty="0">
                <a:solidFill>
                  <a:srgbClr val="C00000"/>
                </a:solidFill>
              </a:rPr>
              <a:t>×</a:t>
            </a:r>
            <a:endParaRPr lang="en-IN" sz="4050" dirty="0">
              <a:solidFill>
                <a:srgbClr val="C0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70C9AAE-AB4E-43BF-A3EC-011EF5C43F5D}"/>
              </a:ext>
            </a:extLst>
          </p:cNvPr>
          <p:cNvSpPr/>
          <p:nvPr/>
        </p:nvSpPr>
        <p:spPr>
          <a:xfrm>
            <a:off x="5936779" y="3294430"/>
            <a:ext cx="442750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50" dirty="0">
                <a:solidFill>
                  <a:srgbClr val="C00000"/>
                </a:solidFill>
              </a:rPr>
              <a:t>×</a:t>
            </a:r>
            <a:endParaRPr lang="en-IN" sz="4050" dirty="0">
              <a:solidFill>
                <a:srgbClr val="C0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499BE15-11CB-4888-ABC1-9D161BD4E9A2}"/>
              </a:ext>
            </a:extLst>
          </p:cNvPr>
          <p:cNvSpPr txBox="1"/>
          <p:nvPr/>
        </p:nvSpPr>
        <p:spPr>
          <a:xfrm>
            <a:off x="5982975" y="3987042"/>
            <a:ext cx="19800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350" b="1" dirty="0">
                <a:latin typeface="Arial" panose="020B0604020202020204" pitchFamily="34" charset="0"/>
                <a:cs typeface="Arial" panose="020B0604020202020204" pitchFamily="34" charset="0"/>
              </a:rPr>
              <a:t>Acceptance criteria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0FFDD5C-3F7D-45DA-84C0-8CF7600A54E3}"/>
              </a:ext>
            </a:extLst>
          </p:cNvPr>
          <p:cNvSpPr txBox="1"/>
          <p:nvPr/>
        </p:nvSpPr>
        <p:spPr>
          <a:xfrm>
            <a:off x="6711839" y="1327873"/>
            <a:ext cx="231859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350" dirty="0">
                <a:latin typeface="Arial" panose="020B0604020202020204" pitchFamily="34" charset="0"/>
                <a:cs typeface="Arial" panose="020B0604020202020204" pitchFamily="34" charset="0"/>
              </a:rPr>
              <a:t>PPG = Pre-packaged grout</a:t>
            </a:r>
          </a:p>
        </p:txBody>
      </p:sp>
    </p:spTree>
    <p:extLst>
      <p:ext uri="{BB962C8B-B14F-4D97-AF65-F5344CB8AC3E}">
        <p14:creationId xmlns:p14="http://schemas.microsoft.com/office/powerpoint/2010/main" val="89084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specifications for fluidity (Spread, S)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160768" y="1572650"/>
            <a:ext cx="4128203" cy="1190381"/>
          </a:xfrm>
        </p:spPr>
        <p:txBody>
          <a:bodyPr>
            <a:normAutofit/>
          </a:bodyPr>
          <a:lstStyle/>
          <a:p>
            <a:r>
              <a:rPr lang="en-US" dirty="0"/>
              <a:t>Rarely </a:t>
            </a:r>
            <a:r>
              <a:rPr lang="en-US" dirty="0" smtClean="0"/>
              <a:t>used, though a simple </a:t>
            </a:r>
            <a:r>
              <a:rPr lang="en-US" dirty="0"/>
              <a:t>test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6058" y="1436660"/>
            <a:ext cx="4700044" cy="1726421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ED041CC4-BBC1-4B36-A536-F79637302D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166891"/>
              </p:ext>
            </p:extLst>
          </p:nvPr>
        </p:nvGraphicFramePr>
        <p:xfrm>
          <a:off x="310447" y="3470134"/>
          <a:ext cx="8498895" cy="2231629"/>
        </p:xfrm>
        <a:graphic>
          <a:graphicData uri="http://schemas.openxmlformats.org/drawingml/2006/table">
            <a:tbl>
              <a:tblPr firstRow="1" firstCol="1" bandRow="1"/>
              <a:tblGrid>
                <a:gridCol w="20414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685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283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283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32173">
                  <a:extLst>
                    <a:ext uri="{9D8B030D-6E8A-4147-A177-3AD203B41FA5}">
                      <a16:colId xmlns:a16="http://schemas.microsoft.com/office/drawing/2014/main" xmlns="" val="1558201126"/>
                    </a:ext>
                  </a:extLst>
                </a:gridCol>
              </a:tblGrid>
              <a:tr h="618426">
                <a:tc>
                  <a:txBody>
                    <a:bodyPr/>
                    <a:lstStyle/>
                    <a:p>
                      <a:pPr algn="ctr"/>
                      <a:r>
                        <a:rPr lang="en-IN" sz="1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Property</a:t>
                      </a: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 447 (2007) &amp;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ISO</a:t>
                      </a:r>
                      <a:r>
                        <a:rPr lang="en-US" sz="1200" b="1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14824 (2012)</a:t>
                      </a:r>
                      <a:endParaRPr lang="en-IN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fib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Bulletin No. 20 (2002)</a:t>
                      </a:r>
                      <a:endParaRPr lang="en-IN" sz="1200" i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PTI M55 (2003)</a:t>
                      </a:r>
                      <a:endParaRPr lang="en-IN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Recommended</a:t>
                      </a: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10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Grout spread, S</a:t>
                      </a:r>
                      <a:r>
                        <a:rPr lang="en-US" sz="1400" kern="1200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(mm)</a:t>
                      </a:r>
                      <a:endParaRPr lang="en-IN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1400" kern="1200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≥ 140</a:t>
                      </a:r>
                      <a:endParaRPr lang="en-IN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1400" kern="1200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≤ 25 </a:t>
                      </a:r>
                      <a:endParaRPr lang="en-IN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 ≤ S</a:t>
                      </a:r>
                      <a:r>
                        <a:rPr lang="en-US" sz="1400" kern="1200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≤ 30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(ASTM C939 Marsh cone) </a:t>
                      </a:r>
                      <a:endParaRPr lang="en-IN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1400" b="1" baseline="-250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  </a:t>
                      </a: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≤ 25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(EN 445 Flow cone) </a:t>
                      </a:r>
                      <a:endParaRPr lang="en-IN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06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Grout spread 30 min.</a:t>
                      </a:r>
                      <a:endParaRPr lang="en-IN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after mixing, S</a:t>
                      </a:r>
                      <a:r>
                        <a:rPr lang="en-US" sz="1400" kern="1200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(mm)</a:t>
                      </a:r>
                      <a:endParaRPr lang="en-IN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1.2 S</a:t>
                      </a:r>
                      <a:r>
                        <a:rPr lang="en-US" sz="1400" kern="1200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≥ S</a:t>
                      </a:r>
                      <a:r>
                        <a:rPr lang="en-US" sz="1400" kern="1200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 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≥ 0.8 S</a:t>
                      </a:r>
                      <a:r>
                        <a:rPr lang="en-US" sz="1400" kern="1200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and S</a:t>
                      </a:r>
                      <a:r>
                        <a:rPr lang="en-US" sz="1400" kern="1200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≥ 140</a:t>
                      </a:r>
                      <a:endParaRPr lang="en-IN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Not mentioned </a:t>
                      </a:r>
                      <a:endParaRPr lang="en-IN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Not mentioned </a:t>
                      </a:r>
                      <a:endParaRPr lang="en-IN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1.2 S</a:t>
                      </a:r>
                      <a:r>
                        <a:rPr lang="en-US" sz="1400" b="1" baseline="-250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≥ S</a:t>
                      </a:r>
                      <a:r>
                        <a:rPr lang="en-US" sz="1400" b="1" baseline="-250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</a:t>
                      </a: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≥ 0.8 S</a:t>
                      </a:r>
                      <a:r>
                        <a:rPr lang="en-US" sz="1400" b="1" baseline="-250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IN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and S</a:t>
                      </a:r>
                      <a:r>
                        <a:rPr lang="en-US" sz="1400" b="1" baseline="-250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 </a:t>
                      </a: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≤ 25</a:t>
                      </a:r>
                      <a:endParaRPr lang="en-IN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179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Grout spread 180 min.</a:t>
                      </a:r>
                      <a:endParaRPr lang="en-IN" sz="1400" b="1" kern="120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after mixing, S</a:t>
                      </a:r>
                      <a:r>
                        <a:rPr lang="en-US" sz="1400" b="1" kern="1200" baseline="-250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180</a:t>
                      </a:r>
                      <a:r>
                        <a:rPr lang="en-US" sz="1400" b="1" kern="12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(mm)</a:t>
                      </a:r>
                      <a:endParaRPr lang="en-IN" sz="1400" b="1" kern="120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mentioned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mentioned</a:t>
                      </a:r>
                      <a:endParaRPr lang="en-IN" sz="14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mentioned</a:t>
                      </a:r>
                      <a:endParaRPr lang="en-IN" sz="14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1.4 S</a:t>
                      </a:r>
                      <a:r>
                        <a:rPr lang="en-US" sz="1400" b="1" baseline="-250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≥ S</a:t>
                      </a:r>
                      <a:r>
                        <a:rPr lang="en-US" sz="1400" b="1" baseline="-250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180</a:t>
                      </a: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≥ 0.6 S</a:t>
                      </a:r>
                      <a:r>
                        <a:rPr lang="en-US" sz="1400" b="1" baseline="-250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and S</a:t>
                      </a:r>
                      <a:r>
                        <a:rPr lang="en-US" sz="1400" b="1" baseline="-250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180</a:t>
                      </a:r>
                      <a:r>
                        <a:rPr lang="en-US" sz="14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≥ 120</a:t>
                      </a:r>
                      <a:endParaRPr lang="en-IN" sz="14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43616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656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4785DD4-DF04-4A4F-AE44-5F15B928D7C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0839" y="1580172"/>
            <a:ext cx="2827840" cy="2691933"/>
          </a:xfrm>
          <a:prstGeom prst="rect">
            <a:avLst/>
          </a:prstGeom>
        </p:spPr>
      </p:pic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xmlns="" id="{DBAC2357-E8F6-4C0F-B6C1-2B183257C6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726008"/>
              </p:ext>
            </p:extLst>
          </p:nvPr>
        </p:nvGraphicFramePr>
        <p:xfrm>
          <a:off x="5730131" y="1638343"/>
          <a:ext cx="3226695" cy="2033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4726">
                  <a:extLst>
                    <a:ext uri="{9D8B030D-6E8A-4147-A177-3AD203B41FA5}">
                      <a16:colId xmlns:a16="http://schemas.microsoft.com/office/drawing/2014/main" xmlns="" val="1108111996"/>
                    </a:ext>
                  </a:extLst>
                </a:gridCol>
                <a:gridCol w="757323">
                  <a:extLst>
                    <a:ext uri="{9D8B030D-6E8A-4147-A177-3AD203B41FA5}">
                      <a16:colId xmlns:a16="http://schemas.microsoft.com/office/drawing/2014/main" xmlns="" val="3320305223"/>
                    </a:ext>
                  </a:extLst>
                </a:gridCol>
                <a:gridCol w="757323">
                  <a:extLst>
                    <a:ext uri="{9D8B030D-6E8A-4147-A177-3AD203B41FA5}">
                      <a16:colId xmlns:a16="http://schemas.microsoft.com/office/drawing/2014/main" xmlns="" val="1134138770"/>
                    </a:ext>
                  </a:extLst>
                </a:gridCol>
                <a:gridCol w="757323">
                  <a:extLst>
                    <a:ext uri="{9D8B030D-6E8A-4147-A177-3AD203B41FA5}">
                      <a16:colId xmlns:a16="http://schemas.microsoft.com/office/drawing/2014/main" xmlns="" val="1110687523"/>
                    </a:ext>
                  </a:extLst>
                </a:gridCol>
              </a:tblGrid>
              <a:tr h="28714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Grout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14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14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1400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922175151"/>
                  </a:ext>
                </a:extLst>
              </a:tr>
              <a:tr h="29113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PBG 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3438304076"/>
                  </a:ext>
                </a:extLst>
              </a:tr>
              <a:tr h="29113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PBG 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4183984427"/>
                  </a:ext>
                </a:extLst>
              </a:tr>
              <a:tr h="29113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PBG 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607547530"/>
                  </a:ext>
                </a:extLst>
              </a:tr>
              <a:tr h="29113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PBG 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2539395133"/>
                  </a:ext>
                </a:extLst>
              </a:tr>
              <a:tr h="29113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PBG 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2701550644"/>
                  </a:ext>
                </a:extLst>
              </a:tr>
              <a:tr h="29113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PBG 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90831421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Fluidity and its retention (Spread, S</a:t>
            </a:r>
            <a:r>
              <a:rPr lang="en-IN" dirty="0" smtClean="0"/>
              <a:t>)</a:t>
            </a:r>
            <a:endParaRPr lang="en-IN" dirty="0"/>
          </a:p>
        </p:txBody>
      </p:sp>
      <p:sp>
        <p:nvSpPr>
          <p:cNvPr id="5" name="Rounded Rectangle 4"/>
          <p:cNvSpPr/>
          <p:nvPr/>
        </p:nvSpPr>
        <p:spPr>
          <a:xfrm>
            <a:off x="1540433" y="5031682"/>
            <a:ext cx="5999053" cy="520785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PPGs 1, 2, 3, and 6 met the requirements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6E588D65-879D-4E3E-B134-6A3D088F672C}"/>
              </a:ext>
            </a:extLst>
          </p:cNvPr>
          <p:cNvGrpSpPr/>
          <p:nvPr/>
        </p:nvGrpSpPr>
        <p:grpSpPr>
          <a:xfrm>
            <a:off x="47075" y="1494270"/>
            <a:ext cx="6008740" cy="2777144"/>
            <a:chOff x="2314058" y="1437164"/>
            <a:chExt cx="9443569" cy="4432738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8E57F6EB-C9EB-4DA5-B2CF-DCA8F036867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314058" y="1437164"/>
              <a:ext cx="4480340" cy="4432738"/>
              <a:chOff x="1357215" y="1450652"/>
              <a:chExt cx="5301639" cy="5170650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xmlns="" id="{C452F4A7-20E5-43D1-BDF5-43284E0C1DC7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2865"/>
              <a:stretch/>
            </p:blipFill>
            <p:spPr>
              <a:xfrm>
                <a:off x="1357215" y="1450652"/>
                <a:ext cx="5301639" cy="5170650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xmlns="" id="{20AE628D-B15D-4E03-873D-A3757CBE247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212337" y="1610590"/>
                <a:ext cx="642351" cy="516606"/>
              </a:xfrm>
              <a:prstGeom prst="rect">
                <a:avLst/>
              </a:prstGeom>
            </p:spPr>
          </p:pic>
        </p:grp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772005B4-A9E4-4B8A-973F-7C1894F714F9}"/>
                </a:ext>
              </a:extLst>
            </p:cNvPr>
            <p:cNvSpPr/>
            <p:nvPr/>
          </p:nvSpPr>
          <p:spPr>
            <a:xfrm>
              <a:off x="11046558" y="3133983"/>
              <a:ext cx="695843" cy="11421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50" dirty="0">
                  <a:solidFill>
                    <a:srgbClr val="C00000"/>
                  </a:solidFill>
                </a:rPr>
                <a:t>×</a:t>
              </a:r>
              <a:endParaRPr lang="en-IN" sz="4050" dirty="0">
                <a:solidFill>
                  <a:srgbClr val="C00000"/>
                </a:solidFill>
              </a:endParaRP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xmlns="" id="{1411E59B-D4A6-4605-9912-73B322F0BD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02202" y="1795717"/>
              <a:ext cx="252027" cy="868869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E8AC5E81-CE9B-4315-8040-334F1EA69EDB}"/>
                </a:ext>
              </a:extLst>
            </p:cNvPr>
            <p:cNvSpPr/>
            <p:nvPr/>
          </p:nvSpPr>
          <p:spPr>
            <a:xfrm>
              <a:off x="11061784" y="3633992"/>
              <a:ext cx="695843" cy="11421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50" dirty="0">
                  <a:solidFill>
                    <a:srgbClr val="C00000"/>
                  </a:solidFill>
                </a:rPr>
                <a:t>×</a:t>
              </a:r>
              <a:endParaRPr lang="en-IN" sz="4050" dirty="0">
                <a:solidFill>
                  <a:srgbClr val="C00000"/>
                </a:solidFill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1D777458-DF84-42FD-96BE-EE57C9931732}"/>
              </a:ext>
            </a:extLst>
          </p:cNvPr>
          <p:cNvSpPr/>
          <p:nvPr/>
        </p:nvSpPr>
        <p:spPr>
          <a:xfrm>
            <a:off x="5917305" y="4190217"/>
            <a:ext cx="3226695" cy="520784"/>
          </a:xfrm>
          <a:prstGeom prst="rect">
            <a:avLst/>
          </a:prstGeom>
          <a:solidFill>
            <a:srgbClr val="FFFF99"/>
          </a:solidFill>
          <a:ln w="158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135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1.2 S</a:t>
            </a:r>
            <a:r>
              <a:rPr lang="en-US" sz="1350" b="1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en-US" sz="135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≥ S</a:t>
            </a:r>
            <a:r>
              <a:rPr lang="en-US" sz="1350" b="1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30</a:t>
            </a:r>
            <a:r>
              <a:rPr lang="en-US" sz="135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≥ 0.8 S</a:t>
            </a:r>
            <a:r>
              <a:rPr lang="en-US" sz="1350" b="1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en-US" sz="135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S</a:t>
            </a:r>
            <a:r>
              <a:rPr lang="en-US" sz="1350" b="1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30</a:t>
            </a:r>
            <a:r>
              <a:rPr lang="en-US" sz="135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≥ 140</a:t>
            </a:r>
          </a:p>
          <a:p>
            <a:pPr algn="ctr">
              <a:lnSpc>
                <a:spcPct val="107000"/>
              </a:lnSpc>
            </a:pPr>
            <a:r>
              <a:rPr lang="en-US" sz="135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1.6 S</a:t>
            </a:r>
            <a:r>
              <a:rPr lang="en-US" sz="1350" b="1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en-US" sz="135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≥ S</a:t>
            </a:r>
            <a:r>
              <a:rPr lang="en-US" sz="1350" b="1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180</a:t>
            </a:r>
            <a:r>
              <a:rPr lang="en-US" sz="135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≥ 0.6 S</a:t>
            </a:r>
            <a:r>
              <a:rPr lang="en-US" sz="1350" b="1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en-US" sz="135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and S</a:t>
            </a:r>
            <a:r>
              <a:rPr lang="en-US" sz="1350" b="1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180</a:t>
            </a:r>
            <a:r>
              <a:rPr lang="en-US" sz="135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≥ </a:t>
            </a:r>
            <a:r>
              <a:rPr lang="en-IN" sz="135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120</a:t>
            </a:r>
            <a:endParaRPr lang="en-IN" sz="135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2AE273F-DD1A-4249-BE45-4E3B3B82489C}"/>
              </a:ext>
            </a:extLst>
          </p:cNvPr>
          <p:cNvSpPr txBox="1"/>
          <p:nvPr/>
        </p:nvSpPr>
        <p:spPr>
          <a:xfrm>
            <a:off x="5844127" y="3885717"/>
            <a:ext cx="199690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350" b="1" dirty="0">
                <a:latin typeface="Arial" panose="020B0604020202020204" pitchFamily="34" charset="0"/>
                <a:cs typeface="Arial" panose="020B0604020202020204" pitchFamily="34" charset="0"/>
              </a:rPr>
              <a:t>Acceptance criteria</a:t>
            </a:r>
          </a:p>
        </p:txBody>
      </p:sp>
    </p:spTree>
    <p:extLst>
      <p:ext uri="{BB962C8B-B14F-4D97-AF65-F5344CB8AC3E}">
        <p14:creationId xmlns:p14="http://schemas.microsoft.com/office/powerpoint/2010/main" val="280916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specifications for bleed resistance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440228"/>
              </p:ext>
            </p:extLst>
          </p:nvPr>
        </p:nvGraphicFramePr>
        <p:xfrm>
          <a:off x="119444" y="1427190"/>
          <a:ext cx="7767256" cy="1714121"/>
        </p:xfrm>
        <a:graphic>
          <a:graphicData uri="http://schemas.openxmlformats.org/drawingml/2006/table">
            <a:tbl>
              <a:tblPr firstRow="1" firstCol="1" bandRow="1"/>
              <a:tblGrid>
                <a:gridCol w="15752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147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431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726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61410">
                  <a:extLst>
                    <a:ext uri="{9D8B030D-6E8A-4147-A177-3AD203B41FA5}">
                      <a16:colId xmlns:a16="http://schemas.microsoft.com/office/drawing/2014/main" xmlns="" val="4205082596"/>
                    </a:ext>
                  </a:extLst>
                </a:gridCol>
              </a:tblGrid>
              <a:tr h="570004">
                <a:tc>
                  <a:txBody>
                    <a:bodyPr/>
                    <a:lstStyle/>
                    <a:p>
                      <a:pPr algn="ctr"/>
                      <a:r>
                        <a:rPr lang="en-IN" sz="1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Property</a:t>
                      </a: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 447 (2007) &amp;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ISO</a:t>
                      </a:r>
                      <a:r>
                        <a:rPr lang="en-US" sz="1400" b="1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14824 (2012)</a:t>
                      </a:r>
                      <a:endParaRPr lang="en-IN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fib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Bulletin No. 20 (2002)</a:t>
                      </a:r>
                      <a:endParaRPr lang="en-IN" sz="1400" i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PTI M55 (2003)</a:t>
                      </a:r>
                      <a:endParaRPr lang="en-IN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Recommended</a:t>
                      </a: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69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Bleed (%)</a:t>
                      </a:r>
                      <a:endParaRPr lang="en-I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038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Standard </a:t>
                      </a:r>
                      <a:endParaRPr lang="en-I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n-US" sz="1600" baseline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mentioned</a:t>
                      </a: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N" sz="16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n-US" sz="1600" baseline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mentioned</a:t>
                      </a: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N" sz="16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≤ 0.1</a:t>
                      </a:r>
                      <a:endParaRPr lang="en-I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≤ 0.1</a:t>
                      </a:r>
                      <a:endParaRPr lang="en-IN" sz="160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139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Wick-induced</a:t>
                      </a:r>
                      <a:endParaRPr lang="en-I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≤ 0.3</a:t>
                      </a:r>
                      <a:endParaRPr lang="en-I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≤ 0.3</a:t>
                      </a:r>
                      <a:endParaRPr lang="en-I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≤ 0.3</a:t>
                      </a:r>
                      <a:endParaRPr lang="en-I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≤ 0.0</a:t>
                      </a:r>
                      <a:endParaRPr lang="en-IN" sz="160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15" name="Picture 2" descr="CMRL 189">
            <a:extLst>
              <a:ext uri="{FF2B5EF4-FFF2-40B4-BE49-F238E27FC236}">
                <a16:creationId xmlns:a16="http://schemas.microsoft.com/office/drawing/2014/main" xmlns="" id="{54EBF8E3-8906-4C26-8145-26B20FBFDDA6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43521" y="2269603"/>
            <a:ext cx="919671" cy="3454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4AE6756-C932-4960-9B75-AD4BA2F4BDFD}"/>
              </a:ext>
            </a:extLst>
          </p:cNvPr>
          <p:cNvSpPr txBox="1"/>
          <p:nvPr/>
        </p:nvSpPr>
        <p:spPr>
          <a:xfrm>
            <a:off x="7248742" y="5723751"/>
            <a:ext cx="202143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350" dirty="0">
                <a:latin typeface="Arial" panose="020B0604020202020204" pitchFamily="34" charset="0"/>
                <a:cs typeface="Arial" panose="020B0604020202020204" pitchFamily="34" charset="0"/>
              </a:rPr>
              <a:t>Wick-induced bleed test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7E08FA25-F840-4711-AC62-4A7C0ECE9F52}"/>
              </a:ext>
            </a:extLst>
          </p:cNvPr>
          <p:cNvSpPr txBox="1"/>
          <p:nvPr/>
        </p:nvSpPr>
        <p:spPr>
          <a:xfrm>
            <a:off x="5512812" y="5748087"/>
            <a:ext cx="173593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IN" sz="1350" dirty="0"/>
              <a:t>Standard bleed test</a:t>
            </a:r>
          </a:p>
        </p:txBody>
      </p:sp>
      <p:pic>
        <p:nvPicPr>
          <p:cNvPr id="2050" name="Picture 2" descr="Image result for standard bleed test grout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82475" y="3265479"/>
            <a:ext cx="1039619" cy="245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0808" y="3973075"/>
            <a:ext cx="5211050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bleed and wick-induced bleed tests must be done</a:t>
            </a:r>
          </a:p>
        </p:txBody>
      </p:sp>
    </p:spTree>
    <p:extLst>
      <p:ext uri="{BB962C8B-B14F-4D97-AF65-F5344CB8AC3E}">
        <p14:creationId xmlns:p14="http://schemas.microsoft.com/office/powerpoint/2010/main" val="338224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specifications for bleed resistance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147153"/>
              </p:ext>
            </p:extLst>
          </p:nvPr>
        </p:nvGraphicFramePr>
        <p:xfrm>
          <a:off x="120557" y="1475998"/>
          <a:ext cx="8638337" cy="1756766"/>
        </p:xfrm>
        <a:graphic>
          <a:graphicData uri="http://schemas.openxmlformats.org/drawingml/2006/table">
            <a:tbl>
              <a:tblPr firstRow="1" firstCol="1" bandRow="1"/>
              <a:tblGrid>
                <a:gridCol w="21332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874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977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432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76620">
                  <a:extLst>
                    <a:ext uri="{9D8B030D-6E8A-4147-A177-3AD203B41FA5}">
                      <a16:colId xmlns:a16="http://schemas.microsoft.com/office/drawing/2014/main" xmlns="" val="3052355921"/>
                    </a:ext>
                  </a:extLst>
                </a:gridCol>
              </a:tblGrid>
              <a:tr h="572834">
                <a:tc>
                  <a:txBody>
                    <a:bodyPr/>
                    <a:lstStyle/>
                    <a:p>
                      <a:pPr algn="ctr"/>
                      <a:r>
                        <a:rPr lang="en-IN" sz="1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Property</a:t>
                      </a: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 447 (2007) &amp;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ISO</a:t>
                      </a:r>
                      <a:r>
                        <a:rPr lang="en-US" sz="1400" b="1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14824 (2012)</a:t>
                      </a:r>
                      <a:endParaRPr lang="en-IN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fib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Bulletin No. 20 (2002)</a:t>
                      </a:r>
                      <a:endParaRPr lang="en-IN" sz="1400" i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PTI M55 (2003)</a:t>
                      </a:r>
                      <a:endParaRPr lang="en-IN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Recommended</a:t>
                      </a: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69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Bleed (%)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4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1440">
                <a:tc>
                  <a:txBody>
                    <a:bodyPr/>
                    <a:lstStyle/>
                    <a:p>
                      <a:pPr marL="180975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Pressure-induced </a:t>
                      </a:r>
                    </a:p>
                    <a:p>
                      <a:pPr marL="17780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(at 350 kPa)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mentioned</a:t>
                      </a: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N" sz="14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mentioned</a:t>
                      </a: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N" sz="14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≤ 0.1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≤ 0.1</a:t>
                      </a:r>
                      <a:endParaRPr lang="en-IN" sz="140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352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    Inclined tube test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≤ 0.3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≤ 0.3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≤ 0.3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≤ 0.3</a:t>
                      </a:r>
                      <a:endParaRPr lang="en-IN" sz="140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9" name="Picture 1">
            <a:extLst>
              <a:ext uri="{FF2B5EF4-FFF2-40B4-BE49-F238E27FC236}">
                <a16:creationId xmlns:a16="http://schemas.microsoft.com/office/drawing/2014/main" xmlns="" id="{4CF6A9ED-A4B0-46C3-8D13-533870147A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8623" y="3735524"/>
            <a:ext cx="1760614" cy="2363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xmlns="" id="{F0FB273E-0C46-428C-920D-7051AB7810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5522" y="3760741"/>
            <a:ext cx="3828406" cy="2254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D:\Grouting\Project tejaswi\Final\Images\cebex incined\DSC07423.JPG">
            <a:extLst>
              <a:ext uri="{FF2B5EF4-FFF2-40B4-BE49-F238E27FC236}">
                <a16:creationId xmlns:a16="http://schemas.microsoft.com/office/drawing/2014/main" xmlns="" id="{3AF8325F-1A1C-4522-96B0-23EA60B5D7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03239" y="3641811"/>
            <a:ext cx="2382194" cy="1949726"/>
          </a:xfrm>
          <a:prstGeom prst="rect">
            <a:avLst/>
          </a:prstGeom>
          <a:ln w="28575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38358BC-70E0-4EDE-B631-7E844AA70CAF}"/>
              </a:ext>
            </a:extLst>
          </p:cNvPr>
          <p:cNvSpPr/>
          <p:nvPr/>
        </p:nvSpPr>
        <p:spPr>
          <a:xfrm rot="16200000">
            <a:off x="3199455" y="4433072"/>
            <a:ext cx="224962" cy="24288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D116F1DF-08FD-48C6-A57B-7391784DB51E}"/>
              </a:ext>
            </a:extLst>
          </p:cNvPr>
          <p:cNvCxnSpPr>
            <a:cxnSpLocks/>
          </p:cNvCxnSpPr>
          <p:nvPr/>
        </p:nvCxnSpPr>
        <p:spPr>
          <a:xfrm flipV="1">
            <a:off x="3198040" y="3641811"/>
            <a:ext cx="3305199" cy="8010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33076415-2967-4F10-B3DC-28CAA402586F}"/>
              </a:ext>
            </a:extLst>
          </p:cNvPr>
          <p:cNvCxnSpPr>
            <a:cxnSpLocks/>
          </p:cNvCxnSpPr>
          <p:nvPr/>
        </p:nvCxnSpPr>
        <p:spPr>
          <a:xfrm>
            <a:off x="3198040" y="4666997"/>
            <a:ext cx="3305199" cy="92454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27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A66901-0F32-4247-AB45-C28997087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Grouted, </a:t>
            </a:r>
            <a:r>
              <a:rPr lang="en-US" dirty="0" smtClean="0"/>
              <a:t>post-tensioned </a:t>
            </a:r>
            <a:r>
              <a:rPr lang="en-US" dirty="0"/>
              <a:t>(PT) systems </a:t>
            </a:r>
            <a:r>
              <a:rPr lang="en-US" dirty="0" smtClean="0"/>
              <a:t>are commonly </a:t>
            </a:r>
            <a:r>
              <a:rPr lang="en-US" dirty="0"/>
              <a:t>used in large concrete structures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3765D46-18C5-4EA2-8B9F-DAD43EA8AFB0}"/>
              </a:ext>
            </a:extLst>
          </p:cNvPr>
          <p:cNvSpPr txBox="1"/>
          <p:nvPr/>
        </p:nvSpPr>
        <p:spPr>
          <a:xfrm>
            <a:off x="5930842" y="6638709"/>
            <a:ext cx="3556574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825" dirty="0">
                <a:latin typeface="Arial" panose="020B0604020202020204" pitchFamily="34" charset="0"/>
                <a:cs typeface="Arial" panose="020B0604020202020204" pitchFamily="34" charset="0"/>
              </a:rPr>
              <a:t>Source : </a:t>
            </a:r>
            <a:r>
              <a:rPr lang="en-IN" sz="825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https://www.google.co.in</a:t>
            </a:r>
            <a:r>
              <a:rPr lang="en-IN" sz="825" dirty="0">
                <a:latin typeface="Arial" panose="020B0604020202020204" pitchFamily="34" charset="0"/>
                <a:cs typeface="Arial" panose="020B0604020202020204" pitchFamily="34" charset="0"/>
              </a:rPr>
              <a:t> and FDOT report (2003)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20" r="4504"/>
          <a:stretch/>
        </p:blipFill>
        <p:spPr>
          <a:xfrm>
            <a:off x="226440" y="4063428"/>
            <a:ext cx="2252321" cy="17610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6269" y="4085720"/>
            <a:ext cx="2252321" cy="17387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439" y="1895583"/>
            <a:ext cx="2252321" cy="16329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0667" y="3528906"/>
            <a:ext cx="17158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350" dirty="0" smtClean="0"/>
              <a:t>High-rise </a:t>
            </a:r>
            <a:r>
              <a:rPr lang="en-IN" sz="1350" dirty="0"/>
              <a:t>buildings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5114" y="5818169"/>
            <a:ext cx="137500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350" dirty="0"/>
              <a:t>Nuclear vaults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75016" y="3519134"/>
            <a:ext cx="228179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350" dirty="0" smtClean="0"/>
              <a:t>Long-span </a:t>
            </a:r>
            <a:r>
              <a:rPr lang="en-IN" sz="1350" dirty="0"/>
              <a:t>segmental bridges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76480" y="5805678"/>
            <a:ext cx="137500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350" dirty="0"/>
              <a:t>Silos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6269" y="1895582"/>
            <a:ext cx="2252321" cy="16329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9B3BB0A-5DF4-46F7-AFCD-E359F11B3ED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0381" y="1909026"/>
            <a:ext cx="3413582" cy="1986217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F2F550A9-7033-4F99-9D09-73CCACDA0EE2}"/>
              </a:ext>
            </a:extLst>
          </p:cNvPr>
          <p:cNvSpPr/>
          <p:nvPr/>
        </p:nvSpPr>
        <p:spPr>
          <a:xfrm>
            <a:off x="5221109" y="3960930"/>
            <a:ext cx="36228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Strands are embedded in plastic ducts and the interstitial spaces are </a:t>
            </a:r>
            <a:r>
              <a:rPr lang="en-US" altLang="en-US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supposed to be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filled with grout</a:t>
            </a:r>
          </a:p>
        </p:txBody>
      </p:sp>
    </p:spTree>
    <p:extLst>
      <p:ext uri="{BB962C8B-B14F-4D97-AF65-F5344CB8AC3E}">
        <p14:creationId xmlns:p14="http://schemas.microsoft.com/office/powerpoint/2010/main" val="407540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496F52-2E4D-4447-B4BB-320D57F60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Bleed resistance of existing PPGs and other indigenous grouts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03251" y="5534120"/>
            <a:ext cx="8576187" cy="771146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 grouts used in today’s construction industry do not meet the recommended specifications</a:t>
            </a:r>
            <a:endParaRPr lang="en-IN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97935" y="1499450"/>
            <a:ext cx="6055288" cy="3859100"/>
            <a:chOff x="900543" y="1329128"/>
            <a:chExt cx="7291144" cy="460965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3071"/>
            <a:stretch/>
          </p:blipFill>
          <p:spPr>
            <a:xfrm>
              <a:off x="900543" y="1329128"/>
              <a:ext cx="7291144" cy="4609659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430547" y="1853109"/>
              <a:ext cx="2385391" cy="646331"/>
            </a:xfrm>
            <a:prstGeom prst="rect">
              <a:avLst/>
            </a:prstGeom>
            <a:noFill/>
            <a:ln w="190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275" dirty="0">
                  <a:latin typeface="Arial" panose="020B0604020202020204" pitchFamily="34" charset="0"/>
                  <a:cs typeface="Arial" panose="020B0604020202020204" pitchFamily="34" charset="0"/>
                </a:rPr>
                <a:t>Upper limit = 0.3 %</a:t>
              </a:r>
            </a:p>
            <a:p>
              <a:pPr algn="ctr"/>
              <a:r>
                <a:rPr lang="en-IN" sz="1275" dirty="0">
                  <a:latin typeface="Arial" panose="020B0604020202020204" pitchFamily="34" charset="0"/>
                  <a:cs typeface="Arial" panose="020B0604020202020204" pitchFamily="34" charset="0"/>
                </a:rPr>
                <a:t>(EN 447:2007)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1476179" y="5180978"/>
              <a:ext cx="6057687" cy="8919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3484345" y="2138359"/>
              <a:ext cx="946203" cy="305033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9080DB-4510-44F8-942B-738D5DCEC5C6}"/>
              </a:ext>
            </a:extLst>
          </p:cNvPr>
          <p:cNvSpPr txBox="1"/>
          <p:nvPr/>
        </p:nvSpPr>
        <p:spPr>
          <a:xfrm>
            <a:off x="5751328" y="6561216"/>
            <a:ext cx="33926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50" dirty="0" err="1">
                <a:latin typeface="Arial" panose="020B0604020202020204" pitchFamily="34" charset="0"/>
                <a:cs typeface="Arial" panose="020B0604020202020204" pitchFamily="34" charset="0"/>
              </a:rPr>
              <a:t>Kamalakannan</a:t>
            </a:r>
            <a:r>
              <a:rPr lang="en-IN" sz="1050" dirty="0">
                <a:latin typeface="Arial" panose="020B0604020202020204" pitchFamily="34" charset="0"/>
                <a:cs typeface="Arial" panose="020B0604020202020204" pitchFamily="34" charset="0"/>
              </a:rPr>
              <a:t> et al. 2018, Ashok 2015, </a:t>
            </a:r>
            <a:r>
              <a:rPr lang="en-IN" sz="1050" dirty="0" err="1">
                <a:latin typeface="Arial" panose="020B0604020202020204" pitchFamily="34" charset="0"/>
                <a:cs typeface="Arial" panose="020B0604020202020204" pitchFamily="34" charset="0"/>
              </a:rPr>
              <a:t>Ramya</a:t>
            </a:r>
            <a:r>
              <a:rPr lang="en-IN" sz="1050" dirty="0">
                <a:latin typeface="Arial" panose="020B0604020202020204" pitchFamily="34" charset="0"/>
                <a:cs typeface="Arial" panose="020B0604020202020204" pitchFamily="34" charset="0"/>
              </a:rPr>
              <a:t>, 2015</a:t>
            </a:r>
          </a:p>
        </p:txBody>
      </p:sp>
    </p:spTree>
    <p:extLst>
      <p:ext uri="{BB962C8B-B14F-4D97-AF65-F5344CB8AC3E}">
        <p14:creationId xmlns:p14="http://schemas.microsoft.com/office/powerpoint/2010/main" val="114454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Bleed resistance </a:t>
            </a:r>
            <a:r>
              <a:rPr lang="en-US" dirty="0" smtClean="0"/>
              <a:t>of</a:t>
            </a:r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dirty="0" smtClean="0"/>
              <a:t>grouts</a:t>
            </a:r>
            <a:endParaRPr lang="en-IN" dirty="0"/>
          </a:p>
        </p:txBody>
      </p:sp>
      <p:sp>
        <p:nvSpPr>
          <p:cNvPr id="8" name="Rounded Rectangle 4">
            <a:extLst>
              <a:ext uri="{FF2B5EF4-FFF2-40B4-BE49-F238E27FC236}">
                <a16:creationId xmlns:a16="http://schemas.microsoft.com/office/drawing/2014/main" xmlns="" id="{B8D97617-25CA-4633-810B-491F84F84F45}"/>
              </a:ext>
            </a:extLst>
          </p:cNvPr>
          <p:cNvSpPr/>
          <p:nvPr/>
        </p:nvSpPr>
        <p:spPr>
          <a:xfrm>
            <a:off x="715335" y="5042946"/>
            <a:ext cx="7795458" cy="959783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PPG3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PPG5 has very low bleed and can be used for PT columns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2E612D5D-63BD-4E99-ADF4-65C3252A63F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365" y="1527310"/>
            <a:ext cx="3565107" cy="3529463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CDAA7933-1651-40AA-A0B7-0590343827AF}"/>
              </a:ext>
            </a:extLst>
          </p:cNvPr>
          <p:cNvSpPr/>
          <p:nvPr/>
        </p:nvSpPr>
        <p:spPr>
          <a:xfrm>
            <a:off x="2326717" y="4300290"/>
            <a:ext cx="442750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50" dirty="0">
                <a:solidFill>
                  <a:srgbClr val="C00000"/>
                </a:solidFill>
              </a:rPr>
              <a:t>×</a:t>
            </a:r>
            <a:endParaRPr lang="en-IN" sz="4050" dirty="0">
              <a:solidFill>
                <a:srgbClr val="C00000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0DA0BF03-08D3-4723-86FE-B48FB82DF9B5}"/>
              </a:ext>
            </a:extLst>
          </p:cNvPr>
          <p:cNvSpPr/>
          <p:nvPr/>
        </p:nvSpPr>
        <p:spPr>
          <a:xfrm>
            <a:off x="1909845" y="4282477"/>
            <a:ext cx="442750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50" dirty="0">
                <a:solidFill>
                  <a:srgbClr val="C00000"/>
                </a:solidFill>
              </a:rPr>
              <a:t>×</a:t>
            </a:r>
            <a:endParaRPr lang="en-IN" sz="4050" dirty="0">
              <a:solidFill>
                <a:srgbClr val="C0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9CB7D2C-1F32-4DFC-8672-A3F14C182B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5530" y="1606823"/>
            <a:ext cx="3391698" cy="344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13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specifications for dimensional stability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61" y="1406927"/>
            <a:ext cx="4442264" cy="149455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Compressive strength is not a screening test</a:t>
            </a:r>
          </a:p>
          <a:p>
            <a:r>
              <a:rPr lang="en-US" dirty="0"/>
              <a:t>Good dimensional stability</a:t>
            </a:r>
          </a:p>
          <a:p>
            <a:pPr lvl="1"/>
            <a:r>
              <a:rPr lang="en-US" dirty="0"/>
              <a:t>Total and autogenous shrinkage</a:t>
            </a:r>
          </a:p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761691"/>
              </p:ext>
            </p:extLst>
          </p:nvPr>
        </p:nvGraphicFramePr>
        <p:xfrm>
          <a:off x="0" y="3954937"/>
          <a:ext cx="9143999" cy="2299020"/>
        </p:xfrm>
        <a:graphic>
          <a:graphicData uri="http://schemas.openxmlformats.org/drawingml/2006/table">
            <a:tbl>
              <a:tblPr firstRow="1" firstCol="1" bandRow="1"/>
              <a:tblGrid>
                <a:gridCol w="25384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51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271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015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51629">
                  <a:extLst>
                    <a:ext uri="{9D8B030D-6E8A-4147-A177-3AD203B41FA5}">
                      <a16:colId xmlns:a16="http://schemas.microsoft.com/office/drawing/2014/main" xmlns="" val="3080885545"/>
                    </a:ext>
                  </a:extLst>
                </a:gridCol>
              </a:tblGrid>
              <a:tr h="501206">
                <a:tc>
                  <a:txBody>
                    <a:bodyPr/>
                    <a:lstStyle/>
                    <a:p>
                      <a:pPr algn="ctr"/>
                      <a:r>
                        <a:rPr lang="en-IN" sz="1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Property</a:t>
                      </a: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 447 (2007) &amp;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ISO</a:t>
                      </a:r>
                      <a:r>
                        <a:rPr lang="en-US" sz="1400" b="1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14824 (2012)</a:t>
                      </a:r>
                      <a:endParaRPr lang="en-IN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fib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Bulletin No. 20 (2002)</a:t>
                      </a:r>
                      <a:endParaRPr lang="en-IN" sz="1400" i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PTI M55 (2003)</a:t>
                      </a:r>
                      <a:endParaRPr lang="en-IN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4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Recommended</a:t>
                      </a: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44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Compressive strength (MPa)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80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8947">
                <a:tc>
                  <a:txBody>
                    <a:bodyPr/>
                    <a:lstStyle/>
                    <a:p>
                      <a:pPr marL="395288" lvl="0" indent="-225425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7-day</a:t>
                      </a:r>
                      <a:endParaRPr lang="en-IN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≥ 27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≥ 27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≥ 21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≥ 21</a:t>
                      </a:r>
                      <a:endParaRPr lang="en-IN" sz="140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8782">
                <a:tc>
                  <a:txBody>
                    <a:bodyPr/>
                    <a:lstStyle/>
                    <a:p>
                      <a:pPr marL="395288" lvl="0" indent="-225425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28-day</a:t>
                      </a:r>
                      <a:endParaRPr lang="en-IN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≥ 30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mentioned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≥ 35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≥ 35</a:t>
                      </a:r>
                      <a:endParaRPr lang="en-IN" sz="140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381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IN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Hardened volume</a:t>
                      </a:r>
                      <a:r>
                        <a:rPr lang="en-IN" sz="14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change (%)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N" sz="140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3718">
                <a:tc>
                  <a:txBody>
                    <a:bodyPr/>
                    <a:lstStyle/>
                    <a:p>
                      <a:pPr marL="395288" lvl="0" indent="-225425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Expansion</a:t>
                      </a: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mentioned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6997" marR="16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mentioned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en-IN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≤ 0.1 at 24 hours </a:t>
                      </a:r>
                    </a:p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en-IN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≤ 0.2 after 28 days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en-IN" sz="1400" kern="12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≤ 0.1 at 24 hours </a:t>
                      </a:r>
                    </a:p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en-IN" sz="1400" kern="12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≤ 0.2 after 28 days</a:t>
                      </a:r>
                      <a:endParaRPr lang="en-IN" sz="140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6244">
                <a:tc>
                  <a:txBody>
                    <a:bodyPr/>
                    <a:lstStyle/>
                    <a:p>
                      <a:pPr marL="395288" lvl="0" indent="-225425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Shrinkage</a:t>
                      </a: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mentioned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6997" marR="16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mentioned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n-US" sz="1400" baseline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mentioned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kern="12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≤ 0.2 after 28 days</a:t>
                      </a:r>
                      <a:endParaRPr lang="en-IN" sz="140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8416" y="1375109"/>
            <a:ext cx="2166325" cy="16518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3566" y="1341482"/>
            <a:ext cx="1312871" cy="17159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05465" y="3038679"/>
            <a:ext cx="2156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ASTM C1090 test for measuring expansion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82817" y="3001169"/>
            <a:ext cx="2550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ASTM C157 specimens for measuring the shrinkage</a:t>
            </a:r>
          </a:p>
        </p:txBody>
      </p:sp>
    </p:spTree>
    <p:extLst>
      <p:ext uri="{BB962C8B-B14F-4D97-AF65-F5344CB8AC3E}">
        <p14:creationId xmlns:p14="http://schemas.microsoft.com/office/powerpoint/2010/main" val="360729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9EE0DF-52FB-456F-8CBF-7AEC98798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Cube compressive strength and shrinkage for the </a:t>
            </a:r>
            <a:r>
              <a:rPr lang="en-US" dirty="0" smtClean="0"/>
              <a:t>grouts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950766" y="5565233"/>
            <a:ext cx="7221683" cy="610628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indent="-257175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PPG4 has highest compressive strength; PPG6 has lowest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Shrinkage strains were reduced with the use of SRA</a:t>
            </a:r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xmlns="" id="{2AC41785-C220-43A0-8B9F-901ABB4E2C16}"/>
              </a:ext>
            </a:extLst>
          </p:cNvPr>
          <p:cNvSpPr/>
          <p:nvPr/>
        </p:nvSpPr>
        <p:spPr>
          <a:xfrm>
            <a:off x="7379208" y="2494026"/>
            <a:ext cx="393192" cy="797570"/>
          </a:xfrm>
          <a:prstGeom prst="righ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1350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xmlns="" id="{B436D918-1610-4632-95B7-13865B78126A}"/>
              </a:ext>
            </a:extLst>
          </p:cNvPr>
          <p:cNvSpPr/>
          <p:nvPr/>
        </p:nvSpPr>
        <p:spPr>
          <a:xfrm>
            <a:off x="7367735" y="3422602"/>
            <a:ext cx="393192" cy="735632"/>
          </a:xfrm>
          <a:prstGeom prst="righ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 sz="135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0BE9725-C0A0-46EA-8815-D56A1634A079}"/>
              </a:ext>
            </a:extLst>
          </p:cNvPr>
          <p:cNvSpPr txBox="1"/>
          <p:nvPr/>
        </p:nvSpPr>
        <p:spPr>
          <a:xfrm>
            <a:off x="7865080" y="2750058"/>
            <a:ext cx="105946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350" dirty="0">
                <a:latin typeface="Arial" panose="020B0604020202020204" pitchFamily="34" charset="0"/>
                <a:cs typeface="Arial" panose="020B0604020202020204" pitchFamily="34" charset="0"/>
              </a:rPr>
              <a:t>Total shrinkage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55AA7B7-4B8A-42EE-897A-6D6688B27FB7}"/>
              </a:ext>
            </a:extLst>
          </p:cNvPr>
          <p:cNvSpPr txBox="1"/>
          <p:nvPr/>
        </p:nvSpPr>
        <p:spPr>
          <a:xfrm>
            <a:off x="7844505" y="3581723"/>
            <a:ext cx="116147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350" dirty="0">
                <a:latin typeface="Arial" panose="020B0604020202020204" pitchFamily="34" charset="0"/>
                <a:cs typeface="Arial" panose="020B0604020202020204" pitchFamily="34" charset="0"/>
              </a:rPr>
              <a:t>Autogenous shrinkage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6ACAAE9-627E-4ECC-8487-45DA4E6792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01" t="8429" r="12029" b="3648"/>
          <a:stretch/>
        </p:blipFill>
        <p:spPr>
          <a:xfrm>
            <a:off x="3740144" y="1742539"/>
            <a:ext cx="4165278" cy="336616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93414AC8-DE36-45E6-8283-8EFE752B07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084" t="3959" r="22308"/>
          <a:stretch/>
        </p:blipFill>
        <p:spPr>
          <a:xfrm>
            <a:off x="219456" y="1763192"/>
            <a:ext cx="3421273" cy="333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14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Title 2">
            <a:extLst>
              <a:ext uri="{FF2B5EF4-FFF2-40B4-BE49-F238E27FC236}">
                <a16:creationId xmlns:a16="http://schemas.microsoft.com/office/drawing/2014/main" xmlns="" id="{C27ECC95-BB1F-4245-913B-CA8F5DEE22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Visual observations on grout </a:t>
            </a:r>
            <a:r>
              <a:rPr lang="en-US" altLang="en-US" dirty="0" smtClean="0"/>
              <a:t>cylinders/tendons </a:t>
            </a:r>
            <a:r>
              <a:rPr lang="en-US" altLang="en-US" dirty="0"/>
              <a:t>can also be used as performance tests</a:t>
            </a:r>
          </a:p>
        </p:txBody>
      </p:sp>
      <p:sp>
        <p:nvSpPr>
          <p:cNvPr id="81922" name="Content Placeholder 1">
            <a:extLst>
              <a:ext uri="{FF2B5EF4-FFF2-40B4-BE49-F238E27FC236}">
                <a16:creationId xmlns:a16="http://schemas.microsoft.com/office/drawing/2014/main" xmlns="" id="{AB75E552-963B-4E03-8AD8-A1939A4EE8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Frothy material floats or forms at the top surface of grout</a:t>
            </a:r>
          </a:p>
        </p:txBody>
      </p:sp>
      <p:pic>
        <p:nvPicPr>
          <p:cNvPr id="81924" name="Picture 2" descr="Figure 33. Photo. Opened anchorage on the Carbon Plant Road bridge over IH-37. This photo shows an opened anchorage on the Carbon Plant Road bridge over IH-37 showing an air void near the top followed by a layer of type 4 grout and type 1 grout beneath">
            <a:extLst>
              <a:ext uri="{FF2B5EF4-FFF2-40B4-BE49-F238E27FC236}">
                <a16:creationId xmlns:a16="http://schemas.microsoft.com/office/drawing/2014/main" xmlns="" id="{5039CA17-85CA-4EA4-AC51-334763DD7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0442" y="2515320"/>
            <a:ext cx="2405063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5" name="Picture 6">
            <a:extLst>
              <a:ext uri="{FF2B5EF4-FFF2-40B4-BE49-F238E27FC236}">
                <a16:creationId xmlns:a16="http://schemas.microsoft.com/office/drawing/2014/main" xmlns="" id="{016A01AA-F696-466C-B2AD-8A3DD0B5A1D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3274" y="2702374"/>
            <a:ext cx="1124009" cy="289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6" name="TextBox 7">
            <a:extLst>
              <a:ext uri="{FF2B5EF4-FFF2-40B4-BE49-F238E27FC236}">
                <a16:creationId xmlns:a16="http://schemas.microsoft.com/office/drawing/2014/main" xmlns="" id="{CEE07B2E-633E-410C-9CE2-01C8BF1A8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412" y="6604756"/>
            <a:ext cx="658706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050" dirty="0"/>
              <a:t>Ashok Gorantla 2016, http://www.fhwa.dot.gov/publications/research/infrastructure/structures/bridge/13028/</a:t>
            </a:r>
          </a:p>
        </p:txBody>
      </p:sp>
      <p:sp>
        <p:nvSpPr>
          <p:cNvPr id="81927" name="TextBox 8">
            <a:extLst>
              <a:ext uri="{FF2B5EF4-FFF2-40B4-BE49-F238E27FC236}">
                <a16:creationId xmlns:a16="http://schemas.microsoft.com/office/drawing/2014/main" xmlns="" id="{18982868-9450-4429-A249-1854DA54D1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978" y="5764333"/>
            <a:ext cx="22509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000" dirty="0"/>
              <a:t>Segregation in </a:t>
            </a:r>
          </a:p>
          <a:p>
            <a:pPr algn="ctr"/>
            <a:r>
              <a:rPr lang="en-US" altLang="en-US" sz="2000" dirty="0"/>
              <a:t>the lab specimens</a:t>
            </a:r>
          </a:p>
        </p:txBody>
      </p:sp>
      <p:sp>
        <p:nvSpPr>
          <p:cNvPr id="81928" name="TextBox 9">
            <a:extLst>
              <a:ext uri="{FF2B5EF4-FFF2-40B4-BE49-F238E27FC236}">
                <a16:creationId xmlns:a16="http://schemas.microsoft.com/office/drawing/2014/main" xmlns="" id="{18461E3A-92EC-40C0-9BD7-5A1D85CF2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2534" y="4548043"/>
            <a:ext cx="37898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/>
              <a:t>Segregation in the field tendons</a:t>
            </a:r>
          </a:p>
        </p:txBody>
      </p:sp>
      <p:pic>
        <p:nvPicPr>
          <p:cNvPr id="81929" name="Picture 10">
            <a:extLst>
              <a:ext uri="{FF2B5EF4-FFF2-40B4-BE49-F238E27FC236}">
                <a16:creationId xmlns:a16="http://schemas.microsoft.com/office/drawing/2014/main" xmlns="" id="{7598C794-BC0F-4504-94C6-0077945E4EF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4692" y="2558177"/>
            <a:ext cx="3200400" cy="182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Image result for standard bleed test grout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48364" y="1807323"/>
            <a:ext cx="1685019" cy="397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12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959578-D751-4025-A138-4610658BF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Modified performance specifications for PT grouts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73AE12C3-21E0-4BEC-B1DD-D81115E895D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28650" y="1859382"/>
          <a:ext cx="7600951" cy="4089249"/>
        </p:xfrm>
        <a:graphic>
          <a:graphicData uri="http://schemas.openxmlformats.org/drawingml/2006/table">
            <a:tbl>
              <a:tblPr firstRow="1" firstCol="1" bandRow="1"/>
              <a:tblGrid>
                <a:gridCol w="365462">
                  <a:extLst>
                    <a:ext uri="{9D8B030D-6E8A-4147-A177-3AD203B41FA5}">
                      <a16:colId xmlns:a16="http://schemas.microsoft.com/office/drawing/2014/main" xmlns="" val="1748760797"/>
                    </a:ext>
                  </a:extLst>
                </a:gridCol>
                <a:gridCol w="2272655">
                  <a:extLst>
                    <a:ext uri="{9D8B030D-6E8A-4147-A177-3AD203B41FA5}">
                      <a16:colId xmlns:a16="http://schemas.microsoft.com/office/drawing/2014/main" xmlns="" val="320452491"/>
                    </a:ext>
                  </a:extLst>
                </a:gridCol>
                <a:gridCol w="1806678">
                  <a:extLst>
                    <a:ext uri="{9D8B030D-6E8A-4147-A177-3AD203B41FA5}">
                      <a16:colId xmlns:a16="http://schemas.microsoft.com/office/drawing/2014/main" xmlns="" val="3284591309"/>
                    </a:ext>
                  </a:extLst>
                </a:gridCol>
                <a:gridCol w="1933856">
                  <a:extLst>
                    <a:ext uri="{9D8B030D-6E8A-4147-A177-3AD203B41FA5}">
                      <a16:colId xmlns:a16="http://schemas.microsoft.com/office/drawing/2014/main" xmlns="" val="1723852618"/>
                    </a:ext>
                  </a:extLst>
                </a:gridCol>
                <a:gridCol w="1222300">
                  <a:extLst>
                    <a:ext uri="{9D8B030D-6E8A-4147-A177-3AD203B41FA5}">
                      <a16:colId xmlns:a16="http://schemas.microsoft.com/office/drawing/2014/main" xmlns="" val="4133916037"/>
                    </a:ext>
                  </a:extLst>
                </a:gridCol>
              </a:tblGrid>
              <a:tr h="490913">
                <a:tc gridSpan="2">
                  <a:txBody>
                    <a:bodyPr/>
                    <a:lstStyle/>
                    <a:p>
                      <a:pPr marL="0" indent="18034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Parameter</a:t>
                      </a:r>
                    </a:p>
                  </a:txBody>
                  <a:tcPr marL="16997" marR="169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8034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Acceptance criteria</a:t>
                      </a:r>
                    </a:p>
                  </a:txBody>
                  <a:tcPr marL="16997" marR="169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Test method</a:t>
                      </a:r>
                    </a:p>
                  </a:txBody>
                  <a:tcPr marL="16997" marR="169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Standard</a:t>
                      </a:r>
                    </a:p>
                  </a:txBody>
                  <a:tcPr marL="16997" marR="169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51412700"/>
                  </a:ext>
                </a:extLst>
              </a:tr>
              <a:tr h="250433">
                <a:tc rowSpan="14">
                  <a:txBody>
                    <a:bodyPr/>
                    <a:lstStyle/>
                    <a:p>
                      <a:pPr marL="71755" marR="71755" indent="180340" algn="ctr">
                        <a:spcAft>
                          <a:spcPts val="0"/>
                        </a:spcAft>
                      </a:pPr>
                      <a:r>
                        <a:rPr lang="en-IN" sz="11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Fresh state (very</a:t>
                      </a:r>
                      <a:r>
                        <a:rPr lang="en-IN" sz="1100" b="1" baseline="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crucial)</a:t>
                      </a:r>
                      <a:endParaRPr lang="en-IN" sz="11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6997" marR="16997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663" indent="0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Efflux time, T</a:t>
                      </a:r>
                      <a:r>
                        <a:rPr lang="en-US" sz="11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(s)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997" marR="169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IN" sz="1100" baseline="-25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 </a:t>
                      </a:r>
                      <a:r>
                        <a:rPr lang="en-IN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≤ 25</a:t>
                      </a:r>
                    </a:p>
                  </a:txBody>
                  <a:tcPr marL="16997" marR="169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Flow Cone test as per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EN 445:2007</a:t>
                      </a:r>
                    </a:p>
                  </a:txBody>
                  <a:tcPr marL="16997" marR="169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 447:2007</a:t>
                      </a:r>
                    </a:p>
                  </a:txBody>
                  <a:tcPr marL="16997" marR="169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44756642"/>
                  </a:ext>
                </a:extLst>
              </a:tr>
              <a:tr h="37142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3663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Efflux time 30 minutes</a:t>
                      </a:r>
                      <a:endParaRPr lang="en-IN" sz="11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93663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after mixing, T</a:t>
                      </a:r>
                      <a:r>
                        <a:rPr lang="en-US" sz="1100" kern="1200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(s)</a:t>
                      </a:r>
                      <a:endParaRPr lang="en-IN" sz="11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997" marR="169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1.2 T</a:t>
                      </a:r>
                      <a:r>
                        <a:rPr lang="en-US" sz="11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≥ T</a:t>
                      </a:r>
                      <a:r>
                        <a:rPr lang="en-US" sz="11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≥ 0.8 T</a:t>
                      </a:r>
                      <a:r>
                        <a:rPr lang="en-US" sz="11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and T</a:t>
                      </a:r>
                      <a:r>
                        <a:rPr lang="en-US" sz="11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 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≤ 25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997" marR="169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16390669"/>
                  </a:ext>
                </a:extLst>
              </a:tr>
              <a:tr h="37142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3663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Efflux time 180 minutes</a:t>
                      </a:r>
                      <a:endParaRPr lang="en-IN" sz="11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93663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after mixing, T</a:t>
                      </a:r>
                      <a:r>
                        <a:rPr lang="en-US" sz="1100" kern="1200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180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(s)</a:t>
                      </a:r>
                      <a:endParaRPr lang="en-IN" sz="11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997" marR="169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1.4 T</a:t>
                      </a:r>
                      <a:r>
                        <a:rPr lang="en-US" sz="11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≥ T</a:t>
                      </a:r>
                      <a:r>
                        <a:rPr lang="en-US" sz="11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180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≥ 0.6 T</a:t>
                      </a:r>
                      <a:r>
                        <a:rPr lang="en-US" sz="11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and T</a:t>
                      </a:r>
                      <a:r>
                        <a:rPr lang="en-US" sz="11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180 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≤ 28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997" marR="169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endParaRPr lang="en-IN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663" marR="226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04714058"/>
                  </a:ext>
                </a:extLst>
              </a:tr>
              <a:tr h="296081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3663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Gout spread, S</a:t>
                      </a:r>
                      <a:r>
                        <a:rPr lang="en-US" sz="1100" kern="1200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(mm)</a:t>
                      </a:r>
                      <a:endParaRPr lang="en-IN" sz="11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997" marR="169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≥ 140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997" marR="169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Grout spread test as per 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 445:2007</a:t>
                      </a:r>
                    </a:p>
                  </a:txBody>
                  <a:tcPr marL="16997" marR="169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76344850"/>
                  </a:ext>
                </a:extLst>
              </a:tr>
              <a:tr h="43190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3663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Grout spread 30 minutes</a:t>
                      </a:r>
                      <a:endParaRPr lang="en-IN" sz="11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93663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after mixing, S</a:t>
                      </a:r>
                      <a:r>
                        <a:rPr lang="en-US" sz="1100" kern="1200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(mm)</a:t>
                      </a:r>
                      <a:endParaRPr lang="en-IN" sz="11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997" marR="169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1.2 S</a:t>
                      </a:r>
                      <a:r>
                        <a:rPr lang="en-US" sz="11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≥ S</a:t>
                      </a:r>
                      <a:r>
                        <a:rPr lang="en-US" sz="11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≥ 0.8 S</a:t>
                      </a:r>
                      <a:r>
                        <a:rPr lang="en-US" sz="11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and S</a:t>
                      </a:r>
                      <a:r>
                        <a:rPr lang="en-US" sz="11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≥ 140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997" marR="169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3366726"/>
                  </a:ext>
                </a:extLst>
              </a:tr>
              <a:tr h="43190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3663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Grout spread 180 minutes</a:t>
                      </a:r>
                      <a:endParaRPr lang="en-IN" sz="11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93663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after mixing, S</a:t>
                      </a:r>
                      <a:r>
                        <a:rPr lang="en-US" sz="1100" kern="1200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180</a:t>
                      </a: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(mm)</a:t>
                      </a:r>
                      <a:endParaRPr lang="en-IN" sz="11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997" marR="169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1.4 S</a:t>
                      </a:r>
                      <a:r>
                        <a:rPr lang="en-US" sz="11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≥ S</a:t>
                      </a:r>
                      <a:r>
                        <a:rPr lang="en-US" sz="11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180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≥ 0.6 S</a:t>
                      </a:r>
                      <a:r>
                        <a:rPr lang="en-US" sz="11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and S</a:t>
                      </a:r>
                      <a:r>
                        <a:rPr lang="en-US" sz="11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180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≥ 120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997" marR="169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endParaRPr lang="en-IN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663" marR="226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endParaRPr lang="en-IN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663" marR="226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25834367"/>
                  </a:ext>
                </a:extLst>
              </a:tr>
              <a:tr h="18571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3663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Bleed (%)</a:t>
                      </a:r>
                      <a:endParaRPr lang="en-IN" sz="11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997" marR="169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6997" marR="169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5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Standard, wick bleed and inclined tube test as per 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 445:2007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Pressure-induced bleed test as per ASTM C1741</a:t>
                      </a:r>
                    </a:p>
                  </a:txBody>
                  <a:tcPr marL="16997" marR="169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 447:2007 and PTI M55.1-12</a:t>
                      </a:r>
                    </a:p>
                  </a:txBody>
                  <a:tcPr marL="16997" marR="169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55342557"/>
                  </a:ext>
                </a:extLst>
              </a:tr>
              <a:tr h="18571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166688" algn="l" defTabSz="914400" rtl="0" eaLnBrk="1" latinLnBrk="0" hangingPunct="1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Standard</a:t>
                      </a:r>
                      <a:endParaRPr lang="en-IN" sz="11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997" marR="169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16997" marR="169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3921535"/>
                  </a:ext>
                </a:extLst>
              </a:tr>
              <a:tr h="18571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166688" algn="l" defTabSz="914400" rtl="0" eaLnBrk="1" latinLnBrk="0" hangingPunct="1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Wick-induced</a:t>
                      </a:r>
                      <a:endParaRPr lang="en-IN" sz="11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997" marR="169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≤ 0.3</a:t>
                      </a:r>
                    </a:p>
                  </a:txBody>
                  <a:tcPr marL="16997" marR="169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7485599"/>
                  </a:ext>
                </a:extLst>
              </a:tr>
              <a:tr h="17748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166688" algn="l" defTabSz="914400" rtl="0" eaLnBrk="1" latinLnBrk="0" hangingPunct="1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Pressure-induced (at 350 kPa)</a:t>
                      </a:r>
                      <a:endParaRPr lang="en-IN" sz="11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997" marR="169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≤ 0.1</a:t>
                      </a:r>
                    </a:p>
                  </a:txBody>
                  <a:tcPr marL="16997" marR="169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34794904"/>
                  </a:ext>
                </a:extLst>
              </a:tr>
              <a:tr h="17145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166688" algn="l" defTabSz="914400" rtl="0" eaLnBrk="1" latinLnBrk="0" hangingPunct="1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Inclined tube</a:t>
                      </a:r>
                      <a:endParaRPr lang="en-IN" sz="11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997" marR="169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≤ 0.3</a:t>
                      </a:r>
                    </a:p>
                  </a:txBody>
                  <a:tcPr marL="16997" marR="169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3667134"/>
                  </a:ext>
                </a:extLst>
              </a:tr>
              <a:tr h="18571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3663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Setting time (hrs.)</a:t>
                      </a:r>
                      <a:endParaRPr lang="en-IN" sz="11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997" marR="169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6997" marR="169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Setting time test as per ASTM C953</a:t>
                      </a:r>
                    </a:p>
                  </a:txBody>
                  <a:tcPr marL="16997" marR="169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 447:2007 and PTI M55.1-12</a:t>
                      </a:r>
                    </a:p>
                  </a:txBody>
                  <a:tcPr marL="16997" marR="169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11171438"/>
                  </a:ext>
                </a:extLst>
              </a:tr>
              <a:tr h="18571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166688" algn="l" defTabSz="914400" rtl="0" eaLnBrk="1" latinLnBrk="0" hangingPunct="1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Initial</a:t>
                      </a:r>
                      <a:endParaRPr lang="en-IN" sz="1100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997" marR="169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≥ 3</a:t>
                      </a:r>
                    </a:p>
                  </a:txBody>
                  <a:tcPr marL="16997" marR="169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10531485"/>
                  </a:ext>
                </a:extLst>
              </a:tr>
              <a:tr h="165656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166688" algn="l" defTabSz="914400" rtl="0" eaLnBrk="1" latinLnBrk="0" hangingPunct="1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Final</a:t>
                      </a:r>
                      <a:endParaRPr lang="en-IN" sz="11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997" marR="169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≤ 24</a:t>
                      </a:r>
                    </a:p>
                  </a:txBody>
                  <a:tcPr marL="16997" marR="169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9606704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971550" y="2978944"/>
            <a:ext cx="4114800" cy="364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971550" y="4071938"/>
            <a:ext cx="4114800" cy="40719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14296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284CD2-E916-47E9-9D73-344990666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Modified performance specifications for PT grouts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DAC616B2-55F2-4CDF-8389-F5E8FA83204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29293" y="1926676"/>
          <a:ext cx="7501618" cy="3444290"/>
        </p:xfrm>
        <a:graphic>
          <a:graphicData uri="http://schemas.openxmlformats.org/drawingml/2006/table">
            <a:tbl>
              <a:tblPr firstRow="1" firstCol="1" bandRow="1"/>
              <a:tblGrid>
                <a:gridCol w="456545">
                  <a:extLst>
                    <a:ext uri="{9D8B030D-6E8A-4147-A177-3AD203B41FA5}">
                      <a16:colId xmlns:a16="http://schemas.microsoft.com/office/drawing/2014/main" xmlns="" val="1748760797"/>
                    </a:ext>
                  </a:extLst>
                </a:gridCol>
                <a:gridCol w="2080076">
                  <a:extLst>
                    <a:ext uri="{9D8B030D-6E8A-4147-A177-3AD203B41FA5}">
                      <a16:colId xmlns:a16="http://schemas.microsoft.com/office/drawing/2014/main" xmlns="" val="320452491"/>
                    </a:ext>
                  </a:extLst>
                </a:gridCol>
                <a:gridCol w="1620982">
                  <a:extLst>
                    <a:ext uri="{9D8B030D-6E8A-4147-A177-3AD203B41FA5}">
                      <a16:colId xmlns:a16="http://schemas.microsoft.com/office/drawing/2014/main" xmlns="" val="3284591309"/>
                    </a:ext>
                  </a:extLst>
                </a:gridCol>
                <a:gridCol w="2186667">
                  <a:extLst>
                    <a:ext uri="{9D8B030D-6E8A-4147-A177-3AD203B41FA5}">
                      <a16:colId xmlns:a16="http://schemas.microsoft.com/office/drawing/2014/main" xmlns="" val="1723852618"/>
                    </a:ext>
                  </a:extLst>
                </a:gridCol>
                <a:gridCol w="1157348">
                  <a:extLst>
                    <a:ext uri="{9D8B030D-6E8A-4147-A177-3AD203B41FA5}">
                      <a16:colId xmlns:a16="http://schemas.microsoft.com/office/drawing/2014/main" xmlns="" val="4133916037"/>
                    </a:ext>
                  </a:extLst>
                </a:gridCol>
              </a:tblGrid>
              <a:tr h="625078">
                <a:tc gridSpan="2">
                  <a:txBody>
                    <a:bodyPr/>
                    <a:lstStyle/>
                    <a:p>
                      <a:pPr marL="0" indent="18034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Parameter</a:t>
                      </a:r>
                    </a:p>
                  </a:txBody>
                  <a:tcPr marL="16997" marR="169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8034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Acceptance criteria</a:t>
                      </a:r>
                    </a:p>
                  </a:txBody>
                  <a:tcPr marL="16997" marR="169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Test method</a:t>
                      </a:r>
                    </a:p>
                  </a:txBody>
                  <a:tcPr marL="16997" marR="169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Standard</a:t>
                      </a:r>
                    </a:p>
                  </a:txBody>
                  <a:tcPr marL="16997" marR="169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51412700"/>
                  </a:ext>
                </a:extLst>
              </a:tr>
              <a:tr h="297308">
                <a:tc rowSpan="4"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IN" sz="1100" b="1" kern="12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Desired</a:t>
                      </a:r>
                    </a:p>
                  </a:txBody>
                  <a:tcPr marL="68580" marR="68580" marT="34290" marB="34290" vert="vert270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Compressive strength (N/mm</a:t>
                      </a:r>
                      <a:r>
                        <a:rPr lang="en-US" sz="1100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1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IN" sz="1100" baseline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997" marR="16997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6997" marR="169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ASTM C942 with the moulds complying to ASTM C 109</a:t>
                      </a:r>
                    </a:p>
                  </a:txBody>
                  <a:tcPr marL="16997" marR="169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IN" sz="1100" i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 447:2007 and PTI M55.1-12</a:t>
                      </a:r>
                    </a:p>
                  </a:txBody>
                  <a:tcPr marL="16997" marR="169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55342557"/>
                  </a:ext>
                </a:extLst>
              </a:tr>
              <a:tr h="245779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166688" algn="l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day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997" marR="169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18034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IN" sz="1100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≤ 10</a:t>
                      </a:r>
                      <a:endParaRPr lang="en-IN" sz="11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997" marR="169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3921535"/>
                  </a:ext>
                </a:extLst>
              </a:tr>
              <a:tr h="23374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166688" algn="l" defTabSz="914400" rtl="0" eaLnBrk="1" latinLnBrk="0" hangingPunct="1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 day</a:t>
                      </a:r>
                      <a:endParaRPr lang="en-IN" sz="11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997" marR="169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18034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IN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≤ 27</a:t>
                      </a:r>
                      <a:endParaRPr lang="en-IN" sz="11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6997" marR="169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endParaRPr lang="en-IN" sz="1400" i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663" marR="226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54338016"/>
                  </a:ext>
                </a:extLst>
              </a:tr>
              <a:tr h="17145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166688" algn="l" defTabSz="914400" rtl="0" eaLnBrk="1" latinLnBrk="0" hangingPunct="1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 day</a:t>
                      </a:r>
                      <a:endParaRPr lang="en-IN" sz="11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997" marR="169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≤ 30</a:t>
                      </a:r>
                    </a:p>
                  </a:txBody>
                  <a:tcPr marL="16997" marR="16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34794904"/>
                  </a:ext>
                </a:extLst>
              </a:tr>
              <a:tr h="208716">
                <a:tc rowSpan="3"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IN" sz="1100" b="1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Very Crucial</a:t>
                      </a:r>
                    </a:p>
                  </a:txBody>
                  <a:tcPr marL="68580" marR="68580" marT="34290" marB="34290" vert="vert27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IN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Hardened volume change (%)</a:t>
                      </a:r>
                    </a:p>
                  </a:txBody>
                  <a:tcPr marL="16997" marR="16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endParaRPr lang="en-IN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6997" marR="16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ASTM C1090 for expansion and 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ASTM C157 or 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ASTM C1698 for shrinkage</a:t>
                      </a:r>
                    </a:p>
                  </a:txBody>
                  <a:tcPr marL="16997" marR="16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IN" sz="1100" i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PTI M55.1-12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6997" marR="169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80951024"/>
                  </a:ext>
                </a:extLst>
              </a:tr>
              <a:tr h="342900">
                <a:tc vMerge="1"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IN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166688" algn="l" defTabSz="914400" rtl="0" eaLnBrk="1" latinLnBrk="0" hangingPunct="1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Expansion</a:t>
                      </a:r>
                    </a:p>
                  </a:txBody>
                  <a:tcPr marL="16997" marR="16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IN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≤ 0.1 at 24 hours &amp;</a:t>
                      </a:r>
                    </a:p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IN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≤ 0.2 after 28 days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6997" marR="16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endParaRPr lang="en-IN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663" marR="226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endParaRPr lang="en-IN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663" marR="226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75316394"/>
                  </a:ext>
                </a:extLst>
              </a:tr>
              <a:tr h="263863">
                <a:tc vMerge="1">
                  <a:txBody>
                    <a:bodyPr/>
                    <a:lstStyle/>
                    <a:p>
                      <a:pPr marL="342900" lvl="0" indent="-342900" algn="l" defTabSz="914400" rtl="0" eaLnBrk="1" latinLnBrk="0" hangingPunct="1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IN" sz="14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42900" lvl="0" indent="-166688" algn="l" defTabSz="914400" rtl="0" eaLnBrk="1" latinLnBrk="0" hangingPunct="1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Shrinkage</a:t>
                      </a:r>
                    </a:p>
                  </a:txBody>
                  <a:tcPr marL="16997" marR="16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IN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≤ 0.2 after 28 days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6997" marR="16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endParaRPr lang="en-IN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663" marR="226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endParaRPr lang="en-IN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663" marR="226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47781103"/>
                  </a:ext>
                </a:extLst>
              </a:tr>
              <a:tr h="263863">
                <a:tc rowSpan="4"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IN" sz="12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Crucial</a:t>
                      </a:r>
                    </a:p>
                  </a:txBody>
                  <a:tcPr marL="68580" marR="68580" marT="34290" marB="34290" vert="vert27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76212" lvl="0" indent="0" algn="l" defTabSz="914400" rtl="0" eaLnBrk="1" latinLnBrk="0" hangingPunct="1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IN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Deleterious ions (% of binder)</a:t>
                      </a:r>
                    </a:p>
                  </a:txBody>
                  <a:tcPr marL="16997" marR="16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endParaRPr lang="en-IN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6997" marR="16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Ion Chromatography or 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Chemical analysis</a:t>
                      </a:r>
                    </a:p>
                  </a:txBody>
                  <a:tcPr marL="16997" marR="16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i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 447:2007 and PTI M55.1-12</a:t>
                      </a: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endParaRPr lang="en-IN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6997" marR="1699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30713195"/>
                  </a:ext>
                </a:extLst>
              </a:tr>
              <a:tr h="263863">
                <a:tc vMerge="1"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IN" sz="16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166688" algn="l" defTabSz="914400" rtl="0" eaLnBrk="1" latinLnBrk="0" hangingPunct="1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Chloride (Cl</a:t>
                      </a:r>
                      <a:r>
                        <a:rPr lang="en-IN" sz="1100" kern="120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2-</a:t>
                      </a:r>
                      <a:r>
                        <a:rPr lang="en-IN" sz="110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16997" marR="16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IN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≤ </a:t>
                      </a:r>
                      <a:r>
                        <a:rPr lang="en-IN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16997" marR="16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endParaRPr lang="en-IN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663" marR="226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endParaRPr lang="en-IN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663" marR="226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36658205"/>
                  </a:ext>
                </a:extLst>
              </a:tr>
              <a:tr h="263863">
                <a:tc vMerge="1"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IN" sz="16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166688" algn="l" defTabSz="914400" rtl="0" eaLnBrk="1" latinLnBrk="0" hangingPunct="1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Sulphates (SO</a:t>
                      </a:r>
                      <a:r>
                        <a:rPr lang="en-IN" sz="1100" kern="1200" baseline="-25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IN" sz="1100" kern="120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2-</a:t>
                      </a:r>
                      <a:r>
                        <a:rPr lang="en-IN" sz="110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IN" sz="11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997" marR="16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IN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≤ </a:t>
                      </a:r>
                      <a:r>
                        <a:rPr lang="en-IN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4.00</a:t>
                      </a:r>
                    </a:p>
                  </a:txBody>
                  <a:tcPr marL="16997" marR="16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endParaRPr lang="en-IN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663" marR="226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endParaRPr lang="en-IN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663" marR="226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1667213"/>
                  </a:ext>
                </a:extLst>
              </a:tr>
              <a:tr h="263863">
                <a:tc vMerge="1"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IN" sz="16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27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42900" lvl="0" indent="-166688" algn="l" defTabSz="914400" rtl="0" eaLnBrk="1" latinLnBrk="0" hangingPunct="1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Sulphides (S</a:t>
                      </a:r>
                      <a:r>
                        <a:rPr lang="en-IN" sz="1100" kern="1200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2-</a:t>
                      </a:r>
                      <a:r>
                        <a:rPr lang="en-IN" sz="110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IN" sz="11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6997" marR="16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IN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≤ </a:t>
                      </a:r>
                      <a:r>
                        <a:rPr lang="en-IN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0.01</a:t>
                      </a:r>
                    </a:p>
                  </a:txBody>
                  <a:tcPr marL="16997" marR="16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endParaRPr lang="en-IN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663" marR="226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endParaRPr lang="en-IN" sz="15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2663" marR="226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024808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014412" y="4021931"/>
            <a:ext cx="3679031" cy="27146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C00000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7FCC5742-6C9F-41B8-B4CA-2EB41FA14EFE}"/>
              </a:ext>
            </a:extLst>
          </p:cNvPr>
          <p:cNvSpPr/>
          <p:nvPr/>
        </p:nvSpPr>
        <p:spPr>
          <a:xfrm>
            <a:off x="935831" y="5463833"/>
            <a:ext cx="6945060" cy="363736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set of stringent specifications must be used to achieve good quality PT grout</a:t>
            </a:r>
          </a:p>
        </p:txBody>
      </p:sp>
    </p:spTree>
    <p:extLst>
      <p:ext uri="{BB962C8B-B14F-4D97-AF65-F5344CB8AC3E}">
        <p14:creationId xmlns:p14="http://schemas.microsoft.com/office/powerpoint/2010/main" val="178626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Title 2">
            <a:extLst>
              <a:ext uri="{FF2B5EF4-FFF2-40B4-BE49-F238E27FC236}">
                <a16:creationId xmlns:a16="http://schemas.microsoft.com/office/drawing/2014/main" xmlns="" id="{92AF6DE9-D223-43CA-A079-CFC43F4976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00FF"/>
                </a:solidFill>
              </a:rPr>
              <a:t>Avoid</a:t>
            </a:r>
            <a:r>
              <a:rPr lang="en-US" altLang="en-US" dirty="0"/>
              <a:t> the filling of duct with </a:t>
            </a:r>
            <a:r>
              <a:rPr lang="en-US" altLang="en-US" dirty="0">
                <a:solidFill>
                  <a:srgbClr val="0000FF"/>
                </a:solidFill>
              </a:rPr>
              <a:t>water </a:t>
            </a:r>
            <a:r>
              <a:rPr lang="en-US" altLang="en-US" dirty="0"/>
              <a:t>before grouting</a:t>
            </a:r>
          </a:p>
        </p:txBody>
      </p:sp>
      <p:sp>
        <p:nvSpPr>
          <p:cNvPr id="87042" name="Content Placeholder 4">
            <a:extLst>
              <a:ext uri="{FF2B5EF4-FFF2-40B4-BE49-F238E27FC236}">
                <a16:creationId xmlns:a16="http://schemas.microsoft.com/office/drawing/2014/main" xmlns="" id="{81DE2A6D-1083-4921-9ADF-7BE2C06466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0443" y="1291581"/>
            <a:ext cx="8882083" cy="1647365"/>
          </a:xfrm>
        </p:spPr>
        <p:txBody>
          <a:bodyPr>
            <a:noAutofit/>
          </a:bodyPr>
          <a:lstStyle/>
          <a:p>
            <a:r>
              <a:rPr lang="en-US" altLang="en-US" sz="2000" dirty="0"/>
              <a:t>Chances are very less that the grout will entirely displace the water</a:t>
            </a:r>
          </a:p>
          <a:p>
            <a:r>
              <a:rPr lang="en-US" altLang="en-US" sz="2000" dirty="0"/>
              <a:t>Strands may get corroded and left as it is</a:t>
            </a:r>
          </a:p>
          <a:p>
            <a:pPr lvl="1"/>
            <a:r>
              <a:rPr lang="en-US" altLang="en-US" sz="1800" dirty="0"/>
              <a:t>There may be significant delays between the placing of strands in the duct and the prestressing</a:t>
            </a:r>
          </a:p>
          <a:p>
            <a:endParaRPr lang="en-US" altLang="en-US" sz="2000" dirty="0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xmlns="" id="{B914C721-4992-4D86-A807-0EF08C5BA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9379" y="6438146"/>
            <a:ext cx="1083951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75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Ashok </a:t>
            </a:r>
            <a:r>
              <a:rPr lang="en-US" sz="750" dirty="0" err="1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Gorantla</a:t>
            </a:r>
            <a:r>
              <a:rPr lang="en-US" sz="75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2016</a:t>
            </a:r>
          </a:p>
        </p:txBody>
      </p:sp>
      <p:pic>
        <p:nvPicPr>
          <p:cNvPr id="87045" name="Picture 7">
            <a:extLst>
              <a:ext uri="{FF2B5EF4-FFF2-40B4-BE49-F238E27FC236}">
                <a16:creationId xmlns:a16="http://schemas.microsoft.com/office/drawing/2014/main" xmlns="" id="{32DF2477-8B9E-4277-9375-EA393733A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6568" y="2669773"/>
            <a:ext cx="2591566" cy="232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6" name="TextBox 6">
            <a:extLst>
              <a:ext uri="{FF2B5EF4-FFF2-40B4-BE49-F238E27FC236}">
                <a16:creationId xmlns:a16="http://schemas.microsoft.com/office/drawing/2014/main" xmlns="" id="{3C066909-1D65-4102-B0BF-D60CB8328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2176" y="5082366"/>
            <a:ext cx="28003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1350" dirty="0"/>
              <a:t>Signs of strand corrosion in a duct that was filled with water</a:t>
            </a:r>
          </a:p>
        </p:txBody>
      </p:sp>
      <p:sp>
        <p:nvSpPr>
          <p:cNvPr id="13" name="Freeform 277">
            <a:extLst>
              <a:ext uri="{FF2B5EF4-FFF2-40B4-BE49-F238E27FC236}">
                <a16:creationId xmlns:a16="http://schemas.microsoft.com/office/drawing/2014/main" xmlns="" id="{8EEAF553-1D8C-48A2-AF9A-42C4E1917CBA}"/>
              </a:ext>
            </a:extLst>
          </p:cNvPr>
          <p:cNvSpPr>
            <a:spLocks/>
          </p:cNvSpPr>
          <p:nvPr/>
        </p:nvSpPr>
        <p:spPr bwMode="auto">
          <a:xfrm rot="21376183">
            <a:off x="1548630" y="4086123"/>
            <a:ext cx="4005068" cy="29616"/>
          </a:xfrm>
          <a:custGeom>
            <a:avLst/>
            <a:gdLst>
              <a:gd name="T0" fmla="*/ 2070 w 2070"/>
              <a:gd name="T1" fmla="*/ 7 h 15"/>
              <a:gd name="T2" fmla="*/ 2062 w 2070"/>
              <a:gd name="T3" fmla="*/ 0 h 15"/>
              <a:gd name="T4" fmla="*/ 0 w 2070"/>
              <a:gd name="T5" fmla="*/ 0 h 15"/>
              <a:gd name="T6" fmla="*/ 0 w 2070"/>
              <a:gd name="T7" fmla="*/ 15 h 15"/>
              <a:gd name="T8" fmla="*/ 2062 w 2070"/>
              <a:gd name="T9" fmla="*/ 15 h 15"/>
              <a:gd name="T10" fmla="*/ 2070 w 2070"/>
              <a:gd name="T11" fmla="*/ 7 h 15"/>
              <a:gd name="T12" fmla="*/ 2062 w 2070"/>
              <a:gd name="T13" fmla="*/ 15 h 15"/>
              <a:gd name="T14" fmla="*/ 2070 w 2070"/>
              <a:gd name="T15" fmla="*/ 15 h 15"/>
              <a:gd name="T16" fmla="*/ 2070 w 2070"/>
              <a:gd name="T17" fmla="*/ 7 h 1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70"/>
              <a:gd name="T28" fmla="*/ 0 h 15"/>
              <a:gd name="T29" fmla="*/ 2070 w 2070"/>
              <a:gd name="T30" fmla="*/ 15 h 1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70" h="15">
                <a:moveTo>
                  <a:pt x="2070" y="7"/>
                </a:moveTo>
                <a:lnTo>
                  <a:pt x="2062" y="0"/>
                </a:lnTo>
                <a:lnTo>
                  <a:pt x="0" y="0"/>
                </a:lnTo>
                <a:lnTo>
                  <a:pt x="0" y="15"/>
                </a:lnTo>
                <a:lnTo>
                  <a:pt x="2062" y="15"/>
                </a:lnTo>
                <a:lnTo>
                  <a:pt x="2070" y="7"/>
                </a:lnTo>
                <a:lnTo>
                  <a:pt x="2062" y="15"/>
                </a:lnTo>
                <a:lnTo>
                  <a:pt x="2070" y="15"/>
                </a:lnTo>
                <a:lnTo>
                  <a:pt x="2070" y="7"/>
                </a:lnTo>
                <a:close/>
              </a:path>
            </a:pathLst>
          </a:custGeom>
          <a:solidFill>
            <a:srgbClr val="0C0C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N" sz="135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30C679F-414D-480B-BBC2-DDD3CB4D9E56}"/>
              </a:ext>
            </a:extLst>
          </p:cNvPr>
          <p:cNvSpPr txBox="1"/>
          <p:nvPr/>
        </p:nvSpPr>
        <p:spPr>
          <a:xfrm>
            <a:off x="1598823" y="4625899"/>
            <a:ext cx="4184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water filled duct prior to grouting</a:t>
            </a:r>
          </a:p>
        </p:txBody>
      </p:sp>
      <p:sp>
        <p:nvSpPr>
          <p:cNvPr id="12" name="Rectangle 276">
            <a:extLst>
              <a:ext uri="{FF2B5EF4-FFF2-40B4-BE49-F238E27FC236}">
                <a16:creationId xmlns:a16="http://schemas.microsoft.com/office/drawing/2014/main" xmlns="" id="{903E3897-5AC1-49EE-A9F0-C93DC5DBAF8C}"/>
              </a:ext>
            </a:extLst>
          </p:cNvPr>
          <p:cNvSpPr>
            <a:spLocks noChangeArrowheads="1"/>
          </p:cNvSpPr>
          <p:nvPr/>
        </p:nvSpPr>
        <p:spPr bwMode="auto">
          <a:xfrm rot="21376183">
            <a:off x="1522377" y="3295747"/>
            <a:ext cx="3989590" cy="8055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bg1"/>
                </a:solidFill>
                <a:latin typeface="Swis721 Md BT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Swis721 Md BT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Swis721 Md BT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Swis721 Md BT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Swis721 Md B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Swis721 Md B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Swis721 Md B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Swis721 Md B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Swis721 Md BT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14" name="Freeform 278">
            <a:extLst>
              <a:ext uri="{FF2B5EF4-FFF2-40B4-BE49-F238E27FC236}">
                <a16:creationId xmlns:a16="http://schemas.microsoft.com/office/drawing/2014/main" xmlns="" id="{3E8FFFF6-0B2A-4EE4-A0BE-CB6385736414}"/>
              </a:ext>
            </a:extLst>
          </p:cNvPr>
          <p:cNvSpPr>
            <a:spLocks/>
          </p:cNvSpPr>
          <p:nvPr/>
        </p:nvSpPr>
        <p:spPr bwMode="auto">
          <a:xfrm rot="21376183">
            <a:off x="5491684" y="3148216"/>
            <a:ext cx="30957" cy="823325"/>
          </a:xfrm>
          <a:custGeom>
            <a:avLst/>
            <a:gdLst>
              <a:gd name="T0" fmla="*/ 8 w 16"/>
              <a:gd name="T1" fmla="*/ 0 h 417"/>
              <a:gd name="T2" fmla="*/ 0 w 16"/>
              <a:gd name="T3" fmla="*/ 9 h 417"/>
              <a:gd name="T4" fmla="*/ 0 w 16"/>
              <a:gd name="T5" fmla="*/ 417 h 417"/>
              <a:gd name="T6" fmla="*/ 16 w 16"/>
              <a:gd name="T7" fmla="*/ 417 h 417"/>
              <a:gd name="T8" fmla="*/ 16 w 16"/>
              <a:gd name="T9" fmla="*/ 9 h 417"/>
              <a:gd name="T10" fmla="*/ 8 w 16"/>
              <a:gd name="T11" fmla="*/ 0 h 417"/>
              <a:gd name="T12" fmla="*/ 16 w 16"/>
              <a:gd name="T13" fmla="*/ 9 h 417"/>
              <a:gd name="T14" fmla="*/ 16 w 16"/>
              <a:gd name="T15" fmla="*/ 0 h 417"/>
              <a:gd name="T16" fmla="*/ 8 w 16"/>
              <a:gd name="T17" fmla="*/ 0 h 4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"/>
              <a:gd name="T28" fmla="*/ 0 h 417"/>
              <a:gd name="T29" fmla="*/ 16 w 16"/>
              <a:gd name="T30" fmla="*/ 417 h 4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" h="417">
                <a:moveTo>
                  <a:pt x="8" y="0"/>
                </a:moveTo>
                <a:lnTo>
                  <a:pt x="0" y="9"/>
                </a:lnTo>
                <a:lnTo>
                  <a:pt x="0" y="417"/>
                </a:lnTo>
                <a:lnTo>
                  <a:pt x="16" y="417"/>
                </a:lnTo>
                <a:lnTo>
                  <a:pt x="16" y="9"/>
                </a:lnTo>
                <a:lnTo>
                  <a:pt x="8" y="0"/>
                </a:lnTo>
                <a:lnTo>
                  <a:pt x="16" y="9"/>
                </a:lnTo>
                <a:lnTo>
                  <a:pt x="16" y="0"/>
                </a:lnTo>
                <a:lnTo>
                  <a:pt x="8" y="0"/>
                </a:lnTo>
                <a:close/>
              </a:path>
            </a:pathLst>
          </a:custGeom>
          <a:solidFill>
            <a:srgbClr val="0C0C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N" sz="1350"/>
          </a:p>
        </p:txBody>
      </p:sp>
      <p:sp>
        <p:nvSpPr>
          <p:cNvPr id="15" name="Freeform 279">
            <a:extLst>
              <a:ext uri="{FF2B5EF4-FFF2-40B4-BE49-F238E27FC236}">
                <a16:creationId xmlns:a16="http://schemas.microsoft.com/office/drawing/2014/main" xmlns="" id="{F7B174D6-A7B5-42C7-B53D-49181DC2C9CF}"/>
              </a:ext>
            </a:extLst>
          </p:cNvPr>
          <p:cNvSpPr>
            <a:spLocks/>
          </p:cNvSpPr>
          <p:nvPr/>
        </p:nvSpPr>
        <p:spPr bwMode="auto">
          <a:xfrm rot="21376183">
            <a:off x="1480646" y="3279337"/>
            <a:ext cx="4005068" cy="33565"/>
          </a:xfrm>
          <a:custGeom>
            <a:avLst/>
            <a:gdLst>
              <a:gd name="T0" fmla="*/ 0 w 2070"/>
              <a:gd name="T1" fmla="*/ 9 h 17"/>
              <a:gd name="T2" fmla="*/ 8 w 2070"/>
              <a:gd name="T3" fmla="*/ 17 h 17"/>
              <a:gd name="T4" fmla="*/ 2070 w 2070"/>
              <a:gd name="T5" fmla="*/ 17 h 17"/>
              <a:gd name="T6" fmla="*/ 2070 w 2070"/>
              <a:gd name="T7" fmla="*/ 0 h 17"/>
              <a:gd name="T8" fmla="*/ 8 w 2070"/>
              <a:gd name="T9" fmla="*/ 0 h 17"/>
              <a:gd name="T10" fmla="*/ 0 w 2070"/>
              <a:gd name="T11" fmla="*/ 9 h 17"/>
              <a:gd name="T12" fmla="*/ 8 w 2070"/>
              <a:gd name="T13" fmla="*/ 0 h 17"/>
              <a:gd name="T14" fmla="*/ 0 w 2070"/>
              <a:gd name="T15" fmla="*/ 0 h 17"/>
              <a:gd name="T16" fmla="*/ 0 w 2070"/>
              <a:gd name="T17" fmla="*/ 9 h 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70"/>
              <a:gd name="T28" fmla="*/ 0 h 17"/>
              <a:gd name="T29" fmla="*/ 2070 w 2070"/>
              <a:gd name="T30" fmla="*/ 17 h 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70" h="17">
                <a:moveTo>
                  <a:pt x="0" y="9"/>
                </a:moveTo>
                <a:lnTo>
                  <a:pt x="8" y="17"/>
                </a:lnTo>
                <a:lnTo>
                  <a:pt x="2070" y="17"/>
                </a:lnTo>
                <a:lnTo>
                  <a:pt x="2070" y="0"/>
                </a:lnTo>
                <a:lnTo>
                  <a:pt x="8" y="0"/>
                </a:lnTo>
                <a:lnTo>
                  <a:pt x="0" y="9"/>
                </a:lnTo>
                <a:lnTo>
                  <a:pt x="8" y="0"/>
                </a:lnTo>
                <a:lnTo>
                  <a:pt x="0" y="0"/>
                </a:lnTo>
                <a:lnTo>
                  <a:pt x="0" y="9"/>
                </a:lnTo>
                <a:close/>
              </a:path>
            </a:pathLst>
          </a:custGeom>
          <a:solidFill>
            <a:srgbClr val="0C0C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N" sz="1350"/>
          </a:p>
        </p:txBody>
      </p:sp>
      <p:sp>
        <p:nvSpPr>
          <p:cNvPr id="16" name="Freeform 280">
            <a:extLst>
              <a:ext uri="{FF2B5EF4-FFF2-40B4-BE49-F238E27FC236}">
                <a16:creationId xmlns:a16="http://schemas.microsoft.com/office/drawing/2014/main" xmlns="" id="{EF38BEE3-8C91-4804-86D9-685D4CC9FBFA}"/>
              </a:ext>
            </a:extLst>
          </p:cNvPr>
          <p:cNvSpPr>
            <a:spLocks/>
          </p:cNvSpPr>
          <p:nvPr/>
        </p:nvSpPr>
        <p:spPr bwMode="auto">
          <a:xfrm rot="21376183">
            <a:off x="1511639" y="3425511"/>
            <a:ext cx="30957" cy="821351"/>
          </a:xfrm>
          <a:custGeom>
            <a:avLst/>
            <a:gdLst>
              <a:gd name="T0" fmla="*/ 8 w 16"/>
              <a:gd name="T1" fmla="*/ 416 h 416"/>
              <a:gd name="T2" fmla="*/ 16 w 16"/>
              <a:gd name="T3" fmla="*/ 408 h 416"/>
              <a:gd name="T4" fmla="*/ 16 w 16"/>
              <a:gd name="T5" fmla="*/ 0 h 416"/>
              <a:gd name="T6" fmla="*/ 0 w 16"/>
              <a:gd name="T7" fmla="*/ 0 h 416"/>
              <a:gd name="T8" fmla="*/ 0 w 16"/>
              <a:gd name="T9" fmla="*/ 408 h 416"/>
              <a:gd name="T10" fmla="*/ 8 w 16"/>
              <a:gd name="T11" fmla="*/ 416 h 416"/>
              <a:gd name="T12" fmla="*/ 0 w 16"/>
              <a:gd name="T13" fmla="*/ 408 h 416"/>
              <a:gd name="T14" fmla="*/ 0 w 16"/>
              <a:gd name="T15" fmla="*/ 416 h 416"/>
              <a:gd name="T16" fmla="*/ 8 w 16"/>
              <a:gd name="T17" fmla="*/ 416 h 41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"/>
              <a:gd name="T28" fmla="*/ 0 h 416"/>
              <a:gd name="T29" fmla="*/ 16 w 16"/>
              <a:gd name="T30" fmla="*/ 416 h 41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" h="416">
                <a:moveTo>
                  <a:pt x="8" y="416"/>
                </a:moveTo>
                <a:lnTo>
                  <a:pt x="16" y="408"/>
                </a:lnTo>
                <a:lnTo>
                  <a:pt x="16" y="0"/>
                </a:lnTo>
                <a:lnTo>
                  <a:pt x="0" y="0"/>
                </a:lnTo>
                <a:lnTo>
                  <a:pt x="0" y="408"/>
                </a:lnTo>
                <a:lnTo>
                  <a:pt x="8" y="416"/>
                </a:lnTo>
                <a:lnTo>
                  <a:pt x="0" y="408"/>
                </a:lnTo>
                <a:lnTo>
                  <a:pt x="0" y="416"/>
                </a:lnTo>
                <a:lnTo>
                  <a:pt x="8" y="416"/>
                </a:lnTo>
                <a:close/>
              </a:path>
            </a:pathLst>
          </a:custGeom>
          <a:solidFill>
            <a:srgbClr val="0C0C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N" sz="1350"/>
          </a:p>
        </p:txBody>
      </p:sp>
      <p:sp>
        <p:nvSpPr>
          <p:cNvPr id="17" name="Freeform 281">
            <a:extLst>
              <a:ext uri="{FF2B5EF4-FFF2-40B4-BE49-F238E27FC236}">
                <a16:creationId xmlns:a16="http://schemas.microsoft.com/office/drawing/2014/main" xmlns="" id="{1D1312F3-02BF-4007-8504-F73FEA875682}"/>
              </a:ext>
            </a:extLst>
          </p:cNvPr>
          <p:cNvSpPr>
            <a:spLocks/>
          </p:cNvSpPr>
          <p:nvPr/>
        </p:nvSpPr>
        <p:spPr bwMode="auto">
          <a:xfrm rot="21376183">
            <a:off x="1532219" y="3546301"/>
            <a:ext cx="3981851" cy="487677"/>
          </a:xfrm>
          <a:custGeom>
            <a:avLst/>
            <a:gdLst>
              <a:gd name="T0" fmla="*/ 1999 w 2058"/>
              <a:gd name="T1" fmla="*/ 31 h 247"/>
              <a:gd name="T2" fmla="*/ 1885 w 2058"/>
              <a:gd name="T3" fmla="*/ 75 h 247"/>
              <a:gd name="T4" fmla="*/ 1772 w 2058"/>
              <a:gd name="T5" fmla="*/ 112 h 247"/>
              <a:gd name="T6" fmla="*/ 1657 w 2058"/>
              <a:gd name="T7" fmla="*/ 145 h 247"/>
              <a:gd name="T8" fmla="*/ 1536 w 2058"/>
              <a:gd name="T9" fmla="*/ 170 h 247"/>
              <a:gd name="T10" fmla="*/ 1405 w 2058"/>
              <a:gd name="T11" fmla="*/ 191 h 247"/>
              <a:gd name="T12" fmla="*/ 1265 w 2058"/>
              <a:gd name="T13" fmla="*/ 208 h 247"/>
              <a:gd name="T14" fmla="*/ 1110 w 2058"/>
              <a:gd name="T15" fmla="*/ 222 h 247"/>
              <a:gd name="T16" fmla="*/ 973 w 2058"/>
              <a:gd name="T17" fmla="*/ 229 h 247"/>
              <a:gd name="T18" fmla="*/ 870 w 2058"/>
              <a:gd name="T19" fmla="*/ 227 h 247"/>
              <a:gd name="T20" fmla="*/ 768 w 2058"/>
              <a:gd name="T21" fmla="*/ 222 h 247"/>
              <a:gd name="T22" fmla="*/ 672 w 2058"/>
              <a:gd name="T23" fmla="*/ 212 h 247"/>
              <a:gd name="T24" fmla="*/ 536 w 2058"/>
              <a:gd name="T25" fmla="*/ 187 h 247"/>
              <a:gd name="T26" fmla="*/ 372 w 2058"/>
              <a:gd name="T27" fmla="*/ 147 h 247"/>
              <a:gd name="T28" fmla="*/ 234 w 2058"/>
              <a:gd name="T29" fmla="*/ 102 h 247"/>
              <a:gd name="T30" fmla="*/ 123 w 2058"/>
              <a:gd name="T31" fmla="*/ 60 h 247"/>
              <a:gd name="T32" fmla="*/ 21 w 2058"/>
              <a:gd name="T33" fmla="*/ 12 h 247"/>
              <a:gd name="T34" fmla="*/ 0 w 2058"/>
              <a:gd name="T35" fmla="*/ 18 h 247"/>
              <a:gd name="T36" fmla="*/ 80 w 2058"/>
              <a:gd name="T37" fmla="*/ 56 h 247"/>
              <a:gd name="T38" fmla="*/ 175 w 2058"/>
              <a:gd name="T39" fmla="*/ 97 h 247"/>
              <a:gd name="T40" fmla="*/ 299 w 2058"/>
              <a:gd name="T41" fmla="*/ 143 h 247"/>
              <a:gd name="T42" fmla="*/ 451 w 2058"/>
              <a:gd name="T43" fmla="*/ 185 h 247"/>
              <a:gd name="T44" fmla="*/ 626 w 2058"/>
              <a:gd name="T45" fmla="*/ 222 h 247"/>
              <a:gd name="T46" fmla="*/ 720 w 2058"/>
              <a:gd name="T47" fmla="*/ 235 h 247"/>
              <a:gd name="T48" fmla="*/ 818 w 2058"/>
              <a:gd name="T49" fmla="*/ 243 h 247"/>
              <a:gd name="T50" fmla="*/ 920 w 2058"/>
              <a:gd name="T51" fmla="*/ 247 h 247"/>
              <a:gd name="T52" fmla="*/ 1025 w 2058"/>
              <a:gd name="T53" fmla="*/ 243 h 247"/>
              <a:gd name="T54" fmla="*/ 1188 w 2058"/>
              <a:gd name="T55" fmla="*/ 233 h 247"/>
              <a:gd name="T56" fmla="*/ 1336 w 2058"/>
              <a:gd name="T57" fmla="*/ 218 h 247"/>
              <a:gd name="T58" fmla="*/ 1472 w 2058"/>
              <a:gd name="T59" fmla="*/ 198 h 247"/>
              <a:gd name="T60" fmla="*/ 1597 w 2058"/>
              <a:gd name="T61" fmla="*/ 175 h 247"/>
              <a:gd name="T62" fmla="*/ 1714 w 2058"/>
              <a:gd name="T63" fmla="*/ 147 h 247"/>
              <a:gd name="T64" fmla="*/ 1830 w 2058"/>
              <a:gd name="T65" fmla="*/ 112 h 247"/>
              <a:gd name="T66" fmla="*/ 1943 w 2058"/>
              <a:gd name="T67" fmla="*/ 71 h 247"/>
              <a:gd name="T68" fmla="*/ 2058 w 2058"/>
              <a:gd name="T69" fmla="*/ 25 h 247"/>
              <a:gd name="T70" fmla="*/ 2058 w 2058"/>
              <a:gd name="T71" fmla="*/ 8 h 24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058"/>
              <a:gd name="T109" fmla="*/ 0 h 247"/>
              <a:gd name="T110" fmla="*/ 2058 w 2058"/>
              <a:gd name="T111" fmla="*/ 247 h 24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058" h="247">
                <a:moveTo>
                  <a:pt x="2058" y="8"/>
                </a:moveTo>
                <a:lnTo>
                  <a:pt x="1999" y="31"/>
                </a:lnTo>
                <a:lnTo>
                  <a:pt x="1943" y="54"/>
                </a:lnTo>
                <a:lnTo>
                  <a:pt x="1885" y="75"/>
                </a:lnTo>
                <a:lnTo>
                  <a:pt x="1830" y="95"/>
                </a:lnTo>
                <a:lnTo>
                  <a:pt x="1772" y="112"/>
                </a:lnTo>
                <a:lnTo>
                  <a:pt x="1714" y="129"/>
                </a:lnTo>
                <a:lnTo>
                  <a:pt x="1657" y="145"/>
                </a:lnTo>
                <a:lnTo>
                  <a:pt x="1597" y="158"/>
                </a:lnTo>
                <a:lnTo>
                  <a:pt x="1536" y="170"/>
                </a:lnTo>
                <a:lnTo>
                  <a:pt x="1472" y="181"/>
                </a:lnTo>
                <a:lnTo>
                  <a:pt x="1405" y="191"/>
                </a:lnTo>
                <a:lnTo>
                  <a:pt x="1336" y="200"/>
                </a:lnTo>
                <a:lnTo>
                  <a:pt x="1265" y="208"/>
                </a:lnTo>
                <a:lnTo>
                  <a:pt x="1188" y="216"/>
                </a:lnTo>
                <a:lnTo>
                  <a:pt x="1110" y="222"/>
                </a:lnTo>
                <a:lnTo>
                  <a:pt x="1025" y="227"/>
                </a:lnTo>
                <a:lnTo>
                  <a:pt x="973" y="229"/>
                </a:lnTo>
                <a:lnTo>
                  <a:pt x="920" y="229"/>
                </a:lnTo>
                <a:lnTo>
                  <a:pt x="870" y="227"/>
                </a:lnTo>
                <a:lnTo>
                  <a:pt x="818" y="225"/>
                </a:lnTo>
                <a:lnTo>
                  <a:pt x="768" y="222"/>
                </a:lnTo>
                <a:lnTo>
                  <a:pt x="720" y="218"/>
                </a:lnTo>
                <a:lnTo>
                  <a:pt x="672" y="212"/>
                </a:lnTo>
                <a:lnTo>
                  <a:pt x="626" y="204"/>
                </a:lnTo>
                <a:lnTo>
                  <a:pt x="536" y="187"/>
                </a:lnTo>
                <a:lnTo>
                  <a:pt x="451" y="168"/>
                </a:lnTo>
                <a:lnTo>
                  <a:pt x="372" y="147"/>
                </a:lnTo>
                <a:lnTo>
                  <a:pt x="299" y="125"/>
                </a:lnTo>
                <a:lnTo>
                  <a:pt x="234" y="102"/>
                </a:lnTo>
                <a:lnTo>
                  <a:pt x="175" y="79"/>
                </a:lnTo>
                <a:lnTo>
                  <a:pt x="123" y="60"/>
                </a:lnTo>
                <a:lnTo>
                  <a:pt x="80" y="41"/>
                </a:lnTo>
                <a:lnTo>
                  <a:pt x="21" y="12"/>
                </a:lnTo>
                <a:lnTo>
                  <a:pt x="0" y="0"/>
                </a:lnTo>
                <a:lnTo>
                  <a:pt x="0" y="18"/>
                </a:lnTo>
                <a:lnTo>
                  <a:pt x="21" y="29"/>
                </a:lnTo>
                <a:lnTo>
                  <a:pt x="80" y="56"/>
                </a:lnTo>
                <a:lnTo>
                  <a:pt x="123" y="75"/>
                </a:lnTo>
                <a:lnTo>
                  <a:pt x="175" y="97"/>
                </a:lnTo>
                <a:lnTo>
                  <a:pt x="234" y="120"/>
                </a:lnTo>
                <a:lnTo>
                  <a:pt x="299" y="143"/>
                </a:lnTo>
                <a:lnTo>
                  <a:pt x="372" y="164"/>
                </a:lnTo>
                <a:lnTo>
                  <a:pt x="451" y="185"/>
                </a:lnTo>
                <a:lnTo>
                  <a:pt x="536" y="204"/>
                </a:lnTo>
                <a:lnTo>
                  <a:pt x="626" y="222"/>
                </a:lnTo>
                <a:lnTo>
                  <a:pt x="672" y="227"/>
                </a:lnTo>
                <a:lnTo>
                  <a:pt x="720" y="235"/>
                </a:lnTo>
                <a:lnTo>
                  <a:pt x="768" y="239"/>
                </a:lnTo>
                <a:lnTo>
                  <a:pt x="818" y="243"/>
                </a:lnTo>
                <a:lnTo>
                  <a:pt x="870" y="245"/>
                </a:lnTo>
                <a:lnTo>
                  <a:pt x="920" y="247"/>
                </a:lnTo>
                <a:lnTo>
                  <a:pt x="973" y="247"/>
                </a:lnTo>
                <a:lnTo>
                  <a:pt x="1025" y="243"/>
                </a:lnTo>
                <a:lnTo>
                  <a:pt x="1110" y="239"/>
                </a:lnTo>
                <a:lnTo>
                  <a:pt x="1188" y="233"/>
                </a:lnTo>
                <a:lnTo>
                  <a:pt x="1265" y="225"/>
                </a:lnTo>
                <a:lnTo>
                  <a:pt x="1336" y="218"/>
                </a:lnTo>
                <a:lnTo>
                  <a:pt x="1405" y="208"/>
                </a:lnTo>
                <a:lnTo>
                  <a:pt x="1472" y="198"/>
                </a:lnTo>
                <a:lnTo>
                  <a:pt x="1536" y="187"/>
                </a:lnTo>
                <a:lnTo>
                  <a:pt x="1597" y="175"/>
                </a:lnTo>
                <a:lnTo>
                  <a:pt x="1657" y="160"/>
                </a:lnTo>
                <a:lnTo>
                  <a:pt x="1714" y="147"/>
                </a:lnTo>
                <a:lnTo>
                  <a:pt x="1772" y="129"/>
                </a:lnTo>
                <a:lnTo>
                  <a:pt x="1830" y="112"/>
                </a:lnTo>
                <a:lnTo>
                  <a:pt x="1885" y="93"/>
                </a:lnTo>
                <a:lnTo>
                  <a:pt x="1943" y="71"/>
                </a:lnTo>
                <a:lnTo>
                  <a:pt x="1999" y="48"/>
                </a:lnTo>
                <a:lnTo>
                  <a:pt x="2058" y="25"/>
                </a:lnTo>
                <a:lnTo>
                  <a:pt x="2058" y="14"/>
                </a:lnTo>
                <a:lnTo>
                  <a:pt x="2058" y="8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N" sz="1350"/>
          </a:p>
        </p:txBody>
      </p:sp>
      <p:sp>
        <p:nvSpPr>
          <p:cNvPr id="18" name="Freeform 282">
            <a:extLst>
              <a:ext uri="{FF2B5EF4-FFF2-40B4-BE49-F238E27FC236}">
                <a16:creationId xmlns:a16="http://schemas.microsoft.com/office/drawing/2014/main" xmlns="" id="{A7635E1F-48A1-4D7B-9A78-79D6522269F3}"/>
              </a:ext>
            </a:extLst>
          </p:cNvPr>
          <p:cNvSpPr>
            <a:spLocks/>
          </p:cNvSpPr>
          <p:nvPr/>
        </p:nvSpPr>
        <p:spPr bwMode="auto">
          <a:xfrm rot="21376183">
            <a:off x="3512530" y="3489586"/>
            <a:ext cx="2002535" cy="448189"/>
          </a:xfrm>
          <a:custGeom>
            <a:avLst/>
            <a:gdLst>
              <a:gd name="T0" fmla="*/ 0 w 1035"/>
              <a:gd name="T1" fmla="*/ 227 h 227"/>
              <a:gd name="T2" fmla="*/ 0 w 1035"/>
              <a:gd name="T3" fmla="*/ 227 h 227"/>
              <a:gd name="T4" fmla="*/ 85 w 1035"/>
              <a:gd name="T5" fmla="*/ 221 h 227"/>
              <a:gd name="T6" fmla="*/ 163 w 1035"/>
              <a:gd name="T7" fmla="*/ 216 h 227"/>
              <a:gd name="T8" fmla="*/ 240 w 1035"/>
              <a:gd name="T9" fmla="*/ 208 h 227"/>
              <a:gd name="T10" fmla="*/ 313 w 1035"/>
              <a:gd name="T11" fmla="*/ 200 h 227"/>
              <a:gd name="T12" fmla="*/ 380 w 1035"/>
              <a:gd name="T13" fmla="*/ 191 h 227"/>
              <a:gd name="T14" fmla="*/ 447 w 1035"/>
              <a:gd name="T15" fmla="*/ 181 h 227"/>
              <a:gd name="T16" fmla="*/ 511 w 1035"/>
              <a:gd name="T17" fmla="*/ 169 h 227"/>
              <a:gd name="T18" fmla="*/ 572 w 1035"/>
              <a:gd name="T19" fmla="*/ 158 h 227"/>
              <a:gd name="T20" fmla="*/ 632 w 1035"/>
              <a:gd name="T21" fmla="*/ 144 h 227"/>
              <a:gd name="T22" fmla="*/ 691 w 1035"/>
              <a:gd name="T23" fmla="*/ 129 h 227"/>
              <a:gd name="T24" fmla="*/ 749 w 1035"/>
              <a:gd name="T25" fmla="*/ 112 h 227"/>
              <a:gd name="T26" fmla="*/ 805 w 1035"/>
              <a:gd name="T27" fmla="*/ 94 h 227"/>
              <a:gd name="T28" fmla="*/ 862 w 1035"/>
              <a:gd name="T29" fmla="*/ 75 h 227"/>
              <a:gd name="T30" fmla="*/ 918 w 1035"/>
              <a:gd name="T31" fmla="*/ 54 h 227"/>
              <a:gd name="T32" fmla="*/ 975 w 1035"/>
              <a:gd name="T33" fmla="*/ 31 h 227"/>
              <a:gd name="T34" fmla="*/ 1035 w 1035"/>
              <a:gd name="T35" fmla="*/ 8 h 227"/>
              <a:gd name="T36" fmla="*/ 1031 w 1035"/>
              <a:gd name="T37" fmla="*/ 0 h 227"/>
              <a:gd name="T38" fmla="*/ 974 w 1035"/>
              <a:gd name="T39" fmla="*/ 25 h 227"/>
              <a:gd name="T40" fmla="*/ 916 w 1035"/>
              <a:gd name="T41" fmla="*/ 46 h 227"/>
              <a:gd name="T42" fmla="*/ 858 w 1035"/>
              <a:gd name="T43" fmla="*/ 67 h 227"/>
              <a:gd name="T44" fmla="*/ 803 w 1035"/>
              <a:gd name="T45" fmla="*/ 87 h 227"/>
              <a:gd name="T46" fmla="*/ 745 w 1035"/>
              <a:gd name="T47" fmla="*/ 104 h 227"/>
              <a:gd name="T48" fmla="*/ 689 w 1035"/>
              <a:gd name="T49" fmla="*/ 121 h 227"/>
              <a:gd name="T50" fmla="*/ 630 w 1035"/>
              <a:gd name="T51" fmla="*/ 137 h 227"/>
              <a:gd name="T52" fmla="*/ 570 w 1035"/>
              <a:gd name="T53" fmla="*/ 150 h 227"/>
              <a:gd name="T54" fmla="*/ 509 w 1035"/>
              <a:gd name="T55" fmla="*/ 162 h 227"/>
              <a:gd name="T56" fmla="*/ 446 w 1035"/>
              <a:gd name="T57" fmla="*/ 173 h 227"/>
              <a:gd name="T58" fmla="*/ 380 w 1035"/>
              <a:gd name="T59" fmla="*/ 183 h 227"/>
              <a:gd name="T60" fmla="*/ 311 w 1035"/>
              <a:gd name="T61" fmla="*/ 193 h 227"/>
              <a:gd name="T62" fmla="*/ 240 w 1035"/>
              <a:gd name="T63" fmla="*/ 200 h 227"/>
              <a:gd name="T64" fmla="*/ 163 w 1035"/>
              <a:gd name="T65" fmla="*/ 208 h 227"/>
              <a:gd name="T66" fmla="*/ 85 w 1035"/>
              <a:gd name="T67" fmla="*/ 214 h 227"/>
              <a:gd name="T68" fmla="*/ 0 w 1035"/>
              <a:gd name="T69" fmla="*/ 220 h 227"/>
              <a:gd name="T70" fmla="*/ 0 w 1035"/>
              <a:gd name="T71" fmla="*/ 220 h 227"/>
              <a:gd name="T72" fmla="*/ 0 w 1035"/>
              <a:gd name="T73" fmla="*/ 227 h 22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035"/>
              <a:gd name="T112" fmla="*/ 0 h 227"/>
              <a:gd name="T113" fmla="*/ 1035 w 1035"/>
              <a:gd name="T114" fmla="*/ 227 h 22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035" h="227">
                <a:moveTo>
                  <a:pt x="0" y="227"/>
                </a:moveTo>
                <a:lnTo>
                  <a:pt x="0" y="227"/>
                </a:lnTo>
                <a:lnTo>
                  <a:pt x="85" y="221"/>
                </a:lnTo>
                <a:lnTo>
                  <a:pt x="163" y="216"/>
                </a:lnTo>
                <a:lnTo>
                  <a:pt x="240" y="208"/>
                </a:lnTo>
                <a:lnTo>
                  <a:pt x="313" y="200"/>
                </a:lnTo>
                <a:lnTo>
                  <a:pt x="380" y="191"/>
                </a:lnTo>
                <a:lnTo>
                  <a:pt x="447" y="181"/>
                </a:lnTo>
                <a:lnTo>
                  <a:pt x="511" y="169"/>
                </a:lnTo>
                <a:lnTo>
                  <a:pt x="572" y="158"/>
                </a:lnTo>
                <a:lnTo>
                  <a:pt x="632" y="144"/>
                </a:lnTo>
                <a:lnTo>
                  <a:pt x="691" y="129"/>
                </a:lnTo>
                <a:lnTo>
                  <a:pt x="749" y="112"/>
                </a:lnTo>
                <a:lnTo>
                  <a:pt x="805" y="94"/>
                </a:lnTo>
                <a:lnTo>
                  <a:pt x="862" y="75"/>
                </a:lnTo>
                <a:lnTo>
                  <a:pt x="918" y="54"/>
                </a:lnTo>
                <a:lnTo>
                  <a:pt x="975" y="31"/>
                </a:lnTo>
                <a:lnTo>
                  <a:pt x="1035" y="8"/>
                </a:lnTo>
                <a:lnTo>
                  <a:pt x="1031" y="0"/>
                </a:lnTo>
                <a:lnTo>
                  <a:pt x="974" y="25"/>
                </a:lnTo>
                <a:lnTo>
                  <a:pt x="916" y="46"/>
                </a:lnTo>
                <a:lnTo>
                  <a:pt x="858" y="67"/>
                </a:lnTo>
                <a:lnTo>
                  <a:pt x="803" y="87"/>
                </a:lnTo>
                <a:lnTo>
                  <a:pt x="745" y="104"/>
                </a:lnTo>
                <a:lnTo>
                  <a:pt x="689" y="121"/>
                </a:lnTo>
                <a:lnTo>
                  <a:pt x="630" y="137"/>
                </a:lnTo>
                <a:lnTo>
                  <a:pt x="570" y="150"/>
                </a:lnTo>
                <a:lnTo>
                  <a:pt x="509" y="162"/>
                </a:lnTo>
                <a:lnTo>
                  <a:pt x="446" y="173"/>
                </a:lnTo>
                <a:lnTo>
                  <a:pt x="380" y="183"/>
                </a:lnTo>
                <a:lnTo>
                  <a:pt x="311" y="193"/>
                </a:lnTo>
                <a:lnTo>
                  <a:pt x="240" y="200"/>
                </a:lnTo>
                <a:lnTo>
                  <a:pt x="163" y="208"/>
                </a:lnTo>
                <a:lnTo>
                  <a:pt x="85" y="214"/>
                </a:lnTo>
                <a:lnTo>
                  <a:pt x="0" y="220"/>
                </a:lnTo>
                <a:lnTo>
                  <a:pt x="0" y="227"/>
                </a:lnTo>
                <a:close/>
              </a:path>
            </a:pathLst>
          </a:custGeom>
          <a:solidFill>
            <a:srgbClr val="0C0C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N" sz="1350"/>
          </a:p>
        </p:txBody>
      </p:sp>
      <p:sp>
        <p:nvSpPr>
          <p:cNvPr id="19" name="Freeform 283">
            <a:extLst>
              <a:ext uri="{FF2B5EF4-FFF2-40B4-BE49-F238E27FC236}">
                <a16:creationId xmlns:a16="http://schemas.microsoft.com/office/drawing/2014/main" xmlns="" id="{0B6D6730-C9BA-44D5-B2E2-D01A4892D252}"/>
              </a:ext>
            </a:extLst>
          </p:cNvPr>
          <p:cNvSpPr>
            <a:spLocks/>
          </p:cNvSpPr>
          <p:nvPr/>
        </p:nvSpPr>
        <p:spPr bwMode="auto">
          <a:xfrm rot="21376183">
            <a:off x="1525707" y="3611599"/>
            <a:ext cx="1990925" cy="460035"/>
          </a:xfrm>
          <a:custGeom>
            <a:avLst/>
            <a:gdLst>
              <a:gd name="T0" fmla="*/ 8 w 1029"/>
              <a:gd name="T1" fmla="*/ 0 h 233"/>
              <a:gd name="T2" fmla="*/ 0 w 1029"/>
              <a:gd name="T3" fmla="*/ 0 h 233"/>
              <a:gd name="T4" fmla="*/ 23 w 1029"/>
              <a:gd name="T5" fmla="*/ 16 h 233"/>
              <a:gd name="T6" fmla="*/ 83 w 1029"/>
              <a:gd name="T7" fmla="*/ 45 h 233"/>
              <a:gd name="T8" fmla="*/ 125 w 1029"/>
              <a:gd name="T9" fmla="*/ 62 h 233"/>
              <a:gd name="T10" fmla="*/ 177 w 1029"/>
              <a:gd name="T11" fmla="*/ 83 h 233"/>
              <a:gd name="T12" fmla="*/ 236 w 1029"/>
              <a:gd name="T13" fmla="*/ 106 h 233"/>
              <a:gd name="T14" fmla="*/ 303 w 1029"/>
              <a:gd name="T15" fmla="*/ 129 h 233"/>
              <a:gd name="T16" fmla="*/ 376 w 1029"/>
              <a:gd name="T17" fmla="*/ 150 h 233"/>
              <a:gd name="T18" fmla="*/ 455 w 1029"/>
              <a:gd name="T19" fmla="*/ 172 h 233"/>
              <a:gd name="T20" fmla="*/ 540 w 1029"/>
              <a:gd name="T21" fmla="*/ 191 h 233"/>
              <a:gd name="T22" fmla="*/ 630 w 1029"/>
              <a:gd name="T23" fmla="*/ 208 h 233"/>
              <a:gd name="T24" fmla="*/ 676 w 1029"/>
              <a:gd name="T25" fmla="*/ 216 h 233"/>
              <a:gd name="T26" fmla="*/ 724 w 1029"/>
              <a:gd name="T27" fmla="*/ 222 h 233"/>
              <a:gd name="T28" fmla="*/ 772 w 1029"/>
              <a:gd name="T29" fmla="*/ 225 h 233"/>
              <a:gd name="T30" fmla="*/ 822 w 1029"/>
              <a:gd name="T31" fmla="*/ 229 h 233"/>
              <a:gd name="T32" fmla="*/ 874 w 1029"/>
              <a:gd name="T33" fmla="*/ 233 h 233"/>
              <a:gd name="T34" fmla="*/ 924 w 1029"/>
              <a:gd name="T35" fmla="*/ 233 h 233"/>
              <a:gd name="T36" fmla="*/ 977 w 1029"/>
              <a:gd name="T37" fmla="*/ 233 h 233"/>
              <a:gd name="T38" fmla="*/ 1029 w 1029"/>
              <a:gd name="T39" fmla="*/ 231 h 233"/>
              <a:gd name="T40" fmla="*/ 1029 w 1029"/>
              <a:gd name="T41" fmla="*/ 224 h 233"/>
              <a:gd name="T42" fmla="*/ 977 w 1029"/>
              <a:gd name="T43" fmla="*/ 225 h 233"/>
              <a:gd name="T44" fmla="*/ 924 w 1029"/>
              <a:gd name="T45" fmla="*/ 225 h 233"/>
              <a:gd name="T46" fmla="*/ 874 w 1029"/>
              <a:gd name="T47" fmla="*/ 224 h 233"/>
              <a:gd name="T48" fmla="*/ 822 w 1029"/>
              <a:gd name="T49" fmla="*/ 222 h 233"/>
              <a:gd name="T50" fmla="*/ 774 w 1029"/>
              <a:gd name="T51" fmla="*/ 218 h 233"/>
              <a:gd name="T52" fmla="*/ 724 w 1029"/>
              <a:gd name="T53" fmla="*/ 214 h 233"/>
              <a:gd name="T54" fmla="*/ 678 w 1029"/>
              <a:gd name="T55" fmla="*/ 208 h 233"/>
              <a:gd name="T56" fmla="*/ 630 w 1029"/>
              <a:gd name="T57" fmla="*/ 200 h 233"/>
              <a:gd name="T58" fmla="*/ 541 w 1029"/>
              <a:gd name="T59" fmla="*/ 183 h 233"/>
              <a:gd name="T60" fmla="*/ 457 w 1029"/>
              <a:gd name="T61" fmla="*/ 164 h 233"/>
              <a:gd name="T62" fmla="*/ 378 w 1029"/>
              <a:gd name="T63" fmla="*/ 143 h 233"/>
              <a:gd name="T64" fmla="*/ 305 w 1029"/>
              <a:gd name="T65" fmla="*/ 122 h 233"/>
              <a:gd name="T66" fmla="*/ 238 w 1029"/>
              <a:gd name="T67" fmla="*/ 98 h 233"/>
              <a:gd name="T68" fmla="*/ 180 w 1029"/>
              <a:gd name="T69" fmla="*/ 77 h 233"/>
              <a:gd name="T70" fmla="*/ 129 w 1029"/>
              <a:gd name="T71" fmla="*/ 56 h 233"/>
              <a:gd name="T72" fmla="*/ 86 w 1029"/>
              <a:gd name="T73" fmla="*/ 37 h 233"/>
              <a:gd name="T74" fmla="*/ 25 w 1029"/>
              <a:gd name="T75" fmla="*/ 8 h 233"/>
              <a:gd name="T76" fmla="*/ 8 w 1029"/>
              <a:gd name="T77" fmla="*/ 0 h 233"/>
              <a:gd name="T78" fmla="*/ 0 w 1029"/>
              <a:gd name="T79" fmla="*/ 0 h 233"/>
              <a:gd name="T80" fmla="*/ 8 w 1029"/>
              <a:gd name="T81" fmla="*/ 0 h 23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29"/>
              <a:gd name="T124" fmla="*/ 0 h 233"/>
              <a:gd name="T125" fmla="*/ 1029 w 1029"/>
              <a:gd name="T126" fmla="*/ 233 h 23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29" h="233">
                <a:moveTo>
                  <a:pt x="8" y="0"/>
                </a:moveTo>
                <a:lnTo>
                  <a:pt x="0" y="0"/>
                </a:lnTo>
                <a:lnTo>
                  <a:pt x="23" y="16"/>
                </a:lnTo>
                <a:lnTo>
                  <a:pt x="83" y="45"/>
                </a:lnTo>
                <a:lnTo>
                  <a:pt x="125" y="62"/>
                </a:lnTo>
                <a:lnTo>
                  <a:pt x="177" y="83"/>
                </a:lnTo>
                <a:lnTo>
                  <a:pt x="236" y="106"/>
                </a:lnTo>
                <a:lnTo>
                  <a:pt x="303" y="129"/>
                </a:lnTo>
                <a:lnTo>
                  <a:pt x="376" y="150"/>
                </a:lnTo>
                <a:lnTo>
                  <a:pt x="455" y="172"/>
                </a:lnTo>
                <a:lnTo>
                  <a:pt x="540" y="191"/>
                </a:lnTo>
                <a:lnTo>
                  <a:pt x="630" y="208"/>
                </a:lnTo>
                <a:lnTo>
                  <a:pt x="676" y="216"/>
                </a:lnTo>
                <a:lnTo>
                  <a:pt x="724" y="222"/>
                </a:lnTo>
                <a:lnTo>
                  <a:pt x="772" y="225"/>
                </a:lnTo>
                <a:lnTo>
                  <a:pt x="822" y="229"/>
                </a:lnTo>
                <a:lnTo>
                  <a:pt x="874" y="233"/>
                </a:lnTo>
                <a:lnTo>
                  <a:pt x="924" y="233"/>
                </a:lnTo>
                <a:lnTo>
                  <a:pt x="977" y="233"/>
                </a:lnTo>
                <a:lnTo>
                  <a:pt x="1029" y="231"/>
                </a:lnTo>
                <a:lnTo>
                  <a:pt x="1029" y="224"/>
                </a:lnTo>
                <a:lnTo>
                  <a:pt x="977" y="225"/>
                </a:lnTo>
                <a:lnTo>
                  <a:pt x="924" y="225"/>
                </a:lnTo>
                <a:lnTo>
                  <a:pt x="874" y="224"/>
                </a:lnTo>
                <a:lnTo>
                  <a:pt x="822" y="222"/>
                </a:lnTo>
                <a:lnTo>
                  <a:pt x="774" y="218"/>
                </a:lnTo>
                <a:lnTo>
                  <a:pt x="724" y="214"/>
                </a:lnTo>
                <a:lnTo>
                  <a:pt x="678" y="208"/>
                </a:lnTo>
                <a:lnTo>
                  <a:pt x="630" y="200"/>
                </a:lnTo>
                <a:lnTo>
                  <a:pt x="541" y="183"/>
                </a:lnTo>
                <a:lnTo>
                  <a:pt x="457" y="164"/>
                </a:lnTo>
                <a:lnTo>
                  <a:pt x="378" y="143"/>
                </a:lnTo>
                <a:lnTo>
                  <a:pt x="305" y="122"/>
                </a:lnTo>
                <a:lnTo>
                  <a:pt x="238" y="98"/>
                </a:lnTo>
                <a:lnTo>
                  <a:pt x="180" y="77"/>
                </a:lnTo>
                <a:lnTo>
                  <a:pt x="129" y="56"/>
                </a:lnTo>
                <a:lnTo>
                  <a:pt x="86" y="37"/>
                </a:lnTo>
                <a:lnTo>
                  <a:pt x="25" y="8"/>
                </a:lnTo>
                <a:lnTo>
                  <a:pt x="8" y="0"/>
                </a:lnTo>
                <a:lnTo>
                  <a:pt x="0" y="0"/>
                </a:lnTo>
                <a:lnTo>
                  <a:pt x="8" y="0"/>
                </a:lnTo>
                <a:close/>
              </a:path>
            </a:pathLst>
          </a:custGeom>
          <a:solidFill>
            <a:srgbClr val="0C0C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N" sz="1350"/>
          </a:p>
        </p:txBody>
      </p:sp>
      <p:sp>
        <p:nvSpPr>
          <p:cNvPr id="20" name="Freeform 284">
            <a:extLst>
              <a:ext uri="{FF2B5EF4-FFF2-40B4-BE49-F238E27FC236}">
                <a16:creationId xmlns:a16="http://schemas.microsoft.com/office/drawing/2014/main" xmlns="" id="{CC5C3BE6-F89E-4181-BB8F-D42D1EC868C6}"/>
              </a:ext>
            </a:extLst>
          </p:cNvPr>
          <p:cNvSpPr>
            <a:spLocks/>
          </p:cNvSpPr>
          <p:nvPr/>
        </p:nvSpPr>
        <p:spPr bwMode="auto">
          <a:xfrm rot="21376183">
            <a:off x="1514183" y="3676304"/>
            <a:ext cx="15479" cy="41462"/>
          </a:xfrm>
          <a:custGeom>
            <a:avLst/>
            <a:gdLst>
              <a:gd name="T0" fmla="*/ 2 w 8"/>
              <a:gd name="T1" fmla="*/ 21 h 21"/>
              <a:gd name="T2" fmla="*/ 8 w 8"/>
              <a:gd name="T3" fmla="*/ 18 h 21"/>
              <a:gd name="T4" fmla="*/ 8 w 8"/>
              <a:gd name="T5" fmla="*/ 0 h 21"/>
              <a:gd name="T6" fmla="*/ 0 w 8"/>
              <a:gd name="T7" fmla="*/ 0 h 21"/>
              <a:gd name="T8" fmla="*/ 0 w 8"/>
              <a:gd name="T9" fmla="*/ 18 h 21"/>
              <a:gd name="T10" fmla="*/ 2 w 8"/>
              <a:gd name="T11" fmla="*/ 21 h 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"/>
              <a:gd name="T19" fmla="*/ 0 h 21"/>
              <a:gd name="T20" fmla="*/ 8 w 8"/>
              <a:gd name="T21" fmla="*/ 21 h 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" h="21">
                <a:moveTo>
                  <a:pt x="2" y="21"/>
                </a:moveTo>
                <a:lnTo>
                  <a:pt x="8" y="18"/>
                </a:lnTo>
                <a:lnTo>
                  <a:pt x="8" y="0"/>
                </a:lnTo>
                <a:lnTo>
                  <a:pt x="0" y="0"/>
                </a:lnTo>
                <a:lnTo>
                  <a:pt x="0" y="18"/>
                </a:lnTo>
                <a:lnTo>
                  <a:pt x="2" y="21"/>
                </a:lnTo>
                <a:close/>
              </a:path>
            </a:pathLst>
          </a:custGeom>
          <a:solidFill>
            <a:srgbClr val="0C0C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N" sz="1350"/>
          </a:p>
        </p:txBody>
      </p:sp>
      <p:sp>
        <p:nvSpPr>
          <p:cNvPr id="21" name="Freeform 285">
            <a:extLst>
              <a:ext uri="{FF2B5EF4-FFF2-40B4-BE49-F238E27FC236}">
                <a16:creationId xmlns:a16="http://schemas.microsoft.com/office/drawing/2014/main" xmlns="" id="{C7B99E3C-2669-4305-9D36-6B1E0ED0CF1F}"/>
              </a:ext>
            </a:extLst>
          </p:cNvPr>
          <p:cNvSpPr>
            <a:spLocks/>
          </p:cNvSpPr>
          <p:nvPr/>
        </p:nvSpPr>
        <p:spPr bwMode="auto">
          <a:xfrm rot="21376183">
            <a:off x="1531563" y="3639049"/>
            <a:ext cx="1987056" cy="465959"/>
          </a:xfrm>
          <a:custGeom>
            <a:avLst/>
            <a:gdLst>
              <a:gd name="T0" fmla="*/ 1027 w 1027"/>
              <a:gd name="T1" fmla="*/ 225 h 236"/>
              <a:gd name="T2" fmla="*/ 1027 w 1027"/>
              <a:gd name="T3" fmla="*/ 225 h 236"/>
              <a:gd name="T4" fmla="*/ 975 w 1027"/>
              <a:gd name="T5" fmla="*/ 227 h 236"/>
              <a:gd name="T6" fmla="*/ 922 w 1027"/>
              <a:gd name="T7" fmla="*/ 229 h 236"/>
              <a:gd name="T8" fmla="*/ 872 w 1027"/>
              <a:gd name="T9" fmla="*/ 227 h 236"/>
              <a:gd name="T10" fmla="*/ 820 w 1027"/>
              <a:gd name="T11" fmla="*/ 225 h 236"/>
              <a:gd name="T12" fmla="*/ 772 w 1027"/>
              <a:gd name="T13" fmla="*/ 221 h 236"/>
              <a:gd name="T14" fmla="*/ 722 w 1027"/>
              <a:gd name="T15" fmla="*/ 215 h 236"/>
              <a:gd name="T16" fmla="*/ 676 w 1027"/>
              <a:gd name="T17" fmla="*/ 210 h 236"/>
              <a:gd name="T18" fmla="*/ 628 w 1027"/>
              <a:gd name="T19" fmla="*/ 204 h 236"/>
              <a:gd name="T20" fmla="*/ 539 w 1027"/>
              <a:gd name="T21" fmla="*/ 186 h 236"/>
              <a:gd name="T22" fmla="*/ 455 w 1027"/>
              <a:gd name="T23" fmla="*/ 167 h 236"/>
              <a:gd name="T24" fmla="*/ 376 w 1027"/>
              <a:gd name="T25" fmla="*/ 146 h 236"/>
              <a:gd name="T26" fmla="*/ 303 w 1027"/>
              <a:gd name="T27" fmla="*/ 125 h 236"/>
              <a:gd name="T28" fmla="*/ 236 w 1027"/>
              <a:gd name="T29" fmla="*/ 102 h 236"/>
              <a:gd name="T30" fmla="*/ 178 w 1027"/>
              <a:gd name="T31" fmla="*/ 79 h 236"/>
              <a:gd name="T32" fmla="*/ 127 w 1027"/>
              <a:gd name="T33" fmla="*/ 57 h 236"/>
              <a:gd name="T34" fmla="*/ 84 w 1027"/>
              <a:gd name="T35" fmla="*/ 40 h 236"/>
              <a:gd name="T36" fmla="*/ 23 w 1027"/>
              <a:gd name="T37" fmla="*/ 11 h 236"/>
              <a:gd name="T38" fmla="*/ 4 w 1027"/>
              <a:gd name="T39" fmla="*/ 0 h 236"/>
              <a:gd name="T40" fmla="*/ 0 w 1027"/>
              <a:gd name="T41" fmla="*/ 7 h 236"/>
              <a:gd name="T42" fmla="*/ 21 w 1027"/>
              <a:gd name="T43" fmla="*/ 17 h 236"/>
              <a:gd name="T44" fmla="*/ 81 w 1027"/>
              <a:gd name="T45" fmla="*/ 46 h 236"/>
              <a:gd name="T46" fmla="*/ 123 w 1027"/>
              <a:gd name="T47" fmla="*/ 65 h 236"/>
              <a:gd name="T48" fmla="*/ 175 w 1027"/>
              <a:gd name="T49" fmla="*/ 86 h 236"/>
              <a:gd name="T50" fmla="*/ 234 w 1027"/>
              <a:gd name="T51" fmla="*/ 109 h 236"/>
              <a:gd name="T52" fmla="*/ 301 w 1027"/>
              <a:gd name="T53" fmla="*/ 133 h 236"/>
              <a:gd name="T54" fmla="*/ 374 w 1027"/>
              <a:gd name="T55" fmla="*/ 154 h 236"/>
              <a:gd name="T56" fmla="*/ 453 w 1027"/>
              <a:gd name="T57" fmla="*/ 175 h 236"/>
              <a:gd name="T58" fmla="*/ 538 w 1027"/>
              <a:gd name="T59" fmla="*/ 194 h 236"/>
              <a:gd name="T60" fmla="*/ 628 w 1027"/>
              <a:gd name="T61" fmla="*/ 211 h 236"/>
              <a:gd name="T62" fmla="*/ 674 w 1027"/>
              <a:gd name="T63" fmla="*/ 219 h 236"/>
              <a:gd name="T64" fmla="*/ 722 w 1027"/>
              <a:gd name="T65" fmla="*/ 225 h 236"/>
              <a:gd name="T66" fmla="*/ 770 w 1027"/>
              <a:gd name="T67" fmla="*/ 229 h 236"/>
              <a:gd name="T68" fmla="*/ 820 w 1027"/>
              <a:gd name="T69" fmla="*/ 233 h 236"/>
              <a:gd name="T70" fmla="*/ 872 w 1027"/>
              <a:gd name="T71" fmla="*/ 235 h 236"/>
              <a:gd name="T72" fmla="*/ 922 w 1027"/>
              <a:gd name="T73" fmla="*/ 236 h 236"/>
              <a:gd name="T74" fmla="*/ 975 w 1027"/>
              <a:gd name="T75" fmla="*/ 236 h 236"/>
              <a:gd name="T76" fmla="*/ 1027 w 1027"/>
              <a:gd name="T77" fmla="*/ 235 h 236"/>
              <a:gd name="T78" fmla="*/ 1027 w 1027"/>
              <a:gd name="T79" fmla="*/ 235 h 236"/>
              <a:gd name="T80" fmla="*/ 1027 w 1027"/>
              <a:gd name="T81" fmla="*/ 225 h 2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27"/>
              <a:gd name="T124" fmla="*/ 0 h 236"/>
              <a:gd name="T125" fmla="*/ 1027 w 1027"/>
              <a:gd name="T126" fmla="*/ 236 h 2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27" h="236">
                <a:moveTo>
                  <a:pt x="1027" y="225"/>
                </a:moveTo>
                <a:lnTo>
                  <a:pt x="1027" y="225"/>
                </a:lnTo>
                <a:lnTo>
                  <a:pt x="975" y="227"/>
                </a:lnTo>
                <a:lnTo>
                  <a:pt x="922" y="229"/>
                </a:lnTo>
                <a:lnTo>
                  <a:pt x="872" y="227"/>
                </a:lnTo>
                <a:lnTo>
                  <a:pt x="820" y="225"/>
                </a:lnTo>
                <a:lnTo>
                  <a:pt x="772" y="221"/>
                </a:lnTo>
                <a:lnTo>
                  <a:pt x="722" y="215"/>
                </a:lnTo>
                <a:lnTo>
                  <a:pt x="676" y="210"/>
                </a:lnTo>
                <a:lnTo>
                  <a:pt x="628" y="204"/>
                </a:lnTo>
                <a:lnTo>
                  <a:pt x="539" y="186"/>
                </a:lnTo>
                <a:lnTo>
                  <a:pt x="455" y="167"/>
                </a:lnTo>
                <a:lnTo>
                  <a:pt x="376" y="146"/>
                </a:lnTo>
                <a:lnTo>
                  <a:pt x="303" y="125"/>
                </a:lnTo>
                <a:lnTo>
                  <a:pt x="236" y="102"/>
                </a:lnTo>
                <a:lnTo>
                  <a:pt x="178" y="79"/>
                </a:lnTo>
                <a:lnTo>
                  <a:pt x="127" y="57"/>
                </a:lnTo>
                <a:lnTo>
                  <a:pt x="84" y="40"/>
                </a:lnTo>
                <a:lnTo>
                  <a:pt x="23" y="11"/>
                </a:lnTo>
                <a:lnTo>
                  <a:pt x="4" y="0"/>
                </a:lnTo>
                <a:lnTo>
                  <a:pt x="0" y="7"/>
                </a:lnTo>
                <a:lnTo>
                  <a:pt x="21" y="17"/>
                </a:lnTo>
                <a:lnTo>
                  <a:pt x="81" y="46"/>
                </a:lnTo>
                <a:lnTo>
                  <a:pt x="123" y="65"/>
                </a:lnTo>
                <a:lnTo>
                  <a:pt x="175" y="86"/>
                </a:lnTo>
                <a:lnTo>
                  <a:pt x="234" y="109"/>
                </a:lnTo>
                <a:lnTo>
                  <a:pt x="301" y="133"/>
                </a:lnTo>
                <a:lnTo>
                  <a:pt x="374" y="154"/>
                </a:lnTo>
                <a:lnTo>
                  <a:pt x="453" y="175"/>
                </a:lnTo>
                <a:lnTo>
                  <a:pt x="538" y="194"/>
                </a:lnTo>
                <a:lnTo>
                  <a:pt x="628" y="211"/>
                </a:lnTo>
                <a:lnTo>
                  <a:pt x="674" y="219"/>
                </a:lnTo>
                <a:lnTo>
                  <a:pt x="722" y="225"/>
                </a:lnTo>
                <a:lnTo>
                  <a:pt x="770" y="229"/>
                </a:lnTo>
                <a:lnTo>
                  <a:pt x="820" y="233"/>
                </a:lnTo>
                <a:lnTo>
                  <a:pt x="872" y="235"/>
                </a:lnTo>
                <a:lnTo>
                  <a:pt x="922" y="236"/>
                </a:lnTo>
                <a:lnTo>
                  <a:pt x="975" y="236"/>
                </a:lnTo>
                <a:lnTo>
                  <a:pt x="1027" y="235"/>
                </a:lnTo>
                <a:lnTo>
                  <a:pt x="1027" y="225"/>
                </a:lnTo>
                <a:close/>
              </a:path>
            </a:pathLst>
          </a:custGeom>
          <a:solidFill>
            <a:srgbClr val="0C0C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N" sz="1350"/>
          </a:p>
        </p:txBody>
      </p:sp>
      <p:sp>
        <p:nvSpPr>
          <p:cNvPr id="22" name="Freeform 286">
            <a:extLst>
              <a:ext uri="{FF2B5EF4-FFF2-40B4-BE49-F238E27FC236}">
                <a16:creationId xmlns:a16="http://schemas.microsoft.com/office/drawing/2014/main" xmlns="" id="{4BDBBB1A-6498-4E51-B404-DE4F83B4447B}"/>
              </a:ext>
            </a:extLst>
          </p:cNvPr>
          <p:cNvSpPr>
            <a:spLocks/>
          </p:cNvSpPr>
          <p:nvPr/>
        </p:nvSpPr>
        <p:spPr bwMode="auto">
          <a:xfrm rot="21376183">
            <a:off x="3514774" y="3522951"/>
            <a:ext cx="2006404" cy="450164"/>
          </a:xfrm>
          <a:custGeom>
            <a:avLst/>
            <a:gdLst>
              <a:gd name="T0" fmla="*/ 1029 w 1037"/>
              <a:gd name="T1" fmla="*/ 4 h 228"/>
              <a:gd name="T2" fmla="*/ 1031 w 1037"/>
              <a:gd name="T3" fmla="*/ 0 h 228"/>
              <a:gd name="T4" fmla="*/ 974 w 1037"/>
              <a:gd name="T5" fmla="*/ 24 h 228"/>
              <a:gd name="T6" fmla="*/ 916 w 1037"/>
              <a:gd name="T7" fmla="*/ 47 h 228"/>
              <a:gd name="T8" fmla="*/ 858 w 1037"/>
              <a:gd name="T9" fmla="*/ 68 h 228"/>
              <a:gd name="T10" fmla="*/ 803 w 1037"/>
              <a:gd name="T11" fmla="*/ 87 h 228"/>
              <a:gd name="T12" fmla="*/ 745 w 1037"/>
              <a:gd name="T13" fmla="*/ 104 h 228"/>
              <a:gd name="T14" fmla="*/ 689 w 1037"/>
              <a:gd name="T15" fmla="*/ 122 h 228"/>
              <a:gd name="T16" fmla="*/ 630 w 1037"/>
              <a:gd name="T17" fmla="*/ 135 h 228"/>
              <a:gd name="T18" fmla="*/ 570 w 1037"/>
              <a:gd name="T19" fmla="*/ 149 h 228"/>
              <a:gd name="T20" fmla="*/ 509 w 1037"/>
              <a:gd name="T21" fmla="*/ 162 h 228"/>
              <a:gd name="T22" fmla="*/ 446 w 1037"/>
              <a:gd name="T23" fmla="*/ 174 h 228"/>
              <a:gd name="T24" fmla="*/ 380 w 1037"/>
              <a:gd name="T25" fmla="*/ 183 h 228"/>
              <a:gd name="T26" fmla="*/ 311 w 1037"/>
              <a:gd name="T27" fmla="*/ 193 h 228"/>
              <a:gd name="T28" fmla="*/ 240 w 1037"/>
              <a:gd name="T29" fmla="*/ 201 h 228"/>
              <a:gd name="T30" fmla="*/ 163 w 1037"/>
              <a:gd name="T31" fmla="*/ 208 h 228"/>
              <a:gd name="T32" fmla="*/ 85 w 1037"/>
              <a:gd name="T33" fmla="*/ 214 h 228"/>
              <a:gd name="T34" fmla="*/ 0 w 1037"/>
              <a:gd name="T35" fmla="*/ 218 h 228"/>
              <a:gd name="T36" fmla="*/ 0 w 1037"/>
              <a:gd name="T37" fmla="*/ 228 h 228"/>
              <a:gd name="T38" fmla="*/ 85 w 1037"/>
              <a:gd name="T39" fmla="*/ 222 h 228"/>
              <a:gd name="T40" fmla="*/ 163 w 1037"/>
              <a:gd name="T41" fmla="*/ 216 h 228"/>
              <a:gd name="T42" fmla="*/ 240 w 1037"/>
              <a:gd name="T43" fmla="*/ 208 h 228"/>
              <a:gd name="T44" fmla="*/ 313 w 1037"/>
              <a:gd name="T45" fmla="*/ 201 h 228"/>
              <a:gd name="T46" fmla="*/ 380 w 1037"/>
              <a:gd name="T47" fmla="*/ 191 h 228"/>
              <a:gd name="T48" fmla="*/ 447 w 1037"/>
              <a:gd name="T49" fmla="*/ 181 h 228"/>
              <a:gd name="T50" fmla="*/ 511 w 1037"/>
              <a:gd name="T51" fmla="*/ 170 h 228"/>
              <a:gd name="T52" fmla="*/ 572 w 1037"/>
              <a:gd name="T53" fmla="*/ 158 h 228"/>
              <a:gd name="T54" fmla="*/ 632 w 1037"/>
              <a:gd name="T55" fmla="*/ 143 h 228"/>
              <a:gd name="T56" fmla="*/ 691 w 1037"/>
              <a:gd name="T57" fmla="*/ 129 h 228"/>
              <a:gd name="T58" fmla="*/ 749 w 1037"/>
              <a:gd name="T59" fmla="*/ 112 h 228"/>
              <a:gd name="T60" fmla="*/ 805 w 1037"/>
              <a:gd name="T61" fmla="*/ 95 h 228"/>
              <a:gd name="T62" fmla="*/ 862 w 1037"/>
              <a:gd name="T63" fmla="*/ 76 h 228"/>
              <a:gd name="T64" fmla="*/ 918 w 1037"/>
              <a:gd name="T65" fmla="*/ 54 h 228"/>
              <a:gd name="T66" fmla="*/ 975 w 1037"/>
              <a:gd name="T67" fmla="*/ 31 h 228"/>
              <a:gd name="T68" fmla="*/ 1035 w 1037"/>
              <a:gd name="T69" fmla="*/ 8 h 228"/>
              <a:gd name="T70" fmla="*/ 1037 w 1037"/>
              <a:gd name="T71" fmla="*/ 4 h 228"/>
              <a:gd name="T72" fmla="*/ 1035 w 1037"/>
              <a:gd name="T73" fmla="*/ 8 h 228"/>
              <a:gd name="T74" fmla="*/ 1037 w 1037"/>
              <a:gd name="T75" fmla="*/ 6 h 228"/>
              <a:gd name="T76" fmla="*/ 1037 w 1037"/>
              <a:gd name="T77" fmla="*/ 4 h 228"/>
              <a:gd name="T78" fmla="*/ 1029 w 1037"/>
              <a:gd name="T79" fmla="*/ 4 h 22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037"/>
              <a:gd name="T121" fmla="*/ 0 h 228"/>
              <a:gd name="T122" fmla="*/ 1037 w 1037"/>
              <a:gd name="T123" fmla="*/ 228 h 22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037" h="228">
                <a:moveTo>
                  <a:pt x="1029" y="4"/>
                </a:moveTo>
                <a:lnTo>
                  <a:pt x="1031" y="0"/>
                </a:lnTo>
                <a:lnTo>
                  <a:pt x="974" y="24"/>
                </a:lnTo>
                <a:lnTo>
                  <a:pt x="916" y="47"/>
                </a:lnTo>
                <a:lnTo>
                  <a:pt x="858" y="68"/>
                </a:lnTo>
                <a:lnTo>
                  <a:pt x="803" y="87"/>
                </a:lnTo>
                <a:lnTo>
                  <a:pt x="745" y="104"/>
                </a:lnTo>
                <a:lnTo>
                  <a:pt x="689" y="122"/>
                </a:lnTo>
                <a:lnTo>
                  <a:pt x="630" y="135"/>
                </a:lnTo>
                <a:lnTo>
                  <a:pt x="570" y="149"/>
                </a:lnTo>
                <a:lnTo>
                  <a:pt x="509" y="162"/>
                </a:lnTo>
                <a:lnTo>
                  <a:pt x="446" y="174"/>
                </a:lnTo>
                <a:lnTo>
                  <a:pt x="380" y="183"/>
                </a:lnTo>
                <a:lnTo>
                  <a:pt x="311" y="193"/>
                </a:lnTo>
                <a:lnTo>
                  <a:pt x="240" y="201"/>
                </a:lnTo>
                <a:lnTo>
                  <a:pt x="163" y="208"/>
                </a:lnTo>
                <a:lnTo>
                  <a:pt x="85" y="214"/>
                </a:lnTo>
                <a:lnTo>
                  <a:pt x="0" y="218"/>
                </a:lnTo>
                <a:lnTo>
                  <a:pt x="0" y="228"/>
                </a:lnTo>
                <a:lnTo>
                  <a:pt x="85" y="222"/>
                </a:lnTo>
                <a:lnTo>
                  <a:pt x="163" y="216"/>
                </a:lnTo>
                <a:lnTo>
                  <a:pt x="240" y="208"/>
                </a:lnTo>
                <a:lnTo>
                  <a:pt x="313" y="201"/>
                </a:lnTo>
                <a:lnTo>
                  <a:pt x="380" y="191"/>
                </a:lnTo>
                <a:lnTo>
                  <a:pt x="447" y="181"/>
                </a:lnTo>
                <a:lnTo>
                  <a:pt x="511" y="170"/>
                </a:lnTo>
                <a:lnTo>
                  <a:pt x="572" y="158"/>
                </a:lnTo>
                <a:lnTo>
                  <a:pt x="632" y="143"/>
                </a:lnTo>
                <a:lnTo>
                  <a:pt x="691" y="129"/>
                </a:lnTo>
                <a:lnTo>
                  <a:pt x="749" y="112"/>
                </a:lnTo>
                <a:lnTo>
                  <a:pt x="805" y="95"/>
                </a:lnTo>
                <a:lnTo>
                  <a:pt x="862" y="76"/>
                </a:lnTo>
                <a:lnTo>
                  <a:pt x="918" y="54"/>
                </a:lnTo>
                <a:lnTo>
                  <a:pt x="975" y="31"/>
                </a:lnTo>
                <a:lnTo>
                  <a:pt x="1035" y="8"/>
                </a:lnTo>
                <a:lnTo>
                  <a:pt x="1037" y="4"/>
                </a:lnTo>
                <a:lnTo>
                  <a:pt x="1035" y="8"/>
                </a:lnTo>
                <a:lnTo>
                  <a:pt x="1037" y="6"/>
                </a:lnTo>
                <a:lnTo>
                  <a:pt x="1037" y="4"/>
                </a:lnTo>
                <a:lnTo>
                  <a:pt x="1029" y="4"/>
                </a:lnTo>
                <a:close/>
              </a:path>
            </a:pathLst>
          </a:custGeom>
          <a:solidFill>
            <a:srgbClr val="0C0C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N" sz="1350"/>
          </a:p>
        </p:txBody>
      </p:sp>
      <p:sp>
        <p:nvSpPr>
          <p:cNvPr id="23" name="Freeform 287">
            <a:extLst>
              <a:ext uri="{FF2B5EF4-FFF2-40B4-BE49-F238E27FC236}">
                <a16:creationId xmlns:a16="http://schemas.microsoft.com/office/drawing/2014/main" xmlns="" id="{F89D9EEF-59EF-4823-948A-5C49278803AE}"/>
              </a:ext>
            </a:extLst>
          </p:cNvPr>
          <p:cNvSpPr>
            <a:spLocks/>
          </p:cNvSpPr>
          <p:nvPr/>
        </p:nvSpPr>
        <p:spPr bwMode="auto">
          <a:xfrm rot="21376183">
            <a:off x="5484117" y="3421307"/>
            <a:ext cx="19349" cy="45411"/>
          </a:xfrm>
          <a:custGeom>
            <a:avLst/>
            <a:gdLst>
              <a:gd name="T0" fmla="*/ 8 w 10"/>
              <a:gd name="T1" fmla="*/ 10 h 23"/>
              <a:gd name="T2" fmla="*/ 2 w 10"/>
              <a:gd name="T3" fmla="*/ 6 h 23"/>
              <a:gd name="T4" fmla="*/ 0 w 10"/>
              <a:gd name="T5" fmla="*/ 12 h 23"/>
              <a:gd name="T6" fmla="*/ 2 w 10"/>
              <a:gd name="T7" fmla="*/ 23 h 23"/>
              <a:gd name="T8" fmla="*/ 10 w 10"/>
              <a:gd name="T9" fmla="*/ 23 h 23"/>
              <a:gd name="T10" fmla="*/ 10 w 10"/>
              <a:gd name="T11" fmla="*/ 12 h 23"/>
              <a:gd name="T12" fmla="*/ 10 w 10"/>
              <a:gd name="T13" fmla="*/ 6 h 23"/>
              <a:gd name="T14" fmla="*/ 4 w 10"/>
              <a:gd name="T15" fmla="*/ 2 h 23"/>
              <a:gd name="T16" fmla="*/ 10 w 10"/>
              <a:gd name="T17" fmla="*/ 6 h 23"/>
              <a:gd name="T18" fmla="*/ 10 w 10"/>
              <a:gd name="T19" fmla="*/ 0 h 23"/>
              <a:gd name="T20" fmla="*/ 4 w 10"/>
              <a:gd name="T21" fmla="*/ 2 h 23"/>
              <a:gd name="T22" fmla="*/ 8 w 10"/>
              <a:gd name="T23" fmla="*/ 10 h 2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"/>
              <a:gd name="T37" fmla="*/ 0 h 23"/>
              <a:gd name="T38" fmla="*/ 10 w 10"/>
              <a:gd name="T39" fmla="*/ 23 h 2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" h="23">
                <a:moveTo>
                  <a:pt x="8" y="10"/>
                </a:moveTo>
                <a:lnTo>
                  <a:pt x="2" y="6"/>
                </a:lnTo>
                <a:lnTo>
                  <a:pt x="0" y="12"/>
                </a:lnTo>
                <a:lnTo>
                  <a:pt x="2" y="23"/>
                </a:lnTo>
                <a:lnTo>
                  <a:pt x="10" y="23"/>
                </a:lnTo>
                <a:lnTo>
                  <a:pt x="10" y="12"/>
                </a:lnTo>
                <a:lnTo>
                  <a:pt x="10" y="6"/>
                </a:lnTo>
                <a:lnTo>
                  <a:pt x="4" y="2"/>
                </a:lnTo>
                <a:lnTo>
                  <a:pt x="10" y="6"/>
                </a:lnTo>
                <a:lnTo>
                  <a:pt x="10" y="0"/>
                </a:lnTo>
                <a:lnTo>
                  <a:pt x="4" y="2"/>
                </a:lnTo>
                <a:lnTo>
                  <a:pt x="8" y="10"/>
                </a:lnTo>
                <a:close/>
              </a:path>
            </a:pathLst>
          </a:custGeom>
          <a:solidFill>
            <a:srgbClr val="0C0C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N" sz="1350"/>
          </a:p>
        </p:txBody>
      </p:sp>
      <p:sp>
        <p:nvSpPr>
          <p:cNvPr id="24" name="Rectangle 294">
            <a:extLst>
              <a:ext uri="{FF2B5EF4-FFF2-40B4-BE49-F238E27FC236}">
                <a16:creationId xmlns:a16="http://schemas.microsoft.com/office/drawing/2014/main" xmlns="" id="{15EF64D7-50EC-41CC-9906-5E217128BD65}"/>
              </a:ext>
            </a:extLst>
          </p:cNvPr>
          <p:cNvSpPr>
            <a:spLocks noChangeArrowheads="1"/>
          </p:cNvSpPr>
          <p:nvPr/>
        </p:nvSpPr>
        <p:spPr bwMode="auto">
          <a:xfrm rot="21376183">
            <a:off x="3306175" y="4027328"/>
            <a:ext cx="170264" cy="61207"/>
          </a:xfrm>
          <a:prstGeom prst="rect">
            <a:avLst/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 eaLnBrk="0" hangingPunct="0">
              <a:defRPr sz="1600">
                <a:solidFill>
                  <a:schemeClr val="bg1"/>
                </a:solidFill>
                <a:latin typeface="Swis721 Md BT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Swis721 Md BT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Swis721 Md BT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Swis721 Md BT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Swis721 Md B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Swis721 Md B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Swis721 Md B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Swis721 Md B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Swis721 Md BT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25" name="Freeform 295">
            <a:extLst>
              <a:ext uri="{FF2B5EF4-FFF2-40B4-BE49-F238E27FC236}">
                <a16:creationId xmlns:a16="http://schemas.microsoft.com/office/drawing/2014/main" xmlns="" id="{7C185BB9-BA3D-4B96-A39F-1EAD078C2FFD}"/>
              </a:ext>
            </a:extLst>
          </p:cNvPr>
          <p:cNvSpPr>
            <a:spLocks/>
          </p:cNvSpPr>
          <p:nvPr/>
        </p:nvSpPr>
        <p:spPr bwMode="auto">
          <a:xfrm rot="21376183">
            <a:off x="3308158" y="4080320"/>
            <a:ext cx="178003" cy="15795"/>
          </a:xfrm>
          <a:custGeom>
            <a:avLst/>
            <a:gdLst>
              <a:gd name="T0" fmla="*/ 92 w 92"/>
              <a:gd name="T1" fmla="*/ 4 h 8"/>
              <a:gd name="T2" fmla="*/ 88 w 92"/>
              <a:gd name="T3" fmla="*/ 0 h 8"/>
              <a:gd name="T4" fmla="*/ 0 w 92"/>
              <a:gd name="T5" fmla="*/ 0 h 8"/>
              <a:gd name="T6" fmla="*/ 0 w 92"/>
              <a:gd name="T7" fmla="*/ 8 h 8"/>
              <a:gd name="T8" fmla="*/ 88 w 92"/>
              <a:gd name="T9" fmla="*/ 8 h 8"/>
              <a:gd name="T10" fmla="*/ 92 w 92"/>
              <a:gd name="T11" fmla="*/ 4 h 8"/>
              <a:gd name="T12" fmla="*/ 88 w 92"/>
              <a:gd name="T13" fmla="*/ 8 h 8"/>
              <a:gd name="T14" fmla="*/ 92 w 92"/>
              <a:gd name="T15" fmla="*/ 8 h 8"/>
              <a:gd name="T16" fmla="*/ 92 w 92"/>
              <a:gd name="T17" fmla="*/ 4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2"/>
              <a:gd name="T28" fmla="*/ 0 h 8"/>
              <a:gd name="T29" fmla="*/ 92 w 92"/>
              <a:gd name="T30" fmla="*/ 8 h 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2" h="8">
                <a:moveTo>
                  <a:pt x="92" y="4"/>
                </a:moveTo>
                <a:lnTo>
                  <a:pt x="88" y="0"/>
                </a:lnTo>
                <a:lnTo>
                  <a:pt x="0" y="0"/>
                </a:lnTo>
                <a:lnTo>
                  <a:pt x="0" y="8"/>
                </a:lnTo>
                <a:lnTo>
                  <a:pt x="88" y="8"/>
                </a:lnTo>
                <a:lnTo>
                  <a:pt x="92" y="4"/>
                </a:lnTo>
                <a:lnTo>
                  <a:pt x="88" y="8"/>
                </a:lnTo>
                <a:lnTo>
                  <a:pt x="92" y="8"/>
                </a:lnTo>
                <a:lnTo>
                  <a:pt x="92" y="4"/>
                </a:lnTo>
                <a:close/>
              </a:path>
            </a:pathLst>
          </a:custGeom>
          <a:solidFill>
            <a:srgbClr val="0C0C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N" sz="1350"/>
          </a:p>
        </p:txBody>
      </p:sp>
      <p:sp>
        <p:nvSpPr>
          <p:cNvPr id="26" name="Freeform 296">
            <a:extLst>
              <a:ext uri="{FF2B5EF4-FFF2-40B4-BE49-F238E27FC236}">
                <a16:creationId xmlns:a16="http://schemas.microsoft.com/office/drawing/2014/main" xmlns="" id="{03DE50CF-7991-45BA-B3D8-9D369EC833E6}"/>
              </a:ext>
            </a:extLst>
          </p:cNvPr>
          <p:cNvSpPr>
            <a:spLocks/>
          </p:cNvSpPr>
          <p:nvPr/>
        </p:nvSpPr>
        <p:spPr bwMode="auto">
          <a:xfrm rot="21376183">
            <a:off x="3468262" y="4013901"/>
            <a:ext cx="15479" cy="69104"/>
          </a:xfrm>
          <a:custGeom>
            <a:avLst/>
            <a:gdLst>
              <a:gd name="T0" fmla="*/ 4 w 8"/>
              <a:gd name="T1" fmla="*/ 0 h 35"/>
              <a:gd name="T2" fmla="*/ 0 w 8"/>
              <a:gd name="T3" fmla="*/ 4 h 35"/>
              <a:gd name="T4" fmla="*/ 0 w 8"/>
              <a:gd name="T5" fmla="*/ 35 h 35"/>
              <a:gd name="T6" fmla="*/ 8 w 8"/>
              <a:gd name="T7" fmla="*/ 35 h 35"/>
              <a:gd name="T8" fmla="*/ 8 w 8"/>
              <a:gd name="T9" fmla="*/ 4 h 35"/>
              <a:gd name="T10" fmla="*/ 4 w 8"/>
              <a:gd name="T11" fmla="*/ 0 h 35"/>
              <a:gd name="T12" fmla="*/ 8 w 8"/>
              <a:gd name="T13" fmla="*/ 4 h 35"/>
              <a:gd name="T14" fmla="*/ 8 w 8"/>
              <a:gd name="T15" fmla="*/ 0 h 35"/>
              <a:gd name="T16" fmla="*/ 4 w 8"/>
              <a:gd name="T17" fmla="*/ 0 h 3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"/>
              <a:gd name="T28" fmla="*/ 0 h 35"/>
              <a:gd name="T29" fmla="*/ 8 w 8"/>
              <a:gd name="T30" fmla="*/ 35 h 3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" h="35">
                <a:moveTo>
                  <a:pt x="4" y="0"/>
                </a:moveTo>
                <a:lnTo>
                  <a:pt x="0" y="4"/>
                </a:lnTo>
                <a:lnTo>
                  <a:pt x="0" y="35"/>
                </a:lnTo>
                <a:lnTo>
                  <a:pt x="8" y="35"/>
                </a:lnTo>
                <a:lnTo>
                  <a:pt x="8" y="4"/>
                </a:lnTo>
                <a:lnTo>
                  <a:pt x="4" y="0"/>
                </a:lnTo>
                <a:lnTo>
                  <a:pt x="8" y="4"/>
                </a:lnTo>
                <a:lnTo>
                  <a:pt x="8" y="0"/>
                </a:lnTo>
                <a:lnTo>
                  <a:pt x="4" y="0"/>
                </a:lnTo>
                <a:close/>
              </a:path>
            </a:pathLst>
          </a:custGeom>
          <a:solidFill>
            <a:srgbClr val="0C0C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N" sz="1350"/>
          </a:p>
        </p:txBody>
      </p:sp>
      <p:sp>
        <p:nvSpPr>
          <p:cNvPr id="27" name="Freeform 297">
            <a:extLst>
              <a:ext uri="{FF2B5EF4-FFF2-40B4-BE49-F238E27FC236}">
                <a16:creationId xmlns:a16="http://schemas.microsoft.com/office/drawing/2014/main" xmlns="" id="{B9F7F03B-5A68-4666-8660-9CABAA602EAB}"/>
              </a:ext>
            </a:extLst>
          </p:cNvPr>
          <p:cNvSpPr>
            <a:spLocks/>
          </p:cNvSpPr>
          <p:nvPr/>
        </p:nvSpPr>
        <p:spPr bwMode="auto">
          <a:xfrm rot="21376183">
            <a:off x="3296454" y="4019746"/>
            <a:ext cx="178003" cy="15795"/>
          </a:xfrm>
          <a:custGeom>
            <a:avLst/>
            <a:gdLst>
              <a:gd name="T0" fmla="*/ 0 w 92"/>
              <a:gd name="T1" fmla="*/ 4 h 8"/>
              <a:gd name="T2" fmla="*/ 4 w 92"/>
              <a:gd name="T3" fmla="*/ 8 h 8"/>
              <a:gd name="T4" fmla="*/ 92 w 92"/>
              <a:gd name="T5" fmla="*/ 8 h 8"/>
              <a:gd name="T6" fmla="*/ 92 w 92"/>
              <a:gd name="T7" fmla="*/ 0 h 8"/>
              <a:gd name="T8" fmla="*/ 4 w 92"/>
              <a:gd name="T9" fmla="*/ 0 h 8"/>
              <a:gd name="T10" fmla="*/ 0 w 92"/>
              <a:gd name="T11" fmla="*/ 4 h 8"/>
              <a:gd name="T12" fmla="*/ 4 w 92"/>
              <a:gd name="T13" fmla="*/ 0 h 8"/>
              <a:gd name="T14" fmla="*/ 0 w 92"/>
              <a:gd name="T15" fmla="*/ 0 h 8"/>
              <a:gd name="T16" fmla="*/ 0 w 92"/>
              <a:gd name="T17" fmla="*/ 4 h 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2"/>
              <a:gd name="T28" fmla="*/ 0 h 8"/>
              <a:gd name="T29" fmla="*/ 92 w 92"/>
              <a:gd name="T30" fmla="*/ 8 h 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2" h="8">
                <a:moveTo>
                  <a:pt x="0" y="4"/>
                </a:moveTo>
                <a:lnTo>
                  <a:pt x="4" y="8"/>
                </a:lnTo>
                <a:lnTo>
                  <a:pt x="92" y="8"/>
                </a:lnTo>
                <a:lnTo>
                  <a:pt x="92" y="0"/>
                </a:lnTo>
                <a:lnTo>
                  <a:pt x="4" y="0"/>
                </a:lnTo>
                <a:lnTo>
                  <a:pt x="0" y="4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close/>
              </a:path>
            </a:pathLst>
          </a:custGeom>
          <a:solidFill>
            <a:srgbClr val="0C0C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N" sz="1350"/>
          </a:p>
        </p:txBody>
      </p:sp>
      <p:sp>
        <p:nvSpPr>
          <p:cNvPr id="28" name="Freeform 298">
            <a:extLst>
              <a:ext uri="{FF2B5EF4-FFF2-40B4-BE49-F238E27FC236}">
                <a16:creationId xmlns:a16="http://schemas.microsoft.com/office/drawing/2014/main" xmlns="" id="{D15E1730-ABBD-477B-A3BD-9300CF8B6FCF}"/>
              </a:ext>
            </a:extLst>
          </p:cNvPr>
          <p:cNvSpPr>
            <a:spLocks/>
          </p:cNvSpPr>
          <p:nvPr/>
        </p:nvSpPr>
        <p:spPr bwMode="auto">
          <a:xfrm rot="21376183">
            <a:off x="3298873" y="4032858"/>
            <a:ext cx="15479" cy="69104"/>
          </a:xfrm>
          <a:custGeom>
            <a:avLst/>
            <a:gdLst>
              <a:gd name="T0" fmla="*/ 4 w 8"/>
              <a:gd name="T1" fmla="*/ 35 h 35"/>
              <a:gd name="T2" fmla="*/ 8 w 8"/>
              <a:gd name="T3" fmla="*/ 31 h 35"/>
              <a:gd name="T4" fmla="*/ 8 w 8"/>
              <a:gd name="T5" fmla="*/ 0 h 35"/>
              <a:gd name="T6" fmla="*/ 0 w 8"/>
              <a:gd name="T7" fmla="*/ 0 h 35"/>
              <a:gd name="T8" fmla="*/ 0 w 8"/>
              <a:gd name="T9" fmla="*/ 31 h 35"/>
              <a:gd name="T10" fmla="*/ 4 w 8"/>
              <a:gd name="T11" fmla="*/ 35 h 35"/>
              <a:gd name="T12" fmla="*/ 0 w 8"/>
              <a:gd name="T13" fmla="*/ 31 h 35"/>
              <a:gd name="T14" fmla="*/ 0 w 8"/>
              <a:gd name="T15" fmla="*/ 35 h 35"/>
              <a:gd name="T16" fmla="*/ 4 w 8"/>
              <a:gd name="T17" fmla="*/ 35 h 3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"/>
              <a:gd name="T28" fmla="*/ 0 h 35"/>
              <a:gd name="T29" fmla="*/ 8 w 8"/>
              <a:gd name="T30" fmla="*/ 35 h 3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" h="35">
                <a:moveTo>
                  <a:pt x="4" y="35"/>
                </a:moveTo>
                <a:lnTo>
                  <a:pt x="8" y="31"/>
                </a:lnTo>
                <a:lnTo>
                  <a:pt x="8" y="0"/>
                </a:lnTo>
                <a:lnTo>
                  <a:pt x="0" y="0"/>
                </a:lnTo>
                <a:lnTo>
                  <a:pt x="0" y="31"/>
                </a:lnTo>
                <a:lnTo>
                  <a:pt x="4" y="35"/>
                </a:lnTo>
                <a:lnTo>
                  <a:pt x="0" y="31"/>
                </a:lnTo>
                <a:lnTo>
                  <a:pt x="0" y="35"/>
                </a:lnTo>
                <a:lnTo>
                  <a:pt x="4" y="35"/>
                </a:lnTo>
                <a:close/>
              </a:path>
            </a:pathLst>
          </a:custGeom>
          <a:solidFill>
            <a:srgbClr val="0C0C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N" sz="1350"/>
          </a:p>
        </p:txBody>
      </p:sp>
      <p:sp>
        <p:nvSpPr>
          <p:cNvPr id="29" name="Rectangle 299">
            <a:extLst>
              <a:ext uri="{FF2B5EF4-FFF2-40B4-BE49-F238E27FC236}">
                <a16:creationId xmlns:a16="http://schemas.microsoft.com/office/drawing/2014/main" xmlns="" id="{77A5F441-5CF3-4E41-A797-68E55124481B}"/>
              </a:ext>
            </a:extLst>
          </p:cNvPr>
          <p:cNvSpPr>
            <a:spLocks noChangeArrowheads="1"/>
          </p:cNvSpPr>
          <p:nvPr/>
        </p:nvSpPr>
        <p:spPr bwMode="auto">
          <a:xfrm rot="21376183">
            <a:off x="3376826" y="4088124"/>
            <a:ext cx="48371" cy="148080"/>
          </a:xfrm>
          <a:prstGeom prst="rect">
            <a:avLst/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>
            <a:lvl1pPr eaLnBrk="0" hangingPunct="0">
              <a:defRPr sz="1600">
                <a:solidFill>
                  <a:schemeClr val="bg1"/>
                </a:solidFill>
                <a:latin typeface="Swis721 Md BT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Swis721 Md BT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Swis721 Md BT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Swis721 Md BT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Swis721 Md B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Swis721 Md B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Swis721 Md B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Swis721 Md B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Swis721 Md BT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30" name="Freeform 300">
            <a:extLst>
              <a:ext uri="{FF2B5EF4-FFF2-40B4-BE49-F238E27FC236}">
                <a16:creationId xmlns:a16="http://schemas.microsoft.com/office/drawing/2014/main" xmlns="" id="{160F3F72-C315-40C7-87C4-7FEA14470726}"/>
              </a:ext>
            </a:extLst>
          </p:cNvPr>
          <p:cNvSpPr>
            <a:spLocks/>
          </p:cNvSpPr>
          <p:nvPr/>
        </p:nvSpPr>
        <p:spPr bwMode="auto">
          <a:xfrm rot="21376183">
            <a:off x="3368879" y="4081745"/>
            <a:ext cx="17414" cy="155978"/>
          </a:xfrm>
          <a:custGeom>
            <a:avLst/>
            <a:gdLst>
              <a:gd name="T0" fmla="*/ 4 w 9"/>
              <a:gd name="T1" fmla="*/ 0 h 79"/>
              <a:gd name="T2" fmla="*/ 0 w 9"/>
              <a:gd name="T3" fmla="*/ 4 h 79"/>
              <a:gd name="T4" fmla="*/ 0 w 9"/>
              <a:gd name="T5" fmla="*/ 79 h 79"/>
              <a:gd name="T6" fmla="*/ 9 w 9"/>
              <a:gd name="T7" fmla="*/ 79 h 79"/>
              <a:gd name="T8" fmla="*/ 9 w 9"/>
              <a:gd name="T9" fmla="*/ 4 h 79"/>
              <a:gd name="T10" fmla="*/ 4 w 9"/>
              <a:gd name="T11" fmla="*/ 0 h 79"/>
              <a:gd name="T12" fmla="*/ 4 w 9"/>
              <a:gd name="T13" fmla="*/ 0 h 79"/>
              <a:gd name="T14" fmla="*/ 0 w 9"/>
              <a:gd name="T15" fmla="*/ 0 h 79"/>
              <a:gd name="T16" fmla="*/ 0 w 9"/>
              <a:gd name="T17" fmla="*/ 4 h 79"/>
              <a:gd name="T18" fmla="*/ 4 w 9"/>
              <a:gd name="T19" fmla="*/ 0 h 7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"/>
              <a:gd name="T31" fmla="*/ 0 h 79"/>
              <a:gd name="T32" fmla="*/ 9 w 9"/>
              <a:gd name="T33" fmla="*/ 79 h 7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" h="79">
                <a:moveTo>
                  <a:pt x="4" y="0"/>
                </a:moveTo>
                <a:lnTo>
                  <a:pt x="0" y="4"/>
                </a:lnTo>
                <a:lnTo>
                  <a:pt x="0" y="79"/>
                </a:lnTo>
                <a:lnTo>
                  <a:pt x="9" y="79"/>
                </a:lnTo>
                <a:lnTo>
                  <a:pt x="9" y="4"/>
                </a:lnTo>
                <a:lnTo>
                  <a:pt x="4" y="0"/>
                </a:lnTo>
                <a:lnTo>
                  <a:pt x="0" y="0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0C0C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N" sz="1350"/>
          </a:p>
        </p:txBody>
      </p:sp>
      <p:sp>
        <p:nvSpPr>
          <p:cNvPr id="31" name="Freeform 301">
            <a:extLst>
              <a:ext uri="{FF2B5EF4-FFF2-40B4-BE49-F238E27FC236}">
                <a16:creationId xmlns:a16="http://schemas.microsoft.com/office/drawing/2014/main" xmlns="" id="{3A7C4C77-1E60-4A8B-A6CB-AB21061E7EFB}"/>
              </a:ext>
            </a:extLst>
          </p:cNvPr>
          <p:cNvSpPr>
            <a:spLocks/>
          </p:cNvSpPr>
          <p:nvPr/>
        </p:nvSpPr>
        <p:spPr bwMode="auto">
          <a:xfrm rot="21376183">
            <a:off x="3372003" y="4080194"/>
            <a:ext cx="54175" cy="15795"/>
          </a:xfrm>
          <a:custGeom>
            <a:avLst/>
            <a:gdLst>
              <a:gd name="T0" fmla="*/ 28 w 28"/>
              <a:gd name="T1" fmla="*/ 4 h 8"/>
              <a:gd name="T2" fmla="*/ 25 w 28"/>
              <a:gd name="T3" fmla="*/ 0 h 8"/>
              <a:gd name="T4" fmla="*/ 0 w 28"/>
              <a:gd name="T5" fmla="*/ 0 h 8"/>
              <a:gd name="T6" fmla="*/ 0 w 28"/>
              <a:gd name="T7" fmla="*/ 8 h 8"/>
              <a:gd name="T8" fmla="*/ 25 w 28"/>
              <a:gd name="T9" fmla="*/ 8 h 8"/>
              <a:gd name="T10" fmla="*/ 28 w 28"/>
              <a:gd name="T11" fmla="*/ 4 h 8"/>
              <a:gd name="T12" fmla="*/ 28 w 28"/>
              <a:gd name="T13" fmla="*/ 4 h 8"/>
              <a:gd name="T14" fmla="*/ 28 w 28"/>
              <a:gd name="T15" fmla="*/ 0 h 8"/>
              <a:gd name="T16" fmla="*/ 25 w 28"/>
              <a:gd name="T17" fmla="*/ 0 h 8"/>
              <a:gd name="T18" fmla="*/ 28 w 28"/>
              <a:gd name="T19" fmla="*/ 4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8"/>
              <a:gd name="T31" fmla="*/ 0 h 8"/>
              <a:gd name="T32" fmla="*/ 28 w 28"/>
              <a:gd name="T33" fmla="*/ 8 h 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8" h="8">
                <a:moveTo>
                  <a:pt x="28" y="4"/>
                </a:moveTo>
                <a:lnTo>
                  <a:pt x="25" y="0"/>
                </a:lnTo>
                <a:lnTo>
                  <a:pt x="0" y="0"/>
                </a:lnTo>
                <a:lnTo>
                  <a:pt x="0" y="8"/>
                </a:lnTo>
                <a:lnTo>
                  <a:pt x="25" y="8"/>
                </a:lnTo>
                <a:lnTo>
                  <a:pt x="28" y="4"/>
                </a:lnTo>
                <a:lnTo>
                  <a:pt x="28" y="0"/>
                </a:lnTo>
                <a:lnTo>
                  <a:pt x="25" y="0"/>
                </a:lnTo>
                <a:lnTo>
                  <a:pt x="28" y="4"/>
                </a:lnTo>
                <a:close/>
              </a:path>
            </a:pathLst>
          </a:custGeom>
          <a:solidFill>
            <a:srgbClr val="0C0C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N" sz="1350"/>
          </a:p>
        </p:txBody>
      </p:sp>
      <p:sp>
        <p:nvSpPr>
          <p:cNvPr id="32" name="Freeform 302">
            <a:extLst>
              <a:ext uri="{FF2B5EF4-FFF2-40B4-BE49-F238E27FC236}">
                <a16:creationId xmlns:a16="http://schemas.microsoft.com/office/drawing/2014/main" xmlns="" id="{7924AA29-7CC5-47F9-A256-94DD9854DF9D}"/>
              </a:ext>
            </a:extLst>
          </p:cNvPr>
          <p:cNvSpPr>
            <a:spLocks/>
          </p:cNvSpPr>
          <p:nvPr/>
        </p:nvSpPr>
        <p:spPr bwMode="auto">
          <a:xfrm rot="21376183">
            <a:off x="3417665" y="4086604"/>
            <a:ext cx="13544" cy="155978"/>
          </a:xfrm>
          <a:custGeom>
            <a:avLst/>
            <a:gdLst>
              <a:gd name="T0" fmla="*/ 4 w 7"/>
              <a:gd name="T1" fmla="*/ 79 h 79"/>
              <a:gd name="T2" fmla="*/ 7 w 7"/>
              <a:gd name="T3" fmla="*/ 75 h 79"/>
              <a:gd name="T4" fmla="*/ 7 w 7"/>
              <a:gd name="T5" fmla="*/ 0 h 79"/>
              <a:gd name="T6" fmla="*/ 0 w 7"/>
              <a:gd name="T7" fmla="*/ 0 h 79"/>
              <a:gd name="T8" fmla="*/ 0 w 7"/>
              <a:gd name="T9" fmla="*/ 75 h 79"/>
              <a:gd name="T10" fmla="*/ 4 w 7"/>
              <a:gd name="T11" fmla="*/ 79 h 79"/>
              <a:gd name="T12" fmla="*/ 4 w 7"/>
              <a:gd name="T13" fmla="*/ 79 h 79"/>
              <a:gd name="T14" fmla="*/ 7 w 7"/>
              <a:gd name="T15" fmla="*/ 79 h 79"/>
              <a:gd name="T16" fmla="*/ 7 w 7"/>
              <a:gd name="T17" fmla="*/ 75 h 79"/>
              <a:gd name="T18" fmla="*/ 4 w 7"/>
              <a:gd name="T19" fmla="*/ 79 h 7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"/>
              <a:gd name="T31" fmla="*/ 0 h 79"/>
              <a:gd name="T32" fmla="*/ 7 w 7"/>
              <a:gd name="T33" fmla="*/ 79 h 7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" h="79">
                <a:moveTo>
                  <a:pt x="4" y="79"/>
                </a:moveTo>
                <a:lnTo>
                  <a:pt x="7" y="75"/>
                </a:lnTo>
                <a:lnTo>
                  <a:pt x="7" y="0"/>
                </a:lnTo>
                <a:lnTo>
                  <a:pt x="0" y="0"/>
                </a:lnTo>
                <a:lnTo>
                  <a:pt x="0" y="75"/>
                </a:lnTo>
                <a:lnTo>
                  <a:pt x="4" y="79"/>
                </a:lnTo>
                <a:lnTo>
                  <a:pt x="7" y="79"/>
                </a:lnTo>
                <a:lnTo>
                  <a:pt x="7" y="75"/>
                </a:lnTo>
                <a:lnTo>
                  <a:pt x="4" y="79"/>
                </a:lnTo>
                <a:close/>
              </a:path>
            </a:pathLst>
          </a:custGeom>
          <a:solidFill>
            <a:srgbClr val="0C0C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N" sz="1350"/>
          </a:p>
        </p:txBody>
      </p:sp>
      <p:sp>
        <p:nvSpPr>
          <p:cNvPr id="33" name="Freeform 303">
            <a:extLst>
              <a:ext uri="{FF2B5EF4-FFF2-40B4-BE49-F238E27FC236}">
                <a16:creationId xmlns:a16="http://schemas.microsoft.com/office/drawing/2014/main" xmlns="" id="{A12657D8-9164-4E5B-87F6-46E3AB1677ED}"/>
              </a:ext>
            </a:extLst>
          </p:cNvPr>
          <p:cNvSpPr>
            <a:spLocks/>
          </p:cNvSpPr>
          <p:nvPr/>
        </p:nvSpPr>
        <p:spPr bwMode="auto">
          <a:xfrm rot="21376183">
            <a:off x="3373912" y="4228401"/>
            <a:ext cx="56110" cy="15795"/>
          </a:xfrm>
          <a:custGeom>
            <a:avLst/>
            <a:gdLst>
              <a:gd name="T0" fmla="*/ 0 w 29"/>
              <a:gd name="T1" fmla="*/ 4 h 8"/>
              <a:gd name="T2" fmla="*/ 4 w 29"/>
              <a:gd name="T3" fmla="*/ 8 h 8"/>
              <a:gd name="T4" fmla="*/ 29 w 29"/>
              <a:gd name="T5" fmla="*/ 8 h 8"/>
              <a:gd name="T6" fmla="*/ 29 w 29"/>
              <a:gd name="T7" fmla="*/ 0 h 8"/>
              <a:gd name="T8" fmla="*/ 4 w 29"/>
              <a:gd name="T9" fmla="*/ 0 h 8"/>
              <a:gd name="T10" fmla="*/ 0 w 29"/>
              <a:gd name="T11" fmla="*/ 4 h 8"/>
              <a:gd name="T12" fmla="*/ 0 w 29"/>
              <a:gd name="T13" fmla="*/ 4 h 8"/>
              <a:gd name="T14" fmla="*/ 0 w 29"/>
              <a:gd name="T15" fmla="*/ 8 h 8"/>
              <a:gd name="T16" fmla="*/ 4 w 29"/>
              <a:gd name="T17" fmla="*/ 8 h 8"/>
              <a:gd name="T18" fmla="*/ 0 w 29"/>
              <a:gd name="T19" fmla="*/ 4 h 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9"/>
              <a:gd name="T31" fmla="*/ 0 h 8"/>
              <a:gd name="T32" fmla="*/ 29 w 29"/>
              <a:gd name="T33" fmla="*/ 8 h 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9" h="8">
                <a:moveTo>
                  <a:pt x="0" y="4"/>
                </a:moveTo>
                <a:lnTo>
                  <a:pt x="4" y="8"/>
                </a:lnTo>
                <a:lnTo>
                  <a:pt x="29" y="8"/>
                </a:lnTo>
                <a:lnTo>
                  <a:pt x="29" y="0"/>
                </a:lnTo>
                <a:lnTo>
                  <a:pt x="4" y="0"/>
                </a:lnTo>
                <a:lnTo>
                  <a:pt x="0" y="4"/>
                </a:lnTo>
                <a:lnTo>
                  <a:pt x="0" y="8"/>
                </a:lnTo>
                <a:lnTo>
                  <a:pt x="4" y="8"/>
                </a:lnTo>
                <a:lnTo>
                  <a:pt x="0" y="4"/>
                </a:lnTo>
                <a:close/>
              </a:path>
            </a:pathLst>
          </a:custGeom>
          <a:solidFill>
            <a:srgbClr val="0C0C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N" sz="1350"/>
          </a:p>
        </p:txBody>
      </p:sp>
      <p:sp>
        <p:nvSpPr>
          <p:cNvPr id="34" name="Freeform 304">
            <a:extLst>
              <a:ext uri="{FF2B5EF4-FFF2-40B4-BE49-F238E27FC236}">
                <a16:creationId xmlns:a16="http://schemas.microsoft.com/office/drawing/2014/main" xmlns="" id="{4BE9049A-8853-4770-93E0-8E44A53B1FAA}"/>
              </a:ext>
            </a:extLst>
          </p:cNvPr>
          <p:cNvSpPr>
            <a:spLocks/>
          </p:cNvSpPr>
          <p:nvPr/>
        </p:nvSpPr>
        <p:spPr bwMode="auto">
          <a:xfrm rot="21376183">
            <a:off x="5199181" y="3475219"/>
            <a:ext cx="92871" cy="175722"/>
          </a:xfrm>
          <a:custGeom>
            <a:avLst/>
            <a:gdLst>
              <a:gd name="T0" fmla="*/ 48 w 48"/>
              <a:gd name="T1" fmla="*/ 87 h 89"/>
              <a:gd name="T2" fmla="*/ 7 w 48"/>
              <a:gd name="T3" fmla="*/ 0 h 89"/>
              <a:gd name="T4" fmla="*/ 0 w 48"/>
              <a:gd name="T5" fmla="*/ 2 h 89"/>
              <a:gd name="T6" fmla="*/ 40 w 48"/>
              <a:gd name="T7" fmla="*/ 89 h 89"/>
              <a:gd name="T8" fmla="*/ 48 w 48"/>
              <a:gd name="T9" fmla="*/ 87 h 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89"/>
              <a:gd name="T17" fmla="*/ 48 w 48"/>
              <a:gd name="T18" fmla="*/ 89 h 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89">
                <a:moveTo>
                  <a:pt x="48" y="87"/>
                </a:moveTo>
                <a:lnTo>
                  <a:pt x="7" y="0"/>
                </a:lnTo>
                <a:lnTo>
                  <a:pt x="0" y="2"/>
                </a:lnTo>
                <a:lnTo>
                  <a:pt x="40" y="89"/>
                </a:lnTo>
                <a:lnTo>
                  <a:pt x="48" y="87"/>
                </a:lnTo>
                <a:close/>
              </a:path>
            </a:pathLst>
          </a:custGeom>
          <a:solidFill>
            <a:srgbClr val="0C0C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N" sz="1350"/>
          </a:p>
        </p:txBody>
      </p:sp>
      <p:sp>
        <p:nvSpPr>
          <p:cNvPr id="35" name="Freeform 305">
            <a:extLst>
              <a:ext uri="{FF2B5EF4-FFF2-40B4-BE49-F238E27FC236}">
                <a16:creationId xmlns:a16="http://schemas.microsoft.com/office/drawing/2014/main" xmlns="" id="{F2DE9D07-6310-4806-B22F-520831ABF8AF}"/>
              </a:ext>
            </a:extLst>
          </p:cNvPr>
          <p:cNvSpPr>
            <a:spLocks/>
          </p:cNvSpPr>
          <p:nvPr/>
        </p:nvSpPr>
        <p:spPr bwMode="auto">
          <a:xfrm rot="21376183">
            <a:off x="5239152" y="3462848"/>
            <a:ext cx="89002" cy="177696"/>
          </a:xfrm>
          <a:custGeom>
            <a:avLst/>
            <a:gdLst>
              <a:gd name="T0" fmla="*/ 46 w 46"/>
              <a:gd name="T1" fmla="*/ 86 h 90"/>
              <a:gd name="T2" fmla="*/ 6 w 46"/>
              <a:gd name="T3" fmla="*/ 0 h 90"/>
              <a:gd name="T4" fmla="*/ 0 w 46"/>
              <a:gd name="T5" fmla="*/ 4 h 90"/>
              <a:gd name="T6" fmla="*/ 38 w 46"/>
              <a:gd name="T7" fmla="*/ 90 h 90"/>
              <a:gd name="T8" fmla="*/ 46 w 46"/>
              <a:gd name="T9" fmla="*/ 86 h 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"/>
              <a:gd name="T16" fmla="*/ 0 h 90"/>
              <a:gd name="T17" fmla="*/ 46 w 46"/>
              <a:gd name="T18" fmla="*/ 90 h 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" h="90">
                <a:moveTo>
                  <a:pt x="46" y="86"/>
                </a:moveTo>
                <a:lnTo>
                  <a:pt x="6" y="0"/>
                </a:lnTo>
                <a:lnTo>
                  <a:pt x="0" y="4"/>
                </a:lnTo>
                <a:lnTo>
                  <a:pt x="38" y="90"/>
                </a:lnTo>
                <a:lnTo>
                  <a:pt x="46" y="86"/>
                </a:lnTo>
                <a:close/>
              </a:path>
            </a:pathLst>
          </a:custGeom>
          <a:solidFill>
            <a:srgbClr val="0C0C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N" sz="1350"/>
          </a:p>
        </p:txBody>
      </p:sp>
      <p:sp>
        <p:nvSpPr>
          <p:cNvPr id="36" name="Freeform 306">
            <a:extLst>
              <a:ext uri="{FF2B5EF4-FFF2-40B4-BE49-F238E27FC236}">
                <a16:creationId xmlns:a16="http://schemas.microsoft.com/office/drawing/2014/main" xmlns="" id="{C4B0B0BA-8ADC-45A8-9B56-7135DF97DA55}"/>
              </a:ext>
            </a:extLst>
          </p:cNvPr>
          <p:cNvSpPr>
            <a:spLocks/>
          </p:cNvSpPr>
          <p:nvPr/>
        </p:nvSpPr>
        <p:spPr bwMode="auto">
          <a:xfrm rot="21376183">
            <a:off x="5270883" y="3444949"/>
            <a:ext cx="89002" cy="175722"/>
          </a:xfrm>
          <a:custGeom>
            <a:avLst/>
            <a:gdLst>
              <a:gd name="T0" fmla="*/ 46 w 46"/>
              <a:gd name="T1" fmla="*/ 87 h 89"/>
              <a:gd name="T2" fmla="*/ 8 w 46"/>
              <a:gd name="T3" fmla="*/ 0 h 89"/>
              <a:gd name="T4" fmla="*/ 0 w 46"/>
              <a:gd name="T5" fmla="*/ 2 h 89"/>
              <a:gd name="T6" fmla="*/ 40 w 46"/>
              <a:gd name="T7" fmla="*/ 89 h 89"/>
              <a:gd name="T8" fmla="*/ 46 w 46"/>
              <a:gd name="T9" fmla="*/ 87 h 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"/>
              <a:gd name="T16" fmla="*/ 0 h 89"/>
              <a:gd name="T17" fmla="*/ 46 w 46"/>
              <a:gd name="T18" fmla="*/ 89 h 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" h="89">
                <a:moveTo>
                  <a:pt x="46" y="87"/>
                </a:moveTo>
                <a:lnTo>
                  <a:pt x="8" y="0"/>
                </a:lnTo>
                <a:lnTo>
                  <a:pt x="0" y="2"/>
                </a:lnTo>
                <a:lnTo>
                  <a:pt x="40" y="89"/>
                </a:lnTo>
                <a:lnTo>
                  <a:pt x="46" y="87"/>
                </a:lnTo>
                <a:close/>
              </a:path>
            </a:pathLst>
          </a:custGeom>
          <a:solidFill>
            <a:srgbClr val="0C0C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N" sz="1350"/>
          </a:p>
        </p:txBody>
      </p:sp>
      <p:sp>
        <p:nvSpPr>
          <p:cNvPr id="37" name="Freeform 307">
            <a:extLst>
              <a:ext uri="{FF2B5EF4-FFF2-40B4-BE49-F238E27FC236}">
                <a16:creationId xmlns:a16="http://schemas.microsoft.com/office/drawing/2014/main" xmlns="" id="{04ED0E32-CBAC-43B7-9446-BF6F01F7A123}"/>
              </a:ext>
            </a:extLst>
          </p:cNvPr>
          <p:cNvSpPr>
            <a:spLocks/>
          </p:cNvSpPr>
          <p:nvPr/>
        </p:nvSpPr>
        <p:spPr bwMode="auto">
          <a:xfrm rot="21376183">
            <a:off x="5306534" y="3426670"/>
            <a:ext cx="92871" cy="175722"/>
          </a:xfrm>
          <a:custGeom>
            <a:avLst/>
            <a:gdLst>
              <a:gd name="T0" fmla="*/ 48 w 48"/>
              <a:gd name="T1" fmla="*/ 87 h 89"/>
              <a:gd name="T2" fmla="*/ 8 w 48"/>
              <a:gd name="T3" fmla="*/ 0 h 89"/>
              <a:gd name="T4" fmla="*/ 0 w 48"/>
              <a:gd name="T5" fmla="*/ 2 h 89"/>
              <a:gd name="T6" fmla="*/ 41 w 48"/>
              <a:gd name="T7" fmla="*/ 89 h 89"/>
              <a:gd name="T8" fmla="*/ 48 w 48"/>
              <a:gd name="T9" fmla="*/ 87 h 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89"/>
              <a:gd name="T17" fmla="*/ 48 w 48"/>
              <a:gd name="T18" fmla="*/ 89 h 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89">
                <a:moveTo>
                  <a:pt x="48" y="87"/>
                </a:moveTo>
                <a:lnTo>
                  <a:pt x="8" y="0"/>
                </a:lnTo>
                <a:lnTo>
                  <a:pt x="0" y="2"/>
                </a:lnTo>
                <a:lnTo>
                  <a:pt x="41" y="89"/>
                </a:lnTo>
                <a:lnTo>
                  <a:pt x="48" y="87"/>
                </a:lnTo>
                <a:close/>
              </a:path>
            </a:pathLst>
          </a:custGeom>
          <a:solidFill>
            <a:srgbClr val="0C0C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N" sz="1350"/>
          </a:p>
        </p:txBody>
      </p:sp>
      <p:sp>
        <p:nvSpPr>
          <p:cNvPr id="38" name="Freeform 308">
            <a:extLst>
              <a:ext uri="{FF2B5EF4-FFF2-40B4-BE49-F238E27FC236}">
                <a16:creationId xmlns:a16="http://schemas.microsoft.com/office/drawing/2014/main" xmlns="" id="{268DCE4D-EA63-4F9C-88B1-9454E34DF4DB}"/>
              </a:ext>
            </a:extLst>
          </p:cNvPr>
          <p:cNvSpPr>
            <a:spLocks/>
          </p:cNvSpPr>
          <p:nvPr/>
        </p:nvSpPr>
        <p:spPr bwMode="auto">
          <a:xfrm rot="21376183">
            <a:off x="5342385" y="3410547"/>
            <a:ext cx="90936" cy="177696"/>
          </a:xfrm>
          <a:custGeom>
            <a:avLst/>
            <a:gdLst>
              <a:gd name="T0" fmla="*/ 47 w 47"/>
              <a:gd name="T1" fmla="*/ 86 h 90"/>
              <a:gd name="T2" fmla="*/ 6 w 47"/>
              <a:gd name="T3" fmla="*/ 0 h 90"/>
              <a:gd name="T4" fmla="*/ 0 w 47"/>
              <a:gd name="T5" fmla="*/ 3 h 90"/>
              <a:gd name="T6" fmla="*/ 39 w 47"/>
              <a:gd name="T7" fmla="*/ 90 h 90"/>
              <a:gd name="T8" fmla="*/ 47 w 47"/>
              <a:gd name="T9" fmla="*/ 86 h 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"/>
              <a:gd name="T16" fmla="*/ 0 h 90"/>
              <a:gd name="T17" fmla="*/ 47 w 47"/>
              <a:gd name="T18" fmla="*/ 90 h 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" h="90">
                <a:moveTo>
                  <a:pt x="47" y="86"/>
                </a:moveTo>
                <a:lnTo>
                  <a:pt x="6" y="0"/>
                </a:lnTo>
                <a:lnTo>
                  <a:pt x="0" y="3"/>
                </a:lnTo>
                <a:lnTo>
                  <a:pt x="39" y="90"/>
                </a:lnTo>
                <a:lnTo>
                  <a:pt x="47" y="86"/>
                </a:lnTo>
                <a:close/>
              </a:path>
            </a:pathLst>
          </a:custGeom>
          <a:solidFill>
            <a:srgbClr val="0C0C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N" sz="1350"/>
          </a:p>
        </p:txBody>
      </p:sp>
      <p:sp>
        <p:nvSpPr>
          <p:cNvPr id="39" name="Freeform 309">
            <a:extLst>
              <a:ext uri="{FF2B5EF4-FFF2-40B4-BE49-F238E27FC236}">
                <a16:creationId xmlns:a16="http://schemas.microsoft.com/office/drawing/2014/main" xmlns="" id="{03A5CAEC-7737-4799-9F04-87849C7C35A3}"/>
              </a:ext>
            </a:extLst>
          </p:cNvPr>
          <p:cNvSpPr>
            <a:spLocks/>
          </p:cNvSpPr>
          <p:nvPr/>
        </p:nvSpPr>
        <p:spPr bwMode="auto">
          <a:xfrm rot="21376183">
            <a:off x="5257536" y="3427131"/>
            <a:ext cx="176069" cy="155978"/>
          </a:xfrm>
          <a:custGeom>
            <a:avLst/>
            <a:gdLst>
              <a:gd name="T0" fmla="*/ 67 w 91"/>
              <a:gd name="T1" fmla="*/ 0 h 79"/>
              <a:gd name="T2" fmla="*/ 62 w 91"/>
              <a:gd name="T3" fmla="*/ 4 h 79"/>
              <a:gd name="T4" fmla="*/ 62 w 91"/>
              <a:gd name="T5" fmla="*/ 8 h 79"/>
              <a:gd name="T6" fmla="*/ 60 w 91"/>
              <a:gd name="T7" fmla="*/ 16 h 79"/>
              <a:gd name="T8" fmla="*/ 54 w 91"/>
              <a:gd name="T9" fmla="*/ 23 h 79"/>
              <a:gd name="T10" fmla="*/ 50 w 91"/>
              <a:gd name="T11" fmla="*/ 25 h 79"/>
              <a:gd name="T12" fmla="*/ 27 w 91"/>
              <a:gd name="T13" fmla="*/ 33 h 79"/>
              <a:gd name="T14" fmla="*/ 27 w 91"/>
              <a:gd name="T15" fmla="*/ 29 h 79"/>
              <a:gd name="T16" fmla="*/ 21 w 91"/>
              <a:gd name="T17" fmla="*/ 31 h 79"/>
              <a:gd name="T18" fmla="*/ 21 w 91"/>
              <a:gd name="T19" fmla="*/ 35 h 79"/>
              <a:gd name="T20" fmla="*/ 4 w 91"/>
              <a:gd name="T21" fmla="*/ 41 h 79"/>
              <a:gd name="T22" fmla="*/ 2 w 91"/>
              <a:gd name="T23" fmla="*/ 41 h 79"/>
              <a:gd name="T24" fmla="*/ 2 w 91"/>
              <a:gd name="T25" fmla="*/ 43 h 79"/>
              <a:gd name="T26" fmla="*/ 0 w 91"/>
              <a:gd name="T27" fmla="*/ 45 h 79"/>
              <a:gd name="T28" fmla="*/ 2 w 91"/>
              <a:gd name="T29" fmla="*/ 46 h 79"/>
              <a:gd name="T30" fmla="*/ 12 w 91"/>
              <a:gd name="T31" fmla="*/ 75 h 79"/>
              <a:gd name="T32" fmla="*/ 12 w 91"/>
              <a:gd name="T33" fmla="*/ 77 h 79"/>
              <a:gd name="T34" fmla="*/ 14 w 91"/>
              <a:gd name="T35" fmla="*/ 79 h 79"/>
              <a:gd name="T36" fmla="*/ 16 w 91"/>
              <a:gd name="T37" fmla="*/ 79 h 79"/>
              <a:gd name="T38" fmla="*/ 18 w 91"/>
              <a:gd name="T39" fmla="*/ 79 h 79"/>
              <a:gd name="T40" fmla="*/ 35 w 91"/>
              <a:gd name="T41" fmla="*/ 73 h 79"/>
              <a:gd name="T42" fmla="*/ 37 w 91"/>
              <a:gd name="T43" fmla="*/ 75 h 79"/>
              <a:gd name="T44" fmla="*/ 43 w 91"/>
              <a:gd name="T45" fmla="*/ 73 h 79"/>
              <a:gd name="T46" fmla="*/ 41 w 91"/>
              <a:gd name="T47" fmla="*/ 70 h 79"/>
              <a:gd name="T48" fmla="*/ 64 w 91"/>
              <a:gd name="T49" fmla="*/ 64 h 79"/>
              <a:gd name="T50" fmla="*/ 67 w 91"/>
              <a:gd name="T51" fmla="*/ 62 h 79"/>
              <a:gd name="T52" fmla="*/ 77 w 91"/>
              <a:gd name="T53" fmla="*/ 64 h 79"/>
              <a:gd name="T54" fmla="*/ 83 w 91"/>
              <a:gd name="T55" fmla="*/ 70 h 79"/>
              <a:gd name="T56" fmla="*/ 85 w 91"/>
              <a:gd name="T57" fmla="*/ 71 h 79"/>
              <a:gd name="T58" fmla="*/ 91 w 91"/>
              <a:gd name="T59" fmla="*/ 71 h 79"/>
              <a:gd name="T60" fmla="*/ 67 w 91"/>
              <a:gd name="T61" fmla="*/ 0 h 7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91"/>
              <a:gd name="T94" fmla="*/ 0 h 79"/>
              <a:gd name="T95" fmla="*/ 91 w 91"/>
              <a:gd name="T96" fmla="*/ 79 h 79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91" h="79">
                <a:moveTo>
                  <a:pt x="67" y="0"/>
                </a:moveTo>
                <a:lnTo>
                  <a:pt x="62" y="4"/>
                </a:lnTo>
                <a:lnTo>
                  <a:pt x="62" y="8"/>
                </a:lnTo>
                <a:lnTo>
                  <a:pt x="60" y="16"/>
                </a:lnTo>
                <a:lnTo>
                  <a:pt x="54" y="23"/>
                </a:lnTo>
                <a:lnTo>
                  <a:pt x="50" y="25"/>
                </a:lnTo>
                <a:lnTo>
                  <a:pt x="27" y="33"/>
                </a:lnTo>
                <a:lnTo>
                  <a:pt x="27" y="29"/>
                </a:lnTo>
                <a:lnTo>
                  <a:pt x="21" y="31"/>
                </a:lnTo>
                <a:lnTo>
                  <a:pt x="21" y="35"/>
                </a:lnTo>
                <a:lnTo>
                  <a:pt x="4" y="41"/>
                </a:lnTo>
                <a:lnTo>
                  <a:pt x="2" y="41"/>
                </a:lnTo>
                <a:lnTo>
                  <a:pt x="2" y="43"/>
                </a:lnTo>
                <a:lnTo>
                  <a:pt x="0" y="45"/>
                </a:lnTo>
                <a:lnTo>
                  <a:pt x="2" y="46"/>
                </a:lnTo>
                <a:lnTo>
                  <a:pt x="12" y="75"/>
                </a:lnTo>
                <a:lnTo>
                  <a:pt x="12" y="77"/>
                </a:lnTo>
                <a:lnTo>
                  <a:pt x="14" y="79"/>
                </a:lnTo>
                <a:lnTo>
                  <a:pt x="16" y="79"/>
                </a:lnTo>
                <a:lnTo>
                  <a:pt x="18" y="79"/>
                </a:lnTo>
                <a:lnTo>
                  <a:pt x="35" y="73"/>
                </a:lnTo>
                <a:lnTo>
                  <a:pt x="37" y="75"/>
                </a:lnTo>
                <a:lnTo>
                  <a:pt x="43" y="73"/>
                </a:lnTo>
                <a:lnTo>
                  <a:pt x="41" y="70"/>
                </a:lnTo>
                <a:lnTo>
                  <a:pt x="64" y="64"/>
                </a:lnTo>
                <a:lnTo>
                  <a:pt x="67" y="62"/>
                </a:lnTo>
                <a:lnTo>
                  <a:pt x="77" y="64"/>
                </a:lnTo>
                <a:lnTo>
                  <a:pt x="83" y="70"/>
                </a:lnTo>
                <a:lnTo>
                  <a:pt x="85" y="71"/>
                </a:lnTo>
                <a:lnTo>
                  <a:pt x="91" y="71"/>
                </a:lnTo>
                <a:lnTo>
                  <a:pt x="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N" sz="1350"/>
          </a:p>
        </p:txBody>
      </p:sp>
      <p:sp>
        <p:nvSpPr>
          <p:cNvPr id="40" name="Freeform 310">
            <a:extLst>
              <a:ext uri="{FF2B5EF4-FFF2-40B4-BE49-F238E27FC236}">
                <a16:creationId xmlns:a16="http://schemas.microsoft.com/office/drawing/2014/main" xmlns="" id="{7F6526A0-DD73-47AB-91F1-90E25F91359A}"/>
              </a:ext>
            </a:extLst>
          </p:cNvPr>
          <p:cNvSpPr>
            <a:spLocks/>
          </p:cNvSpPr>
          <p:nvPr/>
        </p:nvSpPr>
        <p:spPr bwMode="auto">
          <a:xfrm rot="21376183">
            <a:off x="5257536" y="3427131"/>
            <a:ext cx="176069" cy="155978"/>
          </a:xfrm>
          <a:custGeom>
            <a:avLst/>
            <a:gdLst>
              <a:gd name="T0" fmla="*/ 67 w 91"/>
              <a:gd name="T1" fmla="*/ 0 h 79"/>
              <a:gd name="T2" fmla="*/ 62 w 91"/>
              <a:gd name="T3" fmla="*/ 4 h 79"/>
              <a:gd name="T4" fmla="*/ 62 w 91"/>
              <a:gd name="T5" fmla="*/ 8 h 79"/>
              <a:gd name="T6" fmla="*/ 60 w 91"/>
              <a:gd name="T7" fmla="*/ 16 h 79"/>
              <a:gd name="T8" fmla="*/ 54 w 91"/>
              <a:gd name="T9" fmla="*/ 23 h 79"/>
              <a:gd name="T10" fmla="*/ 50 w 91"/>
              <a:gd name="T11" fmla="*/ 25 h 79"/>
              <a:gd name="T12" fmla="*/ 27 w 91"/>
              <a:gd name="T13" fmla="*/ 33 h 79"/>
              <a:gd name="T14" fmla="*/ 27 w 91"/>
              <a:gd name="T15" fmla="*/ 29 h 79"/>
              <a:gd name="T16" fmla="*/ 21 w 91"/>
              <a:gd name="T17" fmla="*/ 31 h 79"/>
              <a:gd name="T18" fmla="*/ 21 w 91"/>
              <a:gd name="T19" fmla="*/ 35 h 79"/>
              <a:gd name="T20" fmla="*/ 4 w 91"/>
              <a:gd name="T21" fmla="*/ 41 h 79"/>
              <a:gd name="T22" fmla="*/ 2 w 91"/>
              <a:gd name="T23" fmla="*/ 41 h 79"/>
              <a:gd name="T24" fmla="*/ 2 w 91"/>
              <a:gd name="T25" fmla="*/ 43 h 79"/>
              <a:gd name="T26" fmla="*/ 0 w 91"/>
              <a:gd name="T27" fmla="*/ 45 h 79"/>
              <a:gd name="T28" fmla="*/ 2 w 91"/>
              <a:gd name="T29" fmla="*/ 46 h 79"/>
              <a:gd name="T30" fmla="*/ 12 w 91"/>
              <a:gd name="T31" fmla="*/ 75 h 79"/>
              <a:gd name="T32" fmla="*/ 12 w 91"/>
              <a:gd name="T33" fmla="*/ 77 h 79"/>
              <a:gd name="T34" fmla="*/ 14 w 91"/>
              <a:gd name="T35" fmla="*/ 79 h 79"/>
              <a:gd name="T36" fmla="*/ 16 w 91"/>
              <a:gd name="T37" fmla="*/ 79 h 79"/>
              <a:gd name="T38" fmla="*/ 18 w 91"/>
              <a:gd name="T39" fmla="*/ 79 h 79"/>
              <a:gd name="T40" fmla="*/ 35 w 91"/>
              <a:gd name="T41" fmla="*/ 73 h 79"/>
              <a:gd name="T42" fmla="*/ 37 w 91"/>
              <a:gd name="T43" fmla="*/ 75 h 79"/>
              <a:gd name="T44" fmla="*/ 43 w 91"/>
              <a:gd name="T45" fmla="*/ 73 h 79"/>
              <a:gd name="T46" fmla="*/ 41 w 91"/>
              <a:gd name="T47" fmla="*/ 70 h 79"/>
              <a:gd name="T48" fmla="*/ 64 w 91"/>
              <a:gd name="T49" fmla="*/ 64 h 79"/>
              <a:gd name="T50" fmla="*/ 67 w 91"/>
              <a:gd name="T51" fmla="*/ 62 h 79"/>
              <a:gd name="T52" fmla="*/ 77 w 91"/>
              <a:gd name="T53" fmla="*/ 64 h 79"/>
              <a:gd name="T54" fmla="*/ 83 w 91"/>
              <a:gd name="T55" fmla="*/ 70 h 79"/>
              <a:gd name="T56" fmla="*/ 85 w 91"/>
              <a:gd name="T57" fmla="*/ 71 h 79"/>
              <a:gd name="T58" fmla="*/ 91 w 91"/>
              <a:gd name="T59" fmla="*/ 71 h 79"/>
              <a:gd name="T60" fmla="*/ 67 w 91"/>
              <a:gd name="T61" fmla="*/ 0 h 7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91"/>
              <a:gd name="T94" fmla="*/ 0 h 79"/>
              <a:gd name="T95" fmla="*/ 91 w 91"/>
              <a:gd name="T96" fmla="*/ 79 h 79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91" h="79">
                <a:moveTo>
                  <a:pt x="67" y="0"/>
                </a:moveTo>
                <a:lnTo>
                  <a:pt x="62" y="4"/>
                </a:lnTo>
                <a:lnTo>
                  <a:pt x="62" y="8"/>
                </a:lnTo>
                <a:lnTo>
                  <a:pt x="60" y="16"/>
                </a:lnTo>
                <a:lnTo>
                  <a:pt x="54" y="23"/>
                </a:lnTo>
                <a:lnTo>
                  <a:pt x="50" y="25"/>
                </a:lnTo>
                <a:lnTo>
                  <a:pt x="27" y="33"/>
                </a:lnTo>
                <a:lnTo>
                  <a:pt x="27" y="29"/>
                </a:lnTo>
                <a:lnTo>
                  <a:pt x="21" y="31"/>
                </a:lnTo>
                <a:lnTo>
                  <a:pt x="21" y="35"/>
                </a:lnTo>
                <a:lnTo>
                  <a:pt x="4" y="41"/>
                </a:lnTo>
                <a:lnTo>
                  <a:pt x="2" y="41"/>
                </a:lnTo>
                <a:lnTo>
                  <a:pt x="2" y="43"/>
                </a:lnTo>
                <a:lnTo>
                  <a:pt x="0" y="45"/>
                </a:lnTo>
                <a:lnTo>
                  <a:pt x="2" y="46"/>
                </a:lnTo>
                <a:lnTo>
                  <a:pt x="12" y="75"/>
                </a:lnTo>
                <a:lnTo>
                  <a:pt x="12" y="77"/>
                </a:lnTo>
                <a:lnTo>
                  <a:pt x="14" y="79"/>
                </a:lnTo>
                <a:lnTo>
                  <a:pt x="16" y="79"/>
                </a:lnTo>
                <a:lnTo>
                  <a:pt x="18" y="79"/>
                </a:lnTo>
                <a:lnTo>
                  <a:pt x="35" y="73"/>
                </a:lnTo>
                <a:lnTo>
                  <a:pt x="37" y="75"/>
                </a:lnTo>
                <a:lnTo>
                  <a:pt x="43" y="73"/>
                </a:lnTo>
                <a:lnTo>
                  <a:pt x="41" y="70"/>
                </a:lnTo>
                <a:lnTo>
                  <a:pt x="64" y="64"/>
                </a:lnTo>
                <a:lnTo>
                  <a:pt x="67" y="62"/>
                </a:lnTo>
                <a:lnTo>
                  <a:pt x="77" y="64"/>
                </a:lnTo>
                <a:lnTo>
                  <a:pt x="83" y="70"/>
                </a:lnTo>
                <a:lnTo>
                  <a:pt x="85" y="71"/>
                </a:lnTo>
                <a:lnTo>
                  <a:pt x="91" y="71"/>
                </a:lnTo>
                <a:lnTo>
                  <a:pt x="67" y="0"/>
                </a:lnTo>
              </a:path>
            </a:pathLst>
          </a:custGeom>
          <a:noFill/>
          <a:ln w="6350">
            <a:solidFill>
              <a:srgbClr val="0C0C0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IN" sz="1350"/>
          </a:p>
        </p:txBody>
      </p:sp>
      <p:sp>
        <p:nvSpPr>
          <p:cNvPr id="41" name="Freeform 311">
            <a:extLst>
              <a:ext uri="{FF2B5EF4-FFF2-40B4-BE49-F238E27FC236}">
                <a16:creationId xmlns:a16="http://schemas.microsoft.com/office/drawing/2014/main" xmlns="" id="{2897BEDC-F815-41E9-A781-758E0D88C38A}"/>
              </a:ext>
            </a:extLst>
          </p:cNvPr>
          <p:cNvSpPr>
            <a:spLocks/>
          </p:cNvSpPr>
          <p:nvPr/>
        </p:nvSpPr>
        <p:spPr bwMode="auto">
          <a:xfrm rot="21376183">
            <a:off x="5376535" y="3251189"/>
            <a:ext cx="121894" cy="353418"/>
          </a:xfrm>
          <a:custGeom>
            <a:avLst/>
            <a:gdLst>
              <a:gd name="T0" fmla="*/ 63 w 63"/>
              <a:gd name="T1" fmla="*/ 0 h 179"/>
              <a:gd name="T2" fmla="*/ 63 w 63"/>
              <a:gd name="T3" fmla="*/ 173 h 179"/>
              <a:gd name="T4" fmla="*/ 53 w 63"/>
              <a:gd name="T5" fmla="*/ 177 h 179"/>
              <a:gd name="T6" fmla="*/ 44 w 63"/>
              <a:gd name="T7" fmla="*/ 179 h 179"/>
              <a:gd name="T8" fmla="*/ 42 w 63"/>
              <a:gd name="T9" fmla="*/ 179 h 179"/>
              <a:gd name="T10" fmla="*/ 40 w 63"/>
              <a:gd name="T11" fmla="*/ 179 h 179"/>
              <a:gd name="T12" fmla="*/ 36 w 63"/>
              <a:gd name="T13" fmla="*/ 175 h 179"/>
              <a:gd name="T14" fmla="*/ 32 w 63"/>
              <a:gd name="T15" fmla="*/ 169 h 179"/>
              <a:gd name="T16" fmla="*/ 25 w 63"/>
              <a:gd name="T17" fmla="*/ 150 h 179"/>
              <a:gd name="T18" fmla="*/ 15 w 63"/>
              <a:gd name="T19" fmla="*/ 121 h 179"/>
              <a:gd name="T20" fmla="*/ 5 w 63"/>
              <a:gd name="T21" fmla="*/ 92 h 179"/>
              <a:gd name="T22" fmla="*/ 0 w 63"/>
              <a:gd name="T23" fmla="*/ 73 h 179"/>
              <a:gd name="T24" fmla="*/ 0 w 63"/>
              <a:gd name="T25" fmla="*/ 71 h 179"/>
              <a:gd name="T26" fmla="*/ 0 w 63"/>
              <a:gd name="T27" fmla="*/ 65 h 179"/>
              <a:gd name="T28" fmla="*/ 2 w 63"/>
              <a:gd name="T29" fmla="*/ 59 h 179"/>
              <a:gd name="T30" fmla="*/ 7 w 63"/>
              <a:gd name="T31" fmla="*/ 52 h 179"/>
              <a:gd name="T32" fmla="*/ 40 w 63"/>
              <a:gd name="T33" fmla="*/ 21 h 179"/>
              <a:gd name="T34" fmla="*/ 63 w 63"/>
              <a:gd name="T35" fmla="*/ 0 h 17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3"/>
              <a:gd name="T55" fmla="*/ 0 h 179"/>
              <a:gd name="T56" fmla="*/ 63 w 63"/>
              <a:gd name="T57" fmla="*/ 179 h 17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3" h="179">
                <a:moveTo>
                  <a:pt x="63" y="0"/>
                </a:moveTo>
                <a:lnTo>
                  <a:pt x="63" y="173"/>
                </a:lnTo>
                <a:lnTo>
                  <a:pt x="53" y="177"/>
                </a:lnTo>
                <a:lnTo>
                  <a:pt x="44" y="179"/>
                </a:lnTo>
                <a:lnTo>
                  <a:pt x="42" y="179"/>
                </a:lnTo>
                <a:lnTo>
                  <a:pt x="40" y="179"/>
                </a:lnTo>
                <a:lnTo>
                  <a:pt x="36" y="175"/>
                </a:lnTo>
                <a:lnTo>
                  <a:pt x="32" y="169"/>
                </a:lnTo>
                <a:lnTo>
                  <a:pt x="25" y="150"/>
                </a:lnTo>
                <a:lnTo>
                  <a:pt x="15" y="121"/>
                </a:lnTo>
                <a:lnTo>
                  <a:pt x="5" y="92"/>
                </a:lnTo>
                <a:lnTo>
                  <a:pt x="0" y="73"/>
                </a:lnTo>
                <a:lnTo>
                  <a:pt x="0" y="71"/>
                </a:lnTo>
                <a:lnTo>
                  <a:pt x="0" y="65"/>
                </a:lnTo>
                <a:lnTo>
                  <a:pt x="2" y="59"/>
                </a:lnTo>
                <a:lnTo>
                  <a:pt x="7" y="52"/>
                </a:lnTo>
                <a:lnTo>
                  <a:pt x="40" y="21"/>
                </a:lnTo>
                <a:lnTo>
                  <a:pt x="6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N" sz="1350"/>
          </a:p>
        </p:txBody>
      </p:sp>
      <p:sp>
        <p:nvSpPr>
          <p:cNvPr id="42" name="Freeform 312">
            <a:extLst>
              <a:ext uri="{FF2B5EF4-FFF2-40B4-BE49-F238E27FC236}">
                <a16:creationId xmlns:a16="http://schemas.microsoft.com/office/drawing/2014/main" xmlns="" id="{61EFEC26-9BF9-45A9-9963-907C59400FBD}"/>
              </a:ext>
            </a:extLst>
          </p:cNvPr>
          <p:cNvSpPr>
            <a:spLocks/>
          </p:cNvSpPr>
          <p:nvPr/>
        </p:nvSpPr>
        <p:spPr bwMode="auto">
          <a:xfrm rot="21376183">
            <a:off x="5376535" y="3251189"/>
            <a:ext cx="121894" cy="353418"/>
          </a:xfrm>
          <a:custGeom>
            <a:avLst/>
            <a:gdLst>
              <a:gd name="T0" fmla="*/ 63 w 63"/>
              <a:gd name="T1" fmla="*/ 0 h 179"/>
              <a:gd name="T2" fmla="*/ 63 w 63"/>
              <a:gd name="T3" fmla="*/ 173 h 179"/>
              <a:gd name="T4" fmla="*/ 53 w 63"/>
              <a:gd name="T5" fmla="*/ 177 h 179"/>
              <a:gd name="T6" fmla="*/ 44 w 63"/>
              <a:gd name="T7" fmla="*/ 179 h 179"/>
              <a:gd name="T8" fmla="*/ 42 w 63"/>
              <a:gd name="T9" fmla="*/ 179 h 179"/>
              <a:gd name="T10" fmla="*/ 40 w 63"/>
              <a:gd name="T11" fmla="*/ 179 h 179"/>
              <a:gd name="T12" fmla="*/ 36 w 63"/>
              <a:gd name="T13" fmla="*/ 175 h 179"/>
              <a:gd name="T14" fmla="*/ 32 w 63"/>
              <a:gd name="T15" fmla="*/ 169 h 179"/>
              <a:gd name="T16" fmla="*/ 25 w 63"/>
              <a:gd name="T17" fmla="*/ 150 h 179"/>
              <a:gd name="T18" fmla="*/ 15 w 63"/>
              <a:gd name="T19" fmla="*/ 121 h 179"/>
              <a:gd name="T20" fmla="*/ 5 w 63"/>
              <a:gd name="T21" fmla="*/ 92 h 179"/>
              <a:gd name="T22" fmla="*/ 0 w 63"/>
              <a:gd name="T23" fmla="*/ 73 h 179"/>
              <a:gd name="T24" fmla="*/ 0 w 63"/>
              <a:gd name="T25" fmla="*/ 71 h 179"/>
              <a:gd name="T26" fmla="*/ 0 w 63"/>
              <a:gd name="T27" fmla="*/ 65 h 179"/>
              <a:gd name="T28" fmla="*/ 2 w 63"/>
              <a:gd name="T29" fmla="*/ 59 h 179"/>
              <a:gd name="T30" fmla="*/ 7 w 63"/>
              <a:gd name="T31" fmla="*/ 52 h 179"/>
              <a:gd name="T32" fmla="*/ 40 w 63"/>
              <a:gd name="T33" fmla="*/ 21 h 179"/>
              <a:gd name="T34" fmla="*/ 63 w 63"/>
              <a:gd name="T35" fmla="*/ 0 h 17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3"/>
              <a:gd name="T55" fmla="*/ 0 h 179"/>
              <a:gd name="T56" fmla="*/ 63 w 63"/>
              <a:gd name="T57" fmla="*/ 179 h 17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3" h="179">
                <a:moveTo>
                  <a:pt x="63" y="0"/>
                </a:moveTo>
                <a:lnTo>
                  <a:pt x="63" y="173"/>
                </a:lnTo>
                <a:lnTo>
                  <a:pt x="53" y="177"/>
                </a:lnTo>
                <a:lnTo>
                  <a:pt x="44" y="179"/>
                </a:lnTo>
                <a:lnTo>
                  <a:pt x="42" y="179"/>
                </a:lnTo>
                <a:lnTo>
                  <a:pt x="40" y="179"/>
                </a:lnTo>
                <a:lnTo>
                  <a:pt x="36" y="175"/>
                </a:lnTo>
                <a:lnTo>
                  <a:pt x="32" y="169"/>
                </a:lnTo>
                <a:lnTo>
                  <a:pt x="25" y="150"/>
                </a:lnTo>
                <a:lnTo>
                  <a:pt x="15" y="121"/>
                </a:lnTo>
                <a:lnTo>
                  <a:pt x="5" y="92"/>
                </a:lnTo>
                <a:lnTo>
                  <a:pt x="0" y="73"/>
                </a:lnTo>
                <a:lnTo>
                  <a:pt x="0" y="71"/>
                </a:lnTo>
                <a:lnTo>
                  <a:pt x="0" y="65"/>
                </a:lnTo>
                <a:lnTo>
                  <a:pt x="2" y="59"/>
                </a:lnTo>
                <a:lnTo>
                  <a:pt x="7" y="52"/>
                </a:lnTo>
                <a:lnTo>
                  <a:pt x="40" y="21"/>
                </a:lnTo>
                <a:lnTo>
                  <a:pt x="63" y="0"/>
                </a:lnTo>
              </a:path>
            </a:pathLst>
          </a:custGeom>
          <a:noFill/>
          <a:ln w="6350">
            <a:solidFill>
              <a:srgbClr val="0C0C0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IN" sz="1350"/>
          </a:p>
        </p:txBody>
      </p:sp>
      <p:sp>
        <p:nvSpPr>
          <p:cNvPr id="43" name="Freeform 313">
            <a:extLst>
              <a:ext uri="{FF2B5EF4-FFF2-40B4-BE49-F238E27FC236}">
                <a16:creationId xmlns:a16="http://schemas.microsoft.com/office/drawing/2014/main" xmlns="" id="{62EA0D94-BC39-4CA4-9008-2E44FA1C9084}"/>
              </a:ext>
            </a:extLst>
          </p:cNvPr>
          <p:cNvSpPr>
            <a:spLocks/>
          </p:cNvSpPr>
          <p:nvPr/>
        </p:nvSpPr>
        <p:spPr bwMode="auto">
          <a:xfrm rot="21376183">
            <a:off x="5389894" y="3425572"/>
            <a:ext cx="79328" cy="118464"/>
          </a:xfrm>
          <a:custGeom>
            <a:avLst/>
            <a:gdLst>
              <a:gd name="T0" fmla="*/ 23 w 41"/>
              <a:gd name="T1" fmla="*/ 0 h 60"/>
              <a:gd name="T2" fmla="*/ 0 w 41"/>
              <a:gd name="T3" fmla="*/ 8 h 60"/>
              <a:gd name="T4" fmla="*/ 18 w 41"/>
              <a:gd name="T5" fmla="*/ 60 h 60"/>
              <a:gd name="T6" fmla="*/ 41 w 41"/>
              <a:gd name="T7" fmla="*/ 50 h 60"/>
              <a:gd name="T8" fmla="*/ 23 w 41"/>
              <a:gd name="T9" fmla="*/ 0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60"/>
              <a:gd name="T17" fmla="*/ 41 w 41"/>
              <a:gd name="T18" fmla="*/ 60 h 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60">
                <a:moveTo>
                  <a:pt x="23" y="0"/>
                </a:moveTo>
                <a:lnTo>
                  <a:pt x="0" y="8"/>
                </a:lnTo>
                <a:lnTo>
                  <a:pt x="18" y="60"/>
                </a:lnTo>
                <a:lnTo>
                  <a:pt x="41" y="50"/>
                </a:lnTo>
                <a:lnTo>
                  <a:pt x="23" y="0"/>
                </a:lnTo>
                <a:close/>
              </a:path>
            </a:pathLst>
          </a:custGeom>
          <a:noFill/>
          <a:ln w="6350">
            <a:solidFill>
              <a:srgbClr val="0C0C0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IN" sz="1350"/>
          </a:p>
        </p:txBody>
      </p:sp>
      <p:sp>
        <p:nvSpPr>
          <p:cNvPr id="44" name="Freeform 314">
            <a:extLst>
              <a:ext uri="{FF2B5EF4-FFF2-40B4-BE49-F238E27FC236}">
                <a16:creationId xmlns:a16="http://schemas.microsoft.com/office/drawing/2014/main" xmlns="" id="{10422DC5-B5B4-4AE3-94BC-E0AC111FE9C5}"/>
              </a:ext>
            </a:extLst>
          </p:cNvPr>
          <p:cNvSpPr>
            <a:spLocks/>
          </p:cNvSpPr>
          <p:nvPr/>
        </p:nvSpPr>
        <p:spPr bwMode="auto">
          <a:xfrm rot="21376183">
            <a:off x="5384391" y="3359232"/>
            <a:ext cx="181873" cy="78976"/>
          </a:xfrm>
          <a:custGeom>
            <a:avLst/>
            <a:gdLst>
              <a:gd name="T0" fmla="*/ 93 w 94"/>
              <a:gd name="T1" fmla="*/ 0 h 40"/>
              <a:gd name="T2" fmla="*/ 0 w 94"/>
              <a:gd name="T3" fmla="*/ 32 h 40"/>
              <a:gd name="T4" fmla="*/ 2 w 94"/>
              <a:gd name="T5" fmla="*/ 40 h 40"/>
              <a:gd name="T6" fmla="*/ 94 w 94"/>
              <a:gd name="T7" fmla="*/ 7 h 40"/>
              <a:gd name="T8" fmla="*/ 93 w 94"/>
              <a:gd name="T9" fmla="*/ 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4"/>
              <a:gd name="T16" fmla="*/ 0 h 40"/>
              <a:gd name="T17" fmla="*/ 94 w 94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4" h="40">
                <a:moveTo>
                  <a:pt x="93" y="0"/>
                </a:moveTo>
                <a:lnTo>
                  <a:pt x="0" y="32"/>
                </a:lnTo>
                <a:lnTo>
                  <a:pt x="2" y="40"/>
                </a:lnTo>
                <a:lnTo>
                  <a:pt x="94" y="7"/>
                </a:lnTo>
                <a:lnTo>
                  <a:pt x="9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N" sz="1350"/>
          </a:p>
        </p:txBody>
      </p:sp>
      <p:sp>
        <p:nvSpPr>
          <p:cNvPr id="45" name="Freeform 315">
            <a:extLst>
              <a:ext uri="{FF2B5EF4-FFF2-40B4-BE49-F238E27FC236}">
                <a16:creationId xmlns:a16="http://schemas.microsoft.com/office/drawing/2014/main" xmlns="" id="{DA0F3412-54E6-4C46-862D-2751E8286AC3}"/>
              </a:ext>
            </a:extLst>
          </p:cNvPr>
          <p:cNvSpPr>
            <a:spLocks/>
          </p:cNvSpPr>
          <p:nvPr/>
        </p:nvSpPr>
        <p:spPr bwMode="auto">
          <a:xfrm rot="21376183">
            <a:off x="5384391" y="3359232"/>
            <a:ext cx="181873" cy="78976"/>
          </a:xfrm>
          <a:custGeom>
            <a:avLst/>
            <a:gdLst>
              <a:gd name="T0" fmla="*/ 93 w 94"/>
              <a:gd name="T1" fmla="*/ 0 h 40"/>
              <a:gd name="T2" fmla="*/ 0 w 94"/>
              <a:gd name="T3" fmla="*/ 32 h 40"/>
              <a:gd name="T4" fmla="*/ 2 w 94"/>
              <a:gd name="T5" fmla="*/ 40 h 40"/>
              <a:gd name="T6" fmla="*/ 94 w 94"/>
              <a:gd name="T7" fmla="*/ 7 h 40"/>
              <a:gd name="T8" fmla="*/ 93 w 94"/>
              <a:gd name="T9" fmla="*/ 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4"/>
              <a:gd name="T16" fmla="*/ 0 h 40"/>
              <a:gd name="T17" fmla="*/ 94 w 94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4" h="40">
                <a:moveTo>
                  <a:pt x="93" y="0"/>
                </a:moveTo>
                <a:lnTo>
                  <a:pt x="0" y="32"/>
                </a:lnTo>
                <a:lnTo>
                  <a:pt x="2" y="40"/>
                </a:lnTo>
                <a:lnTo>
                  <a:pt x="94" y="7"/>
                </a:lnTo>
                <a:lnTo>
                  <a:pt x="93" y="0"/>
                </a:lnTo>
                <a:close/>
              </a:path>
            </a:pathLst>
          </a:custGeom>
          <a:noFill/>
          <a:ln w="6350">
            <a:solidFill>
              <a:srgbClr val="0C0C0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IN" sz="1350"/>
          </a:p>
        </p:txBody>
      </p:sp>
      <p:sp>
        <p:nvSpPr>
          <p:cNvPr id="46" name="Line 316">
            <a:extLst>
              <a:ext uri="{FF2B5EF4-FFF2-40B4-BE49-F238E27FC236}">
                <a16:creationId xmlns:a16="http://schemas.microsoft.com/office/drawing/2014/main" xmlns="" id="{C3872951-B3F1-47B2-BE37-FDCEE26165C3}"/>
              </a:ext>
            </a:extLst>
          </p:cNvPr>
          <p:cNvSpPr>
            <a:spLocks noChangeShapeType="1"/>
          </p:cNvSpPr>
          <p:nvPr/>
        </p:nvSpPr>
        <p:spPr bwMode="auto">
          <a:xfrm rot="21376183" flipV="1">
            <a:off x="5443260" y="3440008"/>
            <a:ext cx="11609" cy="3949"/>
          </a:xfrm>
          <a:prstGeom prst="line">
            <a:avLst/>
          </a:prstGeom>
          <a:noFill/>
          <a:ln w="6350">
            <a:solidFill>
              <a:srgbClr val="0C0C0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350"/>
          </a:p>
        </p:txBody>
      </p:sp>
      <p:sp>
        <p:nvSpPr>
          <p:cNvPr id="47" name="Line 317">
            <a:extLst>
              <a:ext uri="{FF2B5EF4-FFF2-40B4-BE49-F238E27FC236}">
                <a16:creationId xmlns:a16="http://schemas.microsoft.com/office/drawing/2014/main" xmlns="" id="{699CD9BB-6C23-433D-AF84-A2AF26DDB7E9}"/>
              </a:ext>
            </a:extLst>
          </p:cNvPr>
          <p:cNvSpPr>
            <a:spLocks noChangeShapeType="1"/>
          </p:cNvSpPr>
          <p:nvPr/>
        </p:nvSpPr>
        <p:spPr bwMode="auto">
          <a:xfrm rot="21376183" flipV="1">
            <a:off x="5447892" y="3451577"/>
            <a:ext cx="11609" cy="3949"/>
          </a:xfrm>
          <a:prstGeom prst="line">
            <a:avLst/>
          </a:prstGeom>
          <a:noFill/>
          <a:ln w="6350">
            <a:solidFill>
              <a:srgbClr val="0C0C0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350"/>
          </a:p>
        </p:txBody>
      </p:sp>
      <p:sp>
        <p:nvSpPr>
          <p:cNvPr id="48" name="Line 318">
            <a:extLst>
              <a:ext uri="{FF2B5EF4-FFF2-40B4-BE49-F238E27FC236}">
                <a16:creationId xmlns:a16="http://schemas.microsoft.com/office/drawing/2014/main" xmlns="" id="{2A38E865-44CD-44B2-B102-330DACF50E97}"/>
              </a:ext>
            </a:extLst>
          </p:cNvPr>
          <p:cNvSpPr>
            <a:spLocks noChangeShapeType="1"/>
          </p:cNvSpPr>
          <p:nvPr/>
        </p:nvSpPr>
        <p:spPr bwMode="auto">
          <a:xfrm rot="21376183" flipV="1">
            <a:off x="5452653" y="3465118"/>
            <a:ext cx="11609" cy="3949"/>
          </a:xfrm>
          <a:prstGeom prst="line">
            <a:avLst/>
          </a:prstGeom>
          <a:noFill/>
          <a:ln w="6350">
            <a:solidFill>
              <a:srgbClr val="0C0C0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350"/>
          </a:p>
        </p:txBody>
      </p:sp>
      <p:sp>
        <p:nvSpPr>
          <p:cNvPr id="49" name="Line 319">
            <a:extLst>
              <a:ext uri="{FF2B5EF4-FFF2-40B4-BE49-F238E27FC236}">
                <a16:creationId xmlns:a16="http://schemas.microsoft.com/office/drawing/2014/main" xmlns="" id="{B1D613AA-DB6B-401F-B19A-78237F163010}"/>
              </a:ext>
            </a:extLst>
          </p:cNvPr>
          <p:cNvSpPr>
            <a:spLocks noChangeShapeType="1"/>
          </p:cNvSpPr>
          <p:nvPr/>
        </p:nvSpPr>
        <p:spPr bwMode="auto">
          <a:xfrm rot="21376183" flipV="1">
            <a:off x="5457285" y="3476687"/>
            <a:ext cx="11609" cy="3949"/>
          </a:xfrm>
          <a:prstGeom prst="line">
            <a:avLst/>
          </a:prstGeom>
          <a:noFill/>
          <a:ln w="6350">
            <a:solidFill>
              <a:srgbClr val="0C0C0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350"/>
          </a:p>
        </p:txBody>
      </p:sp>
      <p:sp>
        <p:nvSpPr>
          <p:cNvPr id="50" name="Line 320">
            <a:extLst>
              <a:ext uri="{FF2B5EF4-FFF2-40B4-BE49-F238E27FC236}">
                <a16:creationId xmlns:a16="http://schemas.microsoft.com/office/drawing/2014/main" xmlns="" id="{D5AF9AEC-4903-40F3-A6C8-BE07A968BB4F}"/>
              </a:ext>
            </a:extLst>
          </p:cNvPr>
          <p:cNvSpPr>
            <a:spLocks noChangeShapeType="1"/>
          </p:cNvSpPr>
          <p:nvPr/>
        </p:nvSpPr>
        <p:spPr bwMode="auto">
          <a:xfrm rot="21376183" flipV="1">
            <a:off x="5466035" y="3491945"/>
            <a:ext cx="11609" cy="3949"/>
          </a:xfrm>
          <a:prstGeom prst="line">
            <a:avLst/>
          </a:prstGeom>
          <a:noFill/>
          <a:ln w="6350">
            <a:solidFill>
              <a:srgbClr val="0C0C0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350"/>
          </a:p>
        </p:txBody>
      </p:sp>
      <p:sp>
        <p:nvSpPr>
          <p:cNvPr id="51" name="Line 321">
            <a:extLst>
              <a:ext uri="{FF2B5EF4-FFF2-40B4-BE49-F238E27FC236}">
                <a16:creationId xmlns:a16="http://schemas.microsoft.com/office/drawing/2014/main" xmlns="" id="{622384BD-F2A5-463E-811C-E2143B40909B}"/>
              </a:ext>
            </a:extLst>
          </p:cNvPr>
          <p:cNvSpPr>
            <a:spLocks noChangeShapeType="1"/>
          </p:cNvSpPr>
          <p:nvPr/>
        </p:nvSpPr>
        <p:spPr bwMode="auto">
          <a:xfrm rot="21376183" flipV="1">
            <a:off x="5470669" y="3503578"/>
            <a:ext cx="9674" cy="3949"/>
          </a:xfrm>
          <a:prstGeom prst="line">
            <a:avLst/>
          </a:prstGeom>
          <a:noFill/>
          <a:ln w="6350">
            <a:solidFill>
              <a:srgbClr val="0C0C0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350"/>
          </a:p>
        </p:txBody>
      </p:sp>
      <p:sp>
        <p:nvSpPr>
          <p:cNvPr id="52" name="Line 322">
            <a:extLst>
              <a:ext uri="{FF2B5EF4-FFF2-40B4-BE49-F238E27FC236}">
                <a16:creationId xmlns:a16="http://schemas.microsoft.com/office/drawing/2014/main" xmlns="" id="{12C18010-6C01-429C-A6E4-12D175B664D0}"/>
              </a:ext>
            </a:extLst>
          </p:cNvPr>
          <p:cNvSpPr>
            <a:spLocks noChangeShapeType="1"/>
          </p:cNvSpPr>
          <p:nvPr/>
        </p:nvSpPr>
        <p:spPr bwMode="auto">
          <a:xfrm rot="21376183">
            <a:off x="5381398" y="3481489"/>
            <a:ext cx="17414" cy="45411"/>
          </a:xfrm>
          <a:prstGeom prst="line">
            <a:avLst/>
          </a:prstGeom>
          <a:noFill/>
          <a:ln w="6350">
            <a:solidFill>
              <a:srgbClr val="0C0C0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350"/>
          </a:p>
        </p:txBody>
      </p:sp>
      <p:sp>
        <p:nvSpPr>
          <p:cNvPr id="53" name="Line 323">
            <a:extLst>
              <a:ext uri="{FF2B5EF4-FFF2-40B4-BE49-F238E27FC236}">
                <a16:creationId xmlns:a16="http://schemas.microsoft.com/office/drawing/2014/main" xmlns="" id="{3E1FF9E8-8264-4B1E-AD43-F34519F81C0F}"/>
              </a:ext>
            </a:extLst>
          </p:cNvPr>
          <p:cNvSpPr>
            <a:spLocks noChangeShapeType="1"/>
          </p:cNvSpPr>
          <p:nvPr/>
        </p:nvSpPr>
        <p:spPr bwMode="auto">
          <a:xfrm rot="21376183">
            <a:off x="5323159" y="3519093"/>
            <a:ext cx="11609" cy="27641"/>
          </a:xfrm>
          <a:prstGeom prst="line">
            <a:avLst/>
          </a:prstGeom>
          <a:noFill/>
          <a:ln w="6350">
            <a:solidFill>
              <a:srgbClr val="0C0C0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350"/>
          </a:p>
        </p:txBody>
      </p:sp>
      <p:sp>
        <p:nvSpPr>
          <p:cNvPr id="54" name="Line 324">
            <a:extLst>
              <a:ext uri="{FF2B5EF4-FFF2-40B4-BE49-F238E27FC236}">
                <a16:creationId xmlns:a16="http://schemas.microsoft.com/office/drawing/2014/main" xmlns="" id="{1F425663-C451-4361-A036-E72CC9A488F4}"/>
              </a:ext>
            </a:extLst>
          </p:cNvPr>
          <p:cNvSpPr>
            <a:spLocks noChangeShapeType="1"/>
          </p:cNvSpPr>
          <p:nvPr/>
        </p:nvSpPr>
        <p:spPr bwMode="auto">
          <a:xfrm rot="21376183">
            <a:off x="5312349" y="3531795"/>
            <a:ext cx="7739" cy="27641"/>
          </a:xfrm>
          <a:prstGeom prst="line">
            <a:avLst/>
          </a:prstGeom>
          <a:noFill/>
          <a:ln w="6350">
            <a:solidFill>
              <a:srgbClr val="0C0C0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350"/>
          </a:p>
        </p:txBody>
      </p:sp>
      <p:sp>
        <p:nvSpPr>
          <p:cNvPr id="55" name="Freeform 325">
            <a:extLst>
              <a:ext uri="{FF2B5EF4-FFF2-40B4-BE49-F238E27FC236}">
                <a16:creationId xmlns:a16="http://schemas.microsoft.com/office/drawing/2014/main" xmlns="" id="{CF5129CB-DADD-4745-99B3-13BF51949954}"/>
              </a:ext>
            </a:extLst>
          </p:cNvPr>
          <p:cNvSpPr>
            <a:spLocks/>
          </p:cNvSpPr>
          <p:nvPr/>
        </p:nvSpPr>
        <p:spPr bwMode="auto">
          <a:xfrm rot="21376183">
            <a:off x="1735475" y="3701045"/>
            <a:ext cx="92871" cy="175722"/>
          </a:xfrm>
          <a:custGeom>
            <a:avLst/>
            <a:gdLst>
              <a:gd name="T0" fmla="*/ 8 w 48"/>
              <a:gd name="T1" fmla="*/ 89 h 89"/>
              <a:gd name="T2" fmla="*/ 48 w 48"/>
              <a:gd name="T3" fmla="*/ 2 h 89"/>
              <a:gd name="T4" fmla="*/ 41 w 48"/>
              <a:gd name="T5" fmla="*/ 0 h 89"/>
              <a:gd name="T6" fmla="*/ 0 w 48"/>
              <a:gd name="T7" fmla="*/ 87 h 89"/>
              <a:gd name="T8" fmla="*/ 8 w 48"/>
              <a:gd name="T9" fmla="*/ 89 h 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89"/>
              <a:gd name="T17" fmla="*/ 48 w 48"/>
              <a:gd name="T18" fmla="*/ 89 h 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89">
                <a:moveTo>
                  <a:pt x="8" y="89"/>
                </a:moveTo>
                <a:lnTo>
                  <a:pt x="48" y="2"/>
                </a:lnTo>
                <a:lnTo>
                  <a:pt x="41" y="0"/>
                </a:lnTo>
                <a:lnTo>
                  <a:pt x="0" y="87"/>
                </a:lnTo>
                <a:lnTo>
                  <a:pt x="8" y="89"/>
                </a:lnTo>
                <a:close/>
              </a:path>
            </a:pathLst>
          </a:custGeom>
          <a:solidFill>
            <a:srgbClr val="0C0C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N" sz="1350"/>
          </a:p>
        </p:txBody>
      </p:sp>
      <p:sp>
        <p:nvSpPr>
          <p:cNvPr id="56" name="Freeform 326">
            <a:extLst>
              <a:ext uri="{FF2B5EF4-FFF2-40B4-BE49-F238E27FC236}">
                <a16:creationId xmlns:a16="http://schemas.microsoft.com/office/drawing/2014/main" xmlns="" id="{23E91766-D53D-42FD-A113-2D89EFF05DED}"/>
              </a:ext>
            </a:extLst>
          </p:cNvPr>
          <p:cNvSpPr>
            <a:spLocks/>
          </p:cNvSpPr>
          <p:nvPr/>
        </p:nvSpPr>
        <p:spPr bwMode="auto">
          <a:xfrm rot="21376183">
            <a:off x="1698219" y="3693710"/>
            <a:ext cx="89002" cy="177696"/>
          </a:xfrm>
          <a:custGeom>
            <a:avLst/>
            <a:gdLst>
              <a:gd name="T0" fmla="*/ 8 w 46"/>
              <a:gd name="T1" fmla="*/ 90 h 90"/>
              <a:gd name="T2" fmla="*/ 46 w 46"/>
              <a:gd name="T3" fmla="*/ 4 h 90"/>
              <a:gd name="T4" fmla="*/ 40 w 46"/>
              <a:gd name="T5" fmla="*/ 0 h 90"/>
              <a:gd name="T6" fmla="*/ 0 w 46"/>
              <a:gd name="T7" fmla="*/ 86 h 90"/>
              <a:gd name="T8" fmla="*/ 8 w 46"/>
              <a:gd name="T9" fmla="*/ 90 h 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"/>
              <a:gd name="T16" fmla="*/ 0 h 90"/>
              <a:gd name="T17" fmla="*/ 46 w 46"/>
              <a:gd name="T18" fmla="*/ 90 h 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" h="90">
                <a:moveTo>
                  <a:pt x="8" y="90"/>
                </a:moveTo>
                <a:lnTo>
                  <a:pt x="46" y="4"/>
                </a:lnTo>
                <a:lnTo>
                  <a:pt x="40" y="0"/>
                </a:lnTo>
                <a:lnTo>
                  <a:pt x="0" y="86"/>
                </a:lnTo>
                <a:lnTo>
                  <a:pt x="8" y="90"/>
                </a:lnTo>
                <a:close/>
              </a:path>
            </a:pathLst>
          </a:custGeom>
          <a:solidFill>
            <a:srgbClr val="0C0C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N" sz="1350"/>
          </a:p>
        </p:txBody>
      </p:sp>
      <p:sp>
        <p:nvSpPr>
          <p:cNvPr id="57" name="Freeform 327">
            <a:extLst>
              <a:ext uri="{FF2B5EF4-FFF2-40B4-BE49-F238E27FC236}">
                <a16:creationId xmlns:a16="http://schemas.microsoft.com/office/drawing/2014/main" xmlns="" id="{B51CD072-7E7A-40BC-8217-9BB5320FE280}"/>
              </a:ext>
            </a:extLst>
          </p:cNvPr>
          <p:cNvSpPr>
            <a:spLocks/>
          </p:cNvSpPr>
          <p:nvPr/>
        </p:nvSpPr>
        <p:spPr bwMode="auto">
          <a:xfrm rot="21376183">
            <a:off x="1664304" y="3680090"/>
            <a:ext cx="89002" cy="175722"/>
          </a:xfrm>
          <a:custGeom>
            <a:avLst/>
            <a:gdLst>
              <a:gd name="T0" fmla="*/ 6 w 46"/>
              <a:gd name="T1" fmla="*/ 89 h 89"/>
              <a:gd name="T2" fmla="*/ 46 w 46"/>
              <a:gd name="T3" fmla="*/ 2 h 89"/>
              <a:gd name="T4" fmla="*/ 38 w 46"/>
              <a:gd name="T5" fmla="*/ 0 h 89"/>
              <a:gd name="T6" fmla="*/ 0 w 46"/>
              <a:gd name="T7" fmla="*/ 87 h 89"/>
              <a:gd name="T8" fmla="*/ 6 w 46"/>
              <a:gd name="T9" fmla="*/ 89 h 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"/>
              <a:gd name="T16" fmla="*/ 0 h 89"/>
              <a:gd name="T17" fmla="*/ 46 w 46"/>
              <a:gd name="T18" fmla="*/ 89 h 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" h="89">
                <a:moveTo>
                  <a:pt x="6" y="89"/>
                </a:moveTo>
                <a:lnTo>
                  <a:pt x="46" y="2"/>
                </a:lnTo>
                <a:lnTo>
                  <a:pt x="38" y="0"/>
                </a:lnTo>
                <a:lnTo>
                  <a:pt x="0" y="87"/>
                </a:lnTo>
                <a:lnTo>
                  <a:pt x="6" y="89"/>
                </a:lnTo>
                <a:close/>
              </a:path>
            </a:pathLst>
          </a:custGeom>
          <a:solidFill>
            <a:srgbClr val="0C0C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N" sz="1350"/>
          </a:p>
        </p:txBody>
      </p:sp>
      <p:sp>
        <p:nvSpPr>
          <p:cNvPr id="58" name="Freeform 328">
            <a:extLst>
              <a:ext uri="{FF2B5EF4-FFF2-40B4-BE49-F238E27FC236}">
                <a16:creationId xmlns:a16="http://schemas.microsoft.com/office/drawing/2014/main" xmlns="" id="{40D07BD4-FD64-41DF-AAE9-1224AFCE5632}"/>
              </a:ext>
            </a:extLst>
          </p:cNvPr>
          <p:cNvSpPr>
            <a:spLocks/>
          </p:cNvSpPr>
          <p:nvPr/>
        </p:nvSpPr>
        <p:spPr bwMode="auto">
          <a:xfrm rot="21376183">
            <a:off x="1622727" y="3666846"/>
            <a:ext cx="92871" cy="175722"/>
          </a:xfrm>
          <a:custGeom>
            <a:avLst/>
            <a:gdLst>
              <a:gd name="T0" fmla="*/ 7 w 48"/>
              <a:gd name="T1" fmla="*/ 89 h 89"/>
              <a:gd name="T2" fmla="*/ 48 w 48"/>
              <a:gd name="T3" fmla="*/ 2 h 89"/>
              <a:gd name="T4" fmla="*/ 40 w 48"/>
              <a:gd name="T5" fmla="*/ 0 h 89"/>
              <a:gd name="T6" fmla="*/ 0 w 48"/>
              <a:gd name="T7" fmla="*/ 87 h 89"/>
              <a:gd name="T8" fmla="*/ 7 w 48"/>
              <a:gd name="T9" fmla="*/ 89 h 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89"/>
              <a:gd name="T17" fmla="*/ 48 w 48"/>
              <a:gd name="T18" fmla="*/ 89 h 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89">
                <a:moveTo>
                  <a:pt x="7" y="89"/>
                </a:moveTo>
                <a:lnTo>
                  <a:pt x="48" y="2"/>
                </a:lnTo>
                <a:lnTo>
                  <a:pt x="40" y="0"/>
                </a:lnTo>
                <a:lnTo>
                  <a:pt x="0" y="87"/>
                </a:lnTo>
                <a:lnTo>
                  <a:pt x="7" y="89"/>
                </a:lnTo>
                <a:close/>
              </a:path>
            </a:pathLst>
          </a:custGeom>
          <a:solidFill>
            <a:srgbClr val="0C0C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N" sz="1350"/>
          </a:p>
        </p:txBody>
      </p:sp>
      <p:sp>
        <p:nvSpPr>
          <p:cNvPr id="59" name="Freeform 329">
            <a:extLst>
              <a:ext uri="{FF2B5EF4-FFF2-40B4-BE49-F238E27FC236}">
                <a16:creationId xmlns:a16="http://schemas.microsoft.com/office/drawing/2014/main" xmlns="" id="{754CB489-9819-4B7E-BA20-D430B7104024}"/>
              </a:ext>
            </a:extLst>
          </p:cNvPr>
          <p:cNvSpPr>
            <a:spLocks/>
          </p:cNvSpPr>
          <p:nvPr/>
        </p:nvSpPr>
        <p:spPr bwMode="auto">
          <a:xfrm rot="21376183">
            <a:off x="1587141" y="3655381"/>
            <a:ext cx="90936" cy="177696"/>
          </a:xfrm>
          <a:custGeom>
            <a:avLst/>
            <a:gdLst>
              <a:gd name="T0" fmla="*/ 8 w 47"/>
              <a:gd name="T1" fmla="*/ 90 h 90"/>
              <a:gd name="T2" fmla="*/ 47 w 47"/>
              <a:gd name="T3" fmla="*/ 3 h 90"/>
              <a:gd name="T4" fmla="*/ 41 w 47"/>
              <a:gd name="T5" fmla="*/ 0 h 90"/>
              <a:gd name="T6" fmla="*/ 0 w 47"/>
              <a:gd name="T7" fmla="*/ 86 h 90"/>
              <a:gd name="T8" fmla="*/ 8 w 47"/>
              <a:gd name="T9" fmla="*/ 90 h 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"/>
              <a:gd name="T16" fmla="*/ 0 h 90"/>
              <a:gd name="T17" fmla="*/ 47 w 47"/>
              <a:gd name="T18" fmla="*/ 90 h 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" h="90">
                <a:moveTo>
                  <a:pt x="8" y="90"/>
                </a:moveTo>
                <a:lnTo>
                  <a:pt x="47" y="3"/>
                </a:lnTo>
                <a:lnTo>
                  <a:pt x="41" y="0"/>
                </a:lnTo>
                <a:lnTo>
                  <a:pt x="0" y="86"/>
                </a:lnTo>
                <a:lnTo>
                  <a:pt x="8" y="90"/>
                </a:lnTo>
                <a:close/>
              </a:path>
            </a:pathLst>
          </a:custGeom>
          <a:solidFill>
            <a:srgbClr val="0C0C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N" sz="1350"/>
          </a:p>
        </p:txBody>
      </p:sp>
      <p:sp>
        <p:nvSpPr>
          <p:cNvPr id="60" name="Freeform 330">
            <a:extLst>
              <a:ext uri="{FF2B5EF4-FFF2-40B4-BE49-F238E27FC236}">
                <a16:creationId xmlns:a16="http://schemas.microsoft.com/office/drawing/2014/main" xmlns="" id="{B9B33C3D-E2AD-4B38-AF90-63EE529549D9}"/>
              </a:ext>
            </a:extLst>
          </p:cNvPr>
          <p:cNvSpPr>
            <a:spLocks/>
          </p:cNvSpPr>
          <p:nvPr/>
        </p:nvSpPr>
        <p:spPr bwMode="auto">
          <a:xfrm rot="21376183">
            <a:off x="1587244" y="3666426"/>
            <a:ext cx="176069" cy="155978"/>
          </a:xfrm>
          <a:custGeom>
            <a:avLst/>
            <a:gdLst>
              <a:gd name="T0" fmla="*/ 24 w 91"/>
              <a:gd name="T1" fmla="*/ 0 h 79"/>
              <a:gd name="T2" fmla="*/ 29 w 91"/>
              <a:gd name="T3" fmla="*/ 4 h 79"/>
              <a:gd name="T4" fmla="*/ 29 w 91"/>
              <a:gd name="T5" fmla="*/ 8 h 79"/>
              <a:gd name="T6" fmla="*/ 31 w 91"/>
              <a:gd name="T7" fmla="*/ 16 h 79"/>
              <a:gd name="T8" fmla="*/ 37 w 91"/>
              <a:gd name="T9" fmla="*/ 23 h 79"/>
              <a:gd name="T10" fmla="*/ 41 w 91"/>
              <a:gd name="T11" fmla="*/ 25 h 79"/>
              <a:gd name="T12" fmla="*/ 64 w 91"/>
              <a:gd name="T13" fmla="*/ 33 h 79"/>
              <a:gd name="T14" fmla="*/ 64 w 91"/>
              <a:gd name="T15" fmla="*/ 29 h 79"/>
              <a:gd name="T16" fmla="*/ 70 w 91"/>
              <a:gd name="T17" fmla="*/ 31 h 79"/>
              <a:gd name="T18" fmla="*/ 70 w 91"/>
              <a:gd name="T19" fmla="*/ 35 h 79"/>
              <a:gd name="T20" fmla="*/ 87 w 91"/>
              <a:gd name="T21" fmla="*/ 41 h 79"/>
              <a:gd name="T22" fmla="*/ 89 w 91"/>
              <a:gd name="T23" fmla="*/ 41 h 79"/>
              <a:gd name="T24" fmla="*/ 89 w 91"/>
              <a:gd name="T25" fmla="*/ 43 h 79"/>
              <a:gd name="T26" fmla="*/ 91 w 91"/>
              <a:gd name="T27" fmla="*/ 45 h 79"/>
              <a:gd name="T28" fmla="*/ 89 w 91"/>
              <a:gd name="T29" fmla="*/ 46 h 79"/>
              <a:gd name="T30" fmla="*/ 79 w 91"/>
              <a:gd name="T31" fmla="*/ 75 h 79"/>
              <a:gd name="T32" fmla="*/ 79 w 91"/>
              <a:gd name="T33" fmla="*/ 77 h 79"/>
              <a:gd name="T34" fmla="*/ 77 w 91"/>
              <a:gd name="T35" fmla="*/ 79 h 79"/>
              <a:gd name="T36" fmla="*/ 75 w 91"/>
              <a:gd name="T37" fmla="*/ 79 h 79"/>
              <a:gd name="T38" fmla="*/ 73 w 91"/>
              <a:gd name="T39" fmla="*/ 79 h 79"/>
              <a:gd name="T40" fmla="*/ 56 w 91"/>
              <a:gd name="T41" fmla="*/ 73 h 79"/>
              <a:gd name="T42" fmla="*/ 54 w 91"/>
              <a:gd name="T43" fmla="*/ 75 h 79"/>
              <a:gd name="T44" fmla="*/ 48 w 91"/>
              <a:gd name="T45" fmla="*/ 73 h 79"/>
              <a:gd name="T46" fmla="*/ 50 w 91"/>
              <a:gd name="T47" fmla="*/ 70 h 79"/>
              <a:gd name="T48" fmla="*/ 27 w 91"/>
              <a:gd name="T49" fmla="*/ 64 h 79"/>
              <a:gd name="T50" fmla="*/ 24 w 91"/>
              <a:gd name="T51" fmla="*/ 62 h 79"/>
              <a:gd name="T52" fmla="*/ 14 w 91"/>
              <a:gd name="T53" fmla="*/ 64 h 79"/>
              <a:gd name="T54" fmla="*/ 8 w 91"/>
              <a:gd name="T55" fmla="*/ 70 h 79"/>
              <a:gd name="T56" fmla="*/ 6 w 91"/>
              <a:gd name="T57" fmla="*/ 71 h 79"/>
              <a:gd name="T58" fmla="*/ 0 w 91"/>
              <a:gd name="T59" fmla="*/ 71 h 79"/>
              <a:gd name="T60" fmla="*/ 24 w 91"/>
              <a:gd name="T61" fmla="*/ 0 h 7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91"/>
              <a:gd name="T94" fmla="*/ 0 h 79"/>
              <a:gd name="T95" fmla="*/ 91 w 91"/>
              <a:gd name="T96" fmla="*/ 79 h 79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91" h="79">
                <a:moveTo>
                  <a:pt x="24" y="0"/>
                </a:moveTo>
                <a:lnTo>
                  <a:pt x="29" y="4"/>
                </a:lnTo>
                <a:lnTo>
                  <a:pt x="29" y="8"/>
                </a:lnTo>
                <a:lnTo>
                  <a:pt x="31" y="16"/>
                </a:lnTo>
                <a:lnTo>
                  <a:pt x="37" y="23"/>
                </a:lnTo>
                <a:lnTo>
                  <a:pt x="41" y="25"/>
                </a:lnTo>
                <a:lnTo>
                  <a:pt x="64" y="33"/>
                </a:lnTo>
                <a:lnTo>
                  <a:pt x="64" y="29"/>
                </a:lnTo>
                <a:lnTo>
                  <a:pt x="70" y="31"/>
                </a:lnTo>
                <a:lnTo>
                  <a:pt x="70" y="35"/>
                </a:lnTo>
                <a:lnTo>
                  <a:pt x="87" y="41"/>
                </a:lnTo>
                <a:lnTo>
                  <a:pt x="89" y="41"/>
                </a:lnTo>
                <a:lnTo>
                  <a:pt x="89" y="43"/>
                </a:lnTo>
                <a:lnTo>
                  <a:pt x="91" y="45"/>
                </a:lnTo>
                <a:lnTo>
                  <a:pt x="89" y="46"/>
                </a:lnTo>
                <a:lnTo>
                  <a:pt x="79" y="75"/>
                </a:lnTo>
                <a:lnTo>
                  <a:pt x="79" y="77"/>
                </a:lnTo>
                <a:lnTo>
                  <a:pt x="77" y="79"/>
                </a:lnTo>
                <a:lnTo>
                  <a:pt x="75" y="79"/>
                </a:lnTo>
                <a:lnTo>
                  <a:pt x="73" y="79"/>
                </a:lnTo>
                <a:lnTo>
                  <a:pt x="56" y="73"/>
                </a:lnTo>
                <a:lnTo>
                  <a:pt x="54" y="75"/>
                </a:lnTo>
                <a:lnTo>
                  <a:pt x="48" y="73"/>
                </a:lnTo>
                <a:lnTo>
                  <a:pt x="50" y="70"/>
                </a:lnTo>
                <a:lnTo>
                  <a:pt x="27" y="64"/>
                </a:lnTo>
                <a:lnTo>
                  <a:pt x="24" y="62"/>
                </a:lnTo>
                <a:lnTo>
                  <a:pt x="14" y="64"/>
                </a:lnTo>
                <a:lnTo>
                  <a:pt x="8" y="70"/>
                </a:lnTo>
                <a:lnTo>
                  <a:pt x="6" y="71"/>
                </a:lnTo>
                <a:lnTo>
                  <a:pt x="0" y="71"/>
                </a:lnTo>
                <a:lnTo>
                  <a:pt x="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N" sz="1350"/>
          </a:p>
        </p:txBody>
      </p:sp>
      <p:sp>
        <p:nvSpPr>
          <p:cNvPr id="61" name="Freeform 331">
            <a:extLst>
              <a:ext uri="{FF2B5EF4-FFF2-40B4-BE49-F238E27FC236}">
                <a16:creationId xmlns:a16="http://schemas.microsoft.com/office/drawing/2014/main" xmlns="" id="{67349DCF-F9DC-4228-9106-EA3E8CC14033}"/>
              </a:ext>
            </a:extLst>
          </p:cNvPr>
          <p:cNvSpPr>
            <a:spLocks/>
          </p:cNvSpPr>
          <p:nvPr/>
        </p:nvSpPr>
        <p:spPr bwMode="auto">
          <a:xfrm rot="21376183">
            <a:off x="1587244" y="3666426"/>
            <a:ext cx="176069" cy="155978"/>
          </a:xfrm>
          <a:custGeom>
            <a:avLst/>
            <a:gdLst>
              <a:gd name="T0" fmla="*/ 24 w 91"/>
              <a:gd name="T1" fmla="*/ 0 h 79"/>
              <a:gd name="T2" fmla="*/ 29 w 91"/>
              <a:gd name="T3" fmla="*/ 4 h 79"/>
              <a:gd name="T4" fmla="*/ 29 w 91"/>
              <a:gd name="T5" fmla="*/ 8 h 79"/>
              <a:gd name="T6" fmla="*/ 31 w 91"/>
              <a:gd name="T7" fmla="*/ 16 h 79"/>
              <a:gd name="T8" fmla="*/ 37 w 91"/>
              <a:gd name="T9" fmla="*/ 23 h 79"/>
              <a:gd name="T10" fmla="*/ 41 w 91"/>
              <a:gd name="T11" fmla="*/ 25 h 79"/>
              <a:gd name="T12" fmla="*/ 64 w 91"/>
              <a:gd name="T13" fmla="*/ 33 h 79"/>
              <a:gd name="T14" fmla="*/ 64 w 91"/>
              <a:gd name="T15" fmla="*/ 29 h 79"/>
              <a:gd name="T16" fmla="*/ 70 w 91"/>
              <a:gd name="T17" fmla="*/ 31 h 79"/>
              <a:gd name="T18" fmla="*/ 70 w 91"/>
              <a:gd name="T19" fmla="*/ 35 h 79"/>
              <a:gd name="T20" fmla="*/ 87 w 91"/>
              <a:gd name="T21" fmla="*/ 41 h 79"/>
              <a:gd name="T22" fmla="*/ 89 w 91"/>
              <a:gd name="T23" fmla="*/ 41 h 79"/>
              <a:gd name="T24" fmla="*/ 89 w 91"/>
              <a:gd name="T25" fmla="*/ 43 h 79"/>
              <a:gd name="T26" fmla="*/ 91 w 91"/>
              <a:gd name="T27" fmla="*/ 45 h 79"/>
              <a:gd name="T28" fmla="*/ 89 w 91"/>
              <a:gd name="T29" fmla="*/ 46 h 79"/>
              <a:gd name="T30" fmla="*/ 79 w 91"/>
              <a:gd name="T31" fmla="*/ 75 h 79"/>
              <a:gd name="T32" fmla="*/ 79 w 91"/>
              <a:gd name="T33" fmla="*/ 77 h 79"/>
              <a:gd name="T34" fmla="*/ 77 w 91"/>
              <a:gd name="T35" fmla="*/ 79 h 79"/>
              <a:gd name="T36" fmla="*/ 75 w 91"/>
              <a:gd name="T37" fmla="*/ 79 h 79"/>
              <a:gd name="T38" fmla="*/ 73 w 91"/>
              <a:gd name="T39" fmla="*/ 79 h 79"/>
              <a:gd name="T40" fmla="*/ 56 w 91"/>
              <a:gd name="T41" fmla="*/ 73 h 79"/>
              <a:gd name="T42" fmla="*/ 54 w 91"/>
              <a:gd name="T43" fmla="*/ 75 h 79"/>
              <a:gd name="T44" fmla="*/ 48 w 91"/>
              <a:gd name="T45" fmla="*/ 73 h 79"/>
              <a:gd name="T46" fmla="*/ 50 w 91"/>
              <a:gd name="T47" fmla="*/ 70 h 79"/>
              <a:gd name="T48" fmla="*/ 27 w 91"/>
              <a:gd name="T49" fmla="*/ 64 h 79"/>
              <a:gd name="T50" fmla="*/ 24 w 91"/>
              <a:gd name="T51" fmla="*/ 62 h 79"/>
              <a:gd name="T52" fmla="*/ 14 w 91"/>
              <a:gd name="T53" fmla="*/ 64 h 79"/>
              <a:gd name="T54" fmla="*/ 8 w 91"/>
              <a:gd name="T55" fmla="*/ 70 h 79"/>
              <a:gd name="T56" fmla="*/ 6 w 91"/>
              <a:gd name="T57" fmla="*/ 71 h 79"/>
              <a:gd name="T58" fmla="*/ 0 w 91"/>
              <a:gd name="T59" fmla="*/ 71 h 79"/>
              <a:gd name="T60" fmla="*/ 24 w 91"/>
              <a:gd name="T61" fmla="*/ 0 h 7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91"/>
              <a:gd name="T94" fmla="*/ 0 h 79"/>
              <a:gd name="T95" fmla="*/ 91 w 91"/>
              <a:gd name="T96" fmla="*/ 79 h 79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91" h="79">
                <a:moveTo>
                  <a:pt x="24" y="0"/>
                </a:moveTo>
                <a:lnTo>
                  <a:pt x="29" y="4"/>
                </a:lnTo>
                <a:lnTo>
                  <a:pt x="29" y="8"/>
                </a:lnTo>
                <a:lnTo>
                  <a:pt x="31" y="16"/>
                </a:lnTo>
                <a:lnTo>
                  <a:pt x="37" y="23"/>
                </a:lnTo>
                <a:lnTo>
                  <a:pt x="41" y="25"/>
                </a:lnTo>
                <a:lnTo>
                  <a:pt x="64" y="33"/>
                </a:lnTo>
                <a:lnTo>
                  <a:pt x="64" y="29"/>
                </a:lnTo>
                <a:lnTo>
                  <a:pt x="70" y="31"/>
                </a:lnTo>
                <a:lnTo>
                  <a:pt x="70" y="35"/>
                </a:lnTo>
                <a:lnTo>
                  <a:pt x="87" y="41"/>
                </a:lnTo>
                <a:lnTo>
                  <a:pt x="89" y="41"/>
                </a:lnTo>
                <a:lnTo>
                  <a:pt x="89" y="43"/>
                </a:lnTo>
                <a:lnTo>
                  <a:pt x="91" y="45"/>
                </a:lnTo>
                <a:lnTo>
                  <a:pt x="89" y="46"/>
                </a:lnTo>
                <a:lnTo>
                  <a:pt x="79" y="75"/>
                </a:lnTo>
                <a:lnTo>
                  <a:pt x="79" y="77"/>
                </a:lnTo>
                <a:lnTo>
                  <a:pt x="77" y="79"/>
                </a:lnTo>
                <a:lnTo>
                  <a:pt x="75" y="79"/>
                </a:lnTo>
                <a:lnTo>
                  <a:pt x="73" y="79"/>
                </a:lnTo>
                <a:lnTo>
                  <a:pt x="56" y="73"/>
                </a:lnTo>
                <a:lnTo>
                  <a:pt x="54" y="75"/>
                </a:lnTo>
                <a:lnTo>
                  <a:pt x="48" y="73"/>
                </a:lnTo>
                <a:lnTo>
                  <a:pt x="50" y="70"/>
                </a:lnTo>
                <a:lnTo>
                  <a:pt x="27" y="64"/>
                </a:lnTo>
                <a:lnTo>
                  <a:pt x="24" y="62"/>
                </a:lnTo>
                <a:lnTo>
                  <a:pt x="14" y="64"/>
                </a:lnTo>
                <a:lnTo>
                  <a:pt x="8" y="70"/>
                </a:lnTo>
                <a:lnTo>
                  <a:pt x="6" y="71"/>
                </a:lnTo>
                <a:lnTo>
                  <a:pt x="0" y="71"/>
                </a:lnTo>
                <a:lnTo>
                  <a:pt x="24" y="0"/>
                </a:lnTo>
              </a:path>
            </a:pathLst>
          </a:custGeom>
          <a:noFill/>
          <a:ln w="6350">
            <a:solidFill>
              <a:srgbClr val="0C0C0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IN" sz="1350"/>
          </a:p>
        </p:txBody>
      </p:sp>
      <p:sp>
        <p:nvSpPr>
          <p:cNvPr id="62" name="Freeform 332">
            <a:extLst>
              <a:ext uri="{FF2B5EF4-FFF2-40B4-BE49-F238E27FC236}">
                <a16:creationId xmlns:a16="http://schemas.microsoft.com/office/drawing/2014/main" xmlns="" id="{5A5B7A66-3413-47D6-ACB0-BF7703167A61}"/>
              </a:ext>
            </a:extLst>
          </p:cNvPr>
          <p:cNvSpPr>
            <a:spLocks/>
          </p:cNvSpPr>
          <p:nvPr/>
        </p:nvSpPr>
        <p:spPr bwMode="auto">
          <a:xfrm rot="21376183">
            <a:off x="1513171" y="3503072"/>
            <a:ext cx="121894" cy="353418"/>
          </a:xfrm>
          <a:custGeom>
            <a:avLst/>
            <a:gdLst>
              <a:gd name="T0" fmla="*/ 0 w 63"/>
              <a:gd name="T1" fmla="*/ 0 h 179"/>
              <a:gd name="T2" fmla="*/ 0 w 63"/>
              <a:gd name="T3" fmla="*/ 173 h 179"/>
              <a:gd name="T4" fmla="*/ 10 w 63"/>
              <a:gd name="T5" fmla="*/ 177 h 179"/>
              <a:gd name="T6" fmla="*/ 19 w 63"/>
              <a:gd name="T7" fmla="*/ 179 h 179"/>
              <a:gd name="T8" fmla="*/ 21 w 63"/>
              <a:gd name="T9" fmla="*/ 179 h 179"/>
              <a:gd name="T10" fmla="*/ 23 w 63"/>
              <a:gd name="T11" fmla="*/ 179 h 179"/>
              <a:gd name="T12" fmla="*/ 27 w 63"/>
              <a:gd name="T13" fmla="*/ 175 h 179"/>
              <a:gd name="T14" fmla="*/ 31 w 63"/>
              <a:gd name="T15" fmla="*/ 169 h 179"/>
              <a:gd name="T16" fmla="*/ 38 w 63"/>
              <a:gd name="T17" fmla="*/ 150 h 179"/>
              <a:gd name="T18" fmla="*/ 48 w 63"/>
              <a:gd name="T19" fmla="*/ 121 h 179"/>
              <a:gd name="T20" fmla="*/ 58 w 63"/>
              <a:gd name="T21" fmla="*/ 92 h 179"/>
              <a:gd name="T22" fmla="*/ 63 w 63"/>
              <a:gd name="T23" fmla="*/ 73 h 179"/>
              <a:gd name="T24" fmla="*/ 63 w 63"/>
              <a:gd name="T25" fmla="*/ 71 h 179"/>
              <a:gd name="T26" fmla="*/ 63 w 63"/>
              <a:gd name="T27" fmla="*/ 65 h 179"/>
              <a:gd name="T28" fmla="*/ 61 w 63"/>
              <a:gd name="T29" fmla="*/ 59 h 179"/>
              <a:gd name="T30" fmla="*/ 56 w 63"/>
              <a:gd name="T31" fmla="*/ 52 h 179"/>
              <a:gd name="T32" fmla="*/ 23 w 63"/>
              <a:gd name="T33" fmla="*/ 21 h 179"/>
              <a:gd name="T34" fmla="*/ 0 w 63"/>
              <a:gd name="T35" fmla="*/ 0 h 17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3"/>
              <a:gd name="T55" fmla="*/ 0 h 179"/>
              <a:gd name="T56" fmla="*/ 63 w 63"/>
              <a:gd name="T57" fmla="*/ 179 h 17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3" h="179">
                <a:moveTo>
                  <a:pt x="0" y="0"/>
                </a:moveTo>
                <a:lnTo>
                  <a:pt x="0" y="173"/>
                </a:lnTo>
                <a:lnTo>
                  <a:pt x="10" y="177"/>
                </a:lnTo>
                <a:lnTo>
                  <a:pt x="19" y="179"/>
                </a:lnTo>
                <a:lnTo>
                  <a:pt x="21" y="179"/>
                </a:lnTo>
                <a:lnTo>
                  <a:pt x="23" y="179"/>
                </a:lnTo>
                <a:lnTo>
                  <a:pt x="27" y="175"/>
                </a:lnTo>
                <a:lnTo>
                  <a:pt x="31" y="169"/>
                </a:lnTo>
                <a:lnTo>
                  <a:pt x="38" y="150"/>
                </a:lnTo>
                <a:lnTo>
                  <a:pt x="48" y="121"/>
                </a:lnTo>
                <a:lnTo>
                  <a:pt x="58" y="92"/>
                </a:lnTo>
                <a:lnTo>
                  <a:pt x="63" y="73"/>
                </a:lnTo>
                <a:lnTo>
                  <a:pt x="63" y="71"/>
                </a:lnTo>
                <a:lnTo>
                  <a:pt x="63" y="65"/>
                </a:lnTo>
                <a:lnTo>
                  <a:pt x="61" y="59"/>
                </a:lnTo>
                <a:lnTo>
                  <a:pt x="56" y="52"/>
                </a:lnTo>
                <a:lnTo>
                  <a:pt x="23" y="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N" sz="1350"/>
          </a:p>
        </p:txBody>
      </p:sp>
      <p:sp>
        <p:nvSpPr>
          <p:cNvPr id="63" name="Freeform 333">
            <a:extLst>
              <a:ext uri="{FF2B5EF4-FFF2-40B4-BE49-F238E27FC236}">
                <a16:creationId xmlns:a16="http://schemas.microsoft.com/office/drawing/2014/main" xmlns="" id="{1EEB8E71-E67B-456C-AE15-E4F2C82F0EB2}"/>
              </a:ext>
            </a:extLst>
          </p:cNvPr>
          <p:cNvSpPr>
            <a:spLocks/>
          </p:cNvSpPr>
          <p:nvPr/>
        </p:nvSpPr>
        <p:spPr bwMode="auto">
          <a:xfrm rot="21376183">
            <a:off x="1513171" y="3503072"/>
            <a:ext cx="121894" cy="353418"/>
          </a:xfrm>
          <a:custGeom>
            <a:avLst/>
            <a:gdLst>
              <a:gd name="T0" fmla="*/ 0 w 63"/>
              <a:gd name="T1" fmla="*/ 0 h 179"/>
              <a:gd name="T2" fmla="*/ 0 w 63"/>
              <a:gd name="T3" fmla="*/ 173 h 179"/>
              <a:gd name="T4" fmla="*/ 10 w 63"/>
              <a:gd name="T5" fmla="*/ 177 h 179"/>
              <a:gd name="T6" fmla="*/ 19 w 63"/>
              <a:gd name="T7" fmla="*/ 179 h 179"/>
              <a:gd name="T8" fmla="*/ 21 w 63"/>
              <a:gd name="T9" fmla="*/ 179 h 179"/>
              <a:gd name="T10" fmla="*/ 23 w 63"/>
              <a:gd name="T11" fmla="*/ 179 h 179"/>
              <a:gd name="T12" fmla="*/ 27 w 63"/>
              <a:gd name="T13" fmla="*/ 175 h 179"/>
              <a:gd name="T14" fmla="*/ 31 w 63"/>
              <a:gd name="T15" fmla="*/ 169 h 179"/>
              <a:gd name="T16" fmla="*/ 38 w 63"/>
              <a:gd name="T17" fmla="*/ 150 h 179"/>
              <a:gd name="T18" fmla="*/ 48 w 63"/>
              <a:gd name="T19" fmla="*/ 121 h 179"/>
              <a:gd name="T20" fmla="*/ 58 w 63"/>
              <a:gd name="T21" fmla="*/ 92 h 179"/>
              <a:gd name="T22" fmla="*/ 63 w 63"/>
              <a:gd name="T23" fmla="*/ 73 h 179"/>
              <a:gd name="T24" fmla="*/ 63 w 63"/>
              <a:gd name="T25" fmla="*/ 71 h 179"/>
              <a:gd name="T26" fmla="*/ 63 w 63"/>
              <a:gd name="T27" fmla="*/ 65 h 179"/>
              <a:gd name="T28" fmla="*/ 61 w 63"/>
              <a:gd name="T29" fmla="*/ 59 h 179"/>
              <a:gd name="T30" fmla="*/ 56 w 63"/>
              <a:gd name="T31" fmla="*/ 52 h 179"/>
              <a:gd name="T32" fmla="*/ 23 w 63"/>
              <a:gd name="T33" fmla="*/ 21 h 179"/>
              <a:gd name="T34" fmla="*/ 0 w 63"/>
              <a:gd name="T35" fmla="*/ 0 h 17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3"/>
              <a:gd name="T55" fmla="*/ 0 h 179"/>
              <a:gd name="T56" fmla="*/ 63 w 63"/>
              <a:gd name="T57" fmla="*/ 179 h 17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3" h="179">
                <a:moveTo>
                  <a:pt x="0" y="0"/>
                </a:moveTo>
                <a:lnTo>
                  <a:pt x="0" y="173"/>
                </a:lnTo>
                <a:lnTo>
                  <a:pt x="10" y="177"/>
                </a:lnTo>
                <a:lnTo>
                  <a:pt x="19" y="179"/>
                </a:lnTo>
                <a:lnTo>
                  <a:pt x="21" y="179"/>
                </a:lnTo>
                <a:lnTo>
                  <a:pt x="23" y="179"/>
                </a:lnTo>
                <a:lnTo>
                  <a:pt x="27" y="175"/>
                </a:lnTo>
                <a:lnTo>
                  <a:pt x="31" y="169"/>
                </a:lnTo>
                <a:lnTo>
                  <a:pt x="38" y="150"/>
                </a:lnTo>
                <a:lnTo>
                  <a:pt x="48" y="121"/>
                </a:lnTo>
                <a:lnTo>
                  <a:pt x="58" y="92"/>
                </a:lnTo>
                <a:lnTo>
                  <a:pt x="63" y="73"/>
                </a:lnTo>
                <a:lnTo>
                  <a:pt x="63" y="71"/>
                </a:lnTo>
                <a:lnTo>
                  <a:pt x="63" y="65"/>
                </a:lnTo>
                <a:lnTo>
                  <a:pt x="61" y="59"/>
                </a:lnTo>
                <a:lnTo>
                  <a:pt x="56" y="52"/>
                </a:lnTo>
                <a:lnTo>
                  <a:pt x="23" y="21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rgbClr val="0C0C0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IN" sz="1350"/>
          </a:p>
        </p:txBody>
      </p:sp>
      <p:sp>
        <p:nvSpPr>
          <p:cNvPr id="64" name="Freeform 334">
            <a:extLst>
              <a:ext uri="{FF2B5EF4-FFF2-40B4-BE49-F238E27FC236}">
                <a16:creationId xmlns:a16="http://schemas.microsoft.com/office/drawing/2014/main" xmlns="" id="{7CB52D1D-31D7-4E3E-A63B-F8ADFDFC3A77}"/>
              </a:ext>
            </a:extLst>
          </p:cNvPr>
          <p:cNvSpPr>
            <a:spLocks/>
          </p:cNvSpPr>
          <p:nvPr/>
        </p:nvSpPr>
        <p:spPr bwMode="auto">
          <a:xfrm rot="21376183">
            <a:off x="1549699" y="3675945"/>
            <a:ext cx="79328" cy="118464"/>
          </a:xfrm>
          <a:custGeom>
            <a:avLst/>
            <a:gdLst>
              <a:gd name="T0" fmla="*/ 18 w 41"/>
              <a:gd name="T1" fmla="*/ 0 h 60"/>
              <a:gd name="T2" fmla="*/ 41 w 41"/>
              <a:gd name="T3" fmla="*/ 8 h 60"/>
              <a:gd name="T4" fmla="*/ 23 w 41"/>
              <a:gd name="T5" fmla="*/ 60 h 60"/>
              <a:gd name="T6" fmla="*/ 0 w 41"/>
              <a:gd name="T7" fmla="*/ 50 h 60"/>
              <a:gd name="T8" fmla="*/ 18 w 41"/>
              <a:gd name="T9" fmla="*/ 0 h 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60"/>
              <a:gd name="T17" fmla="*/ 41 w 41"/>
              <a:gd name="T18" fmla="*/ 60 h 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60">
                <a:moveTo>
                  <a:pt x="18" y="0"/>
                </a:moveTo>
                <a:lnTo>
                  <a:pt x="41" y="8"/>
                </a:lnTo>
                <a:lnTo>
                  <a:pt x="23" y="60"/>
                </a:lnTo>
                <a:lnTo>
                  <a:pt x="0" y="50"/>
                </a:lnTo>
                <a:lnTo>
                  <a:pt x="18" y="0"/>
                </a:lnTo>
                <a:close/>
              </a:path>
            </a:pathLst>
          </a:custGeom>
          <a:noFill/>
          <a:ln w="6350">
            <a:solidFill>
              <a:srgbClr val="0C0C0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IN" sz="1350"/>
          </a:p>
        </p:txBody>
      </p:sp>
      <p:sp>
        <p:nvSpPr>
          <p:cNvPr id="65" name="Freeform 335">
            <a:extLst>
              <a:ext uri="{FF2B5EF4-FFF2-40B4-BE49-F238E27FC236}">
                <a16:creationId xmlns:a16="http://schemas.microsoft.com/office/drawing/2014/main" xmlns="" id="{006954D5-9D26-42DC-AB38-C47D8B3705BC}"/>
              </a:ext>
            </a:extLst>
          </p:cNvPr>
          <p:cNvSpPr>
            <a:spLocks/>
          </p:cNvSpPr>
          <p:nvPr/>
        </p:nvSpPr>
        <p:spPr bwMode="auto">
          <a:xfrm rot="21376183">
            <a:off x="1441868" y="3616276"/>
            <a:ext cx="181873" cy="78976"/>
          </a:xfrm>
          <a:custGeom>
            <a:avLst/>
            <a:gdLst>
              <a:gd name="T0" fmla="*/ 1 w 94"/>
              <a:gd name="T1" fmla="*/ 0 h 40"/>
              <a:gd name="T2" fmla="*/ 94 w 94"/>
              <a:gd name="T3" fmla="*/ 32 h 40"/>
              <a:gd name="T4" fmla="*/ 92 w 94"/>
              <a:gd name="T5" fmla="*/ 40 h 40"/>
              <a:gd name="T6" fmla="*/ 0 w 94"/>
              <a:gd name="T7" fmla="*/ 7 h 40"/>
              <a:gd name="T8" fmla="*/ 1 w 94"/>
              <a:gd name="T9" fmla="*/ 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4"/>
              <a:gd name="T16" fmla="*/ 0 h 40"/>
              <a:gd name="T17" fmla="*/ 94 w 94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4" h="40">
                <a:moveTo>
                  <a:pt x="1" y="0"/>
                </a:moveTo>
                <a:lnTo>
                  <a:pt x="94" y="32"/>
                </a:lnTo>
                <a:lnTo>
                  <a:pt x="92" y="40"/>
                </a:lnTo>
                <a:lnTo>
                  <a:pt x="0" y="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N" sz="1350"/>
          </a:p>
        </p:txBody>
      </p:sp>
      <p:sp>
        <p:nvSpPr>
          <p:cNvPr id="66" name="Freeform 336">
            <a:extLst>
              <a:ext uri="{FF2B5EF4-FFF2-40B4-BE49-F238E27FC236}">
                <a16:creationId xmlns:a16="http://schemas.microsoft.com/office/drawing/2014/main" xmlns="" id="{883C52A6-BAFB-4085-8B0F-FD837EBE1C8E}"/>
              </a:ext>
            </a:extLst>
          </p:cNvPr>
          <p:cNvSpPr>
            <a:spLocks/>
          </p:cNvSpPr>
          <p:nvPr/>
        </p:nvSpPr>
        <p:spPr bwMode="auto">
          <a:xfrm rot="21376183">
            <a:off x="1441868" y="3616276"/>
            <a:ext cx="181873" cy="78976"/>
          </a:xfrm>
          <a:custGeom>
            <a:avLst/>
            <a:gdLst>
              <a:gd name="T0" fmla="*/ 1 w 94"/>
              <a:gd name="T1" fmla="*/ 0 h 40"/>
              <a:gd name="T2" fmla="*/ 94 w 94"/>
              <a:gd name="T3" fmla="*/ 32 h 40"/>
              <a:gd name="T4" fmla="*/ 92 w 94"/>
              <a:gd name="T5" fmla="*/ 40 h 40"/>
              <a:gd name="T6" fmla="*/ 0 w 94"/>
              <a:gd name="T7" fmla="*/ 7 h 40"/>
              <a:gd name="T8" fmla="*/ 1 w 94"/>
              <a:gd name="T9" fmla="*/ 0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4"/>
              <a:gd name="T16" fmla="*/ 0 h 40"/>
              <a:gd name="T17" fmla="*/ 94 w 94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4" h="40">
                <a:moveTo>
                  <a:pt x="1" y="0"/>
                </a:moveTo>
                <a:lnTo>
                  <a:pt x="94" y="32"/>
                </a:lnTo>
                <a:lnTo>
                  <a:pt x="92" y="40"/>
                </a:lnTo>
                <a:lnTo>
                  <a:pt x="0" y="7"/>
                </a:lnTo>
                <a:lnTo>
                  <a:pt x="1" y="0"/>
                </a:lnTo>
                <a:close/>
              </a:path>
            </a:pathLst>
          </a:custGeom>
          <a:noFill/>
          <a:ln w="6350">
            <a:solidFill>
              <a:srgbClr val="0C0C0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IN" sz="1350"/>
          </a:p>
        </p:txBody>
      </p:sp>
      <p:sp>
        <p:nvSpPr>
          <p:cNvPr id="67" name="Line 337">
            <a:extLst>
              <a:ext uri="{FF2B5EF4-FFF2-40B4-BE49-F238E27FC236}">
                <a16:creationId xmlns:a16="http://schemas.microsoft.com/office/drawing/2014/main" xmlns="" id="{EE7389A4-34E2-45B1-B71A-6031C31D749D}"/>
              </a:ext>
            </a:extLst>
          </p:cNvPr>
          <p:cNvSpPr>
            <a:spLocks noChangeShapeType="1"/>
          </p:cNvSpPr>
          <p:nvPr/>
        </p:nvSpPr>
        <p:spPr bwMode="auto">
          <a:xfrm rot="21376183" flipH="1" flipV="1">
            <a:off x="1558658" y="3693276"/>
            <a:ext cx="11609" cy="3949"/>
          </a:xfrm>
          <a:prstGeom prst="line">
            <a:avLst/>
          </a:prstGeom>
          <a:noFill/>
          <a:ln w="6350">
            <a:solidFill>
              <a:srgbClr val="0C0C0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350"/>
          </a:p>
        </p:txBody>
      </p:sp>
      <p:sp>
        <p:nvSpPr>
          <p:cNvPr id="68" name="Line 338">
            <a:extLst>
              <a:ext uri="{FF2B5EF4-FFF2-40B4-BE49-F238E27FC236}">
                <a16:creationId xmlns:a16="http://schemas.microsoft.com/office/drawing/2014/main" xmlns="" id="{848AE888-15C0-4408-9FF1-6D99ACFC5F46}"/>
              </a:ext>
            </a:extLst>
          </p:cNvPr>
          <p:cNvSpPr>
            <a:spLocks noChangeShapeType="1"/>
          </p:cNvSpPr>
          <p:nvPr/>
        </p:nvSpPr>
        <p:spPr bwMode="auto">
          <a:xfrm rot="21376183" flipH="1" flipV="1">
            <a:off x="1555567" y="3705349"/>
            <a:ext cx="11609" cy="3949"/>
          </a:xfrm>
          <a:prstGeom prst="line">
            <a:avLst/>
          </a:prstGeom>
          <a:noFill/>
          <a:ln w="6350">
            <a:solidFill>
              <a:srgbClr val="0C0C0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350"/>
          </a:p>
        </p:txBody>
      </p:sp>
      <p:sp>
        <p:nvSpPr>
          <p:cNvPr id="69" name="Line 339">
            <a:extLst>
              <a:ext uri="{FF2B5EF4-FFF2-40B4-BE49-F238E27FC236}">
                <a16:creationId xmlns:a16="http://schemas.microsoft.com/office/drawing/2014/main" xmlns="" id="{66347521-84BC-49BD-B785-0EDD53DA286A}"/>
              </a:ext>
            </a:extLst>
          </p:cNvPr>
          <p:cNvSpPr>
            <a:spLocks noChangeShapeType="1"/>
          </p:cNvSpPr>
          <p:nvPr/>
        </p:nvSpPr>
        <p:spPr bwMode="auto">
          <a:xfrm rot="21376183" flipH="1" flipV="1">
            <a:off x="1552606" y="3719393"/>
            <a:ext cx="11609" cy="3949"/>
          </a:xfrm>
          <a:prstGeom prst="line">
            <a:avLst/>
          </a:prstGeom>
          <a:noFill/>
          <a:ln w="6350">
            <a:solidFill>
              <a:srgbClr val="0C0C0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350"/>
          </a:p>
        </p:txBody>
      </p:sp>
      <p:sp>
        <p:nvSpPr>
          <p:cNvPr id="70" name="Line 340">
            <a:extLst>
              <a:ext uri="{FF2B5EF4-FFF2-40B4-BE49-F238E27FC236}">
                <a16:creationId xmlns:a16="http://schemas.microsoft.com/office/drawing/2014/main" xmlns="" id="{CB5E8A48-E4E1-48B1-95D2-A4A4DEA87083}"/>
              </a:ext>
            </a:extLst>
          </p:cNvPr>
          <p:cNvSpPr>
            <a:spLocks noChangeShapeType="1"/>
          </p:cNvSpPr>
          <p:nvPr/>
        </p:nvSpPr>
        <p:spPr bwMode="auto">
          <a:xfrm rot="21376183" flipH="1" flipV="1">
            <a:off x="1549515" y="3731465"/>
            <a:ext cx="11609" cy="3949"/>
          </a:xfrm>
          <a:prstGeom prst="line">
            <a:avLst/>
          </a:prstGeom>
          <a:noFill/>
          <a:ln w="6350">
            <a:solidFill>
              <a:srgbClr val="0C0C0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350"/>
          </a:p>
        </p:txBody>
      </p:sp>
      <p:sp>
        <p:nvSpPr>
          <p:cNvPr id="71" name="Line 341">
            <a:extLst>
              <a:ext uri="{FF2B5EF4-FFF2-40B4-BE49-F238E27FC236}">
                <a16:creationId xmlns:a16="http://schemas.microsoft.com/office/drawing/2014/main" xmlns="" id="{FE89C207-2C93-4ABD-ACC6-81A80A2D2309}"/>
              </a:ext>
            </a:extLst>
          </p:cNvPr>
          <p:cNvSpPr>
            <a:spLocks noChangeShapeType="1"/>
          </p:cNvSpPr>
          <p:nvPr/>
        </p:nvSpPr>
        <p:spPr bwMode="auto">
          <a:xfrm rot="21376183" flipH="1" flipV="1">
            <a:off x="1542820" y="3747731"/>
            <a:ext cx="11609" cy="3949"/>
          </a:xfrm>
          <a:prstGeom prst="line">
            <a:avLst/>
          </a:prstGeom>
          <a:noFill/>
          <a:ln w="6350">
            <a:solidFill>
              <a:srgbClr val="0C0C0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350"/>
          </a:p>
        </p:txBody>
      </p:sp>
      <p:sp>
        <p:nvSpPr>
          <p:cNvPr id="72" name="Line 342">
            <a:extLst>
              <a:ext uri="{FF2B5EF4-FFF2-40B4-BE49-F238E27FC236}">
                <a16:creationId xmlns:a16="http://schemas.microsoft.com/office/drawing/2014/main" xmlns="" id="{B63C3A51-F820-4B4B-B2E8-1DFBF11B906C}"/>
              </a:ext>
            </a:extLst>
          </p:cNvPr>
          <p:cNvSpPr>
            <a:spLocks noChangeShapeType="1"/>
          </p:cNvSpPr>
          <p:nvPr/>
        </p:nvSpPr>
        <p:spPr bwMode="auto">
          <a:xfrm rot="21376183" flipH="1" flipV="1">
            <a:off x="1541662" y="3759740"/>
            <a:ext cx="9674" cy="3949"/>
          </a:xfrm>
          <a:prstGeom prst="line">
            <a:avLst/>
          </a:prstGeom>
          <a:noFill/>
          <a:ln w="6350">
            <a:solidFill>
              <a:srgbClr val="0C0C0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350"/>
          </a:p>
        </p:txBody>
      </p:sp>
      <p:sp>
        <p:nvSpPr>
          <p:cNvPr id="73" name="Line 343">
            <a:extLst>
              <a:ext uri="{FF2B5EF4-FFF2-40B4-BE49-F238E27FC236}">
                <a16:creationId xmlns:a16="http://schemas.microsoft.com/office/drawing/2014/main" xmlns="" id="{DF4D789C-DF23-4378-A1BC-1F4A222DE92A}"/>
              </a:ext>
            </a:extLst>
          </p:cNvPr>
          <p:cNvSpPr>
            <a:spLocks noChangeShapeType="1"/>
          </p:cNvSpPr>
          <p:nvPr/>
        </p:nvSpPr>
        <p:spPr bwMode="auto">
          <a:xfrm rot="21376183" flipH="1">
            <a:off x="1622293" y="3726575"/>
            <a:ext cx="17414" cy="45411"/>
          </a:xfrm>
          <a:prstGeom prst="line">
            <a:avLst/>
          </a:prstGeom>
          <a:noFill/>
          <a:ln w="6350">
            <a:solidFill>
              <a:srgbClr val="0C0C0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350"/>
          </a:p>
        </p:txBody>
      </p:sp>
      <p:sp>
        <p:nvSpPr>
          <p:cNvPr id="74" name="Line 344">
            <a:extLst>
              <a:ext uri="{FF2B5EF4-FFF2-40B4-BE49-F238E27FC236}">
                <a16:creationId xmlns:a16="http://schemas.microsoft.com/office/drawing/2014/main" xmlns="" id="{58328744-B465-4BFD-B087-6869B288ADC9}"/>
              </a:ext>
            </a:extLst>
          </p:cNvPr>
          <p:cNvSpPr>
            <a:spLocks noChangeShapeType="1"/>
          </p:cNvSpPr>
          <p:nvPr/>
        </p:nvSpPr>
        <p:spPr bwMode="auto">
          <a:xfrm rot="21376183" flipH="1">
            <a:off x="1689550" y="3755997"/>
            <a:ext cx="11609" cy="27641"/>
          </a:xfrm>
          <a:prstGeom prst="line">
            <a:avLst/>
          </a:prstGeom>
          <a:noFill/>
          <a:ln w="6350">
            <a:solidFill>
              <a:srgbClr val="0C0C0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350"/>
          </a:p>
        </p:txBody>
      </p:sp>
      <p:sp>
        <p:nvSpPr>
          <p:cNvPr id="75" name="Line 345">
            <a:extLst>
              <a:ext uri="{FF2B5EF4-FFF2-40B4-BE49-F238E27FC236}">
                <a16:creationId xmlns:a16="http://schemas.microsoft.com/office/drawing/2014/main" xmlns="" id="{E7413C5B-5688-43FB-A773-1ED52FCE8C17}"/>
              </a:ext>
            </a:extLst>
          </p:cNvPr>
          <p:cNvSpPr>
            <a:spLocks noChangeShapeType="1"/>
          </p:cNvSpPr>
          <p:nvPr/>
        </p:nvSpPr>
        <p:spPr bwMode="auto">
          <a:xfrm rot="21376183" flipH="1">
            <a:off x="1705771" y="3766937"/>
            <a:ext cx="7739" cy="27641"/>
          </a:xfrm>
          <a:prstGeom prst="line">
            <a:avLst/>
          </a:prstGeom>
          <a:noFill/>
          <a:ln w="6350">
            <a:solidFill>
              <a:srgbClr val="0C0C0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 sz="1350"/>
          </a:p>
        </p:txBody>
      </p:sp>
      <p:sp>
        <p:nvSpPr>
          <p:cNvPr id="76" name="Text Box 71">
            <a:extLst>
              <a:ext uri="{FF2B5EF4-FFF2-40B4-BE49-F238E27FC236}">
                <a16:creationId xmlns:a16="http://schemas.microsoft.com/office/drawing/2014/main" xmlns="" id="{271604AA-DEA6-496B-8444-B5696F6B3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481" y="3434955"/>
            <a:ext cx="6458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Swis721 Md BT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Swis721 Md BT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Swis721 Md BT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Swis721 Md BT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Swis721 Md B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Swis721 Md B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Swis721 Md B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Swis721 Md B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Swis721 Md BT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dirty="0">
                <a:solidFill>
                  <a:schemeClr val="tx1"/>
                </a:solidFill>
              </a:rPr>
              <a:t>Vent</a:t>
            </a:r>
          </a:p>
        </p:txBody>
      </p:sp>
      <p:sp>
        <p:nvSpPr>
          <p:cNvPr id="77" name="Text Box 81">
            <a:extLst>
              <a:ext uri="{FF2B5EF4-FFF2-40B4-BE49-F238E27FC236}">
                <a16:creationId xmlns:a16="http://schemas.microsoft.com/office/drawing/2014/main" xmlns="" id="{942F9BF9-734D-401A-82D0-8CA6F617864F}"/>
              </a:ext>
            </a:extLst>
          </p:cNvPr>
          <p:cNvSpPr txBox="1">
            <a:spLocks noChangeArrowheads="1"/>
          </p:cNvSpPr>
          <p:nvPr/>
        </p:nvSpPr>
        <p:spPr bwMode="auto">
          <a:xfrm rot="248932">
            <a:off x="2262988" y="3727023"/>
            <a:ext cx="10188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Swis721 Md BT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Swis721 Md BT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Swis721 Md BT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Swis721 Md BT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Swis721 Md B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Swis721 Md B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Swis721 Md B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Swis721 Md B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Swis721 Md BT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 dirty="0">
                <a:solidFill>
                  <a:srgbClr val="00B0F0"/>
                </a:solidFill>
              </a:rPr>
              <a:t>water</a:t>
            </a:r>
            <a:r>
              <a:rPr lang="en-GB" altLang="en-US" sz="9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1200" dirty="0">
                <a:solidFill>
                  <a:srgbClr val="00B0F0"/>
                </a:solidFill>
              </a:rPr>
              <a:t>flow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xmlns="" id="{45E48392-1167-4E1B-A95C-BE870549F47E}"/>
              </a:ext>
            </a:extLst>
          </p:cNvPr>
          <p:cNvCxnSpPr/>
          <p:nvPr/>
        </p:nvCxnSpPr>
        <p:spPr>
          <a:xfrm flipH="1" flipV="1">
            <a:off x="1952902" y="3773714"/>
            <a:ext cx="258161" cy="5785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xmlns="" id="{54BD95EB-6067-446A-8221-829289E130CA}"/>
              </a:ext>
            </a:extLst>
          </p:cNvPr>
          <p:cNvCxnSpPr>
            <a:cxnSpLocks/>
          </p:cNvCxnSpPr>
          <p:nvPr/>
        </p:nvCxnSpPr>
        <p:spPr>
          <a:xfrm flipV="1">
            <a:off x="4548146" y="3590490"/>
            <a:ext cx="296692" cy="126657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 Box 81">
            <a:extLst>
              <a:ext uri="{FF2B5EF4-FFF2-40B4-BE49-F238E27FC236}">
                <a16:creationId xmlns:a16="http://schemas.microsoft.com/office/drawing/2014/main" xmlns="" id="{CCCAA364-6148-46D7-B220-6343FDA39BD0}"/>
              </a:ext>
            </a:extLst>
          </p:cNvPr>
          <p:cNvSpPr txBox="1">
            <a:spLocks noChangeArrowheads="1"/>
          </p:cNvSpPr>
          <p:nvPr/>
        </p:nvSpPr>
        <p:spPr bwMode="auto">
          <a:xfrm rot="20765580">
            <a:off x="3669701" y="3637804"/>
            <a:ext cx="8652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Swis721 Md BT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Swis721 Md BT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Swis721 Md BT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Swis721 Md BT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Swis721 Md B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Swis721 Md B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Swis721 Md B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Swis721 Md B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Swis721 Md BT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 dirty="0">
                <a:solidFill>
                  <a:srgbClr val="00B0F0"/>
                </a:solidFill>
              </a:rPr>
              <a:t>water</a:t>
            </a:r>
            <a:r>
              <a:rPr lang="en-GB" altLang="en-US" sz="9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1200" dirty="0">
                <a:solidFill>
                  <a:srgbClr val="00B0F0"/>
                </a:solidFill>
              </a:rPr>
              <a:t>flow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xmlns="" id="{8A8A3FD7-BCD8-4F24-9143-5FF58B65785A}"/>
              </a:ext>
            </a:extLst>
          </p:cNvPr>
          <p:cNvCxnSpPr/>
          <p:nvPr/>
        </p:nvCxnSpPr>
        <p:spPr>
          <a:xfrm flipH="1">
            <a:off x="5554708" y="3294431"/>
            <a:ext cx="127191" cy="4283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xmlns="" id="{47016940-5BF5-4E6E-9767-20FE7F595E55}"/>
              </a:ext>
            </a:extLst>
          </p:cNvPr>
          <p:cNvCxnSpPr/>
          <p:nvPr/>
        </p:nvCxnSpPr>
        <p:spPr>
          <a:xfrm>
            <a:off x="1254963" y="3593254"/>
            <a:ext cx="161066" cy="3437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AE268270-A4D0-42A9-8748-BB2F0E09ACD5}"/>
              </a:ext>
            </a:extLst>
          </p:cNvPr>
          <p:cNvSpPr txBox="1"/>
          <p:nvPr/>
        </p:nvSpPr>
        <p:spPr>
          <a:xfrm rot="21441169">
            <a:off x="2627251" y="3040473"/>
            <a:ext cx="14752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spcBef>
                <a:spcPct val="50000"/>
              </a:spcBef>
              <a:defRPr sz="1600">
                <a:latin typeface="Swis721 Md BT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Swis721 Md BT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Swis721 Md BT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Swis721 Md BT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Swis721 Md B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Swis721 Md B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Swis721 Md B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Swis721 Md B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Swis721 Md BT"/>
              </a:defRPr>
            </a:lvl9pPr>
          </a:lstStyle>
          <a:p>
            <a:r>
              <a:rPr lang="en-US" sz="1200" dirty="0"/>
              <a:t>Increasing gradient</a:t>
            </a:r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xmlns="" id="{03473477-C2E1-40C3-9BCF-44B7D0499CAC}"/>
              </a:ext>
            </a:extLst>
          </p:cNvPr>
          <p:cNvCxnSpPr/>
          <p:nvPr/>
        </p:nvCxnSpPr>
        <p:spPr>
          <a:xfrm flipV="1">
            <a:off x="4073565" y="3109943"/>
            <a:ext cx="386336" cy="3461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 Box 81">
            <a:extLst>
              <a:ext uri="{FF2B5EF4-FFF2-40B4-BE49-F238E27FC236}">
                <a16:creationId xmlns:a16="http://schemas.microsoft.com/office/drawing/2014/main" xmlns="" id="{9F72DFDB-7E42-47E6-88D7-1077269B3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4473" y="4284172"/>
            <a:ext cx="63674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bg1"/>
                </a:solidFill>
                <a:latin typeface="Swis721 Md BT"/>
              </a:defRPr>
            </a:lvl1pPr>
            <a:lvl2pPr marL="742950" indent="-285750" eaLnBrk="0" hangingPunct="0">
              <a:defRPr sz="1600">
                <a:solidFill>
                  <a:schemeClr val="bg1"/>
                </a:solidFill>
                <a:latin typeface="Swis721 Md BT"/>
              </a:defRPr>
            </a:lvl2pPr>
            <a:lvl3pPr marL="1143000" indent="-228600" eaLnBrk="0" hangingPunct="0">
              <a:defRPr sz="1600">
                <a:solidFill>
                  <a:schemeClr val="bg1"/>
                </a:solidFill>
                <a:latin typeface="Swis721 Md BT"/>
              </a:defRPr>
            </a:lvl3pPr>
            <a:lvl4pPr marL="1600200" indent="-228600" eaLnBrk="0" hangingPunct="0">
              <a:defRPr sz="1600">
                <a:solidFill>
                  <a:schemeClr val="bg1"/>
                </a:solidFill>
                <a:latin typeface="Swis721 Md BT"/>
              </a:defRPr>
            </a:lvl4pPr>
            <a:lvl5pPr marL="2057400" indent="-228600" eaLnBrk="0" hangingPunct="0">
              <a:defRPr sz="1600">
                <a:solidFill>
                  <a:schemeClr val="bg1"/>
                </a:solidFill>
                <a:latin typeface="Swis721 Md B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Swis721 Md B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Swis721 Md B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Swis721 Md B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bg1"/>
                </a:solidFill>
                <a:latin typeface="Swis721 Md BT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 dirty="0">
                <a:solidFill>
                  <a:schemeClr val="tx1"/>
                </a:solidFill>
              </a:rPr>
              <a:t>Inlet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xmlns="" id="{903236CF-6866-4976-A003-5337DB9E166E}"/>
              </a:ext>
            </a:extLst>
          </p:cNvPr>
          <p:cNvCxnSpPr/>
          <p:nvPr/>
        </p:nvCxnSpPr>
        <p:spPr>
          <a:xfrm flipV="1">
            <a:off x="3191971" y="4265700"/>
            <a:ext cx="182038" cy="7499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-196209" y="2677624"/>
            <a:ext cx="1805302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9900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8403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14688 0.09028 L 0.14688 0.09051 C 0.14636 0.08611 0.14549 0.08194 0.14532 0.07778 C 0.1448 0.07268 0.14497 0.06736 0.14445 0.0625 C 0.14393 0.05741 0.14254 0.05694 0.1415 0.05278 C 0.13768 0.03773 0.14184 0.04954 0.1382 0.04028 C 0.12952 0.04398 0.13403 0.04259 0.12431 0.04444 C 0.12032 0.04398 0.11632 0.04375 0.1125 0.04305 C 0.11164 0.04282 0.11094 0.04166 0.11025 0.04166 C 0.10348 0.04074 0.09653 0.04074 0.08976 0.04028 C 0.08733 0.03958 0.08004 0.03842 0.07726 0.0375 C 0.07639 0.03704 0.0757 0.03634 0.075 0.03611 C 0.07379 0.03541 0.0724 0.03495 0.07101 0.03472 C 0.06928 0.03403 0.06737 0.03379 0.06563 0.03333 C 0.06441 0.03287 0.06355 0.03217 0.0625 0.03194 C 0.06129 0.03125 0.05973 0.03102 0.05851 0.03055 C 0.05643 0.02963 0.05434 0.02893 0.05226 0.02778 L 0.04775 0.025 C 0.04688 0.02454 0.04601 0.02361 0.04532 0.02361 C 0.029 0.01944 0.04167 0.02222 0.00695 0.02083 C 0.00261 0.01944 -0.00191 0.01805 -0.00625 0.01666 C -0.00746 0.0162 -0.00902 0.01574 -0.01024 0.01528 C -0.01111 0.01481 -0.0118 0.01435 -0.0125 0.01389 C -0.01319 0.0125 -0.01388 0.01065 -0.01475 0.00972 C -0.01562 0.00879 -0.01649 0.00879 -0.01718 0.00833 C -0.01805 0.00741 -0.01875 0.00625 -0.01944 0.00555 C -0.02031 0.00486 -0.02118 0.00463 -0.02187 0.00416 C -0.02274 0.00324 -0.02343 0.00185 -0.0243 0.00139 C -0.02569 1.85185E-6 -0.02725 -0.00046 -0.02899 -0.00139 L -0.03125 -0.00278 C -0.03194 -0.00324 -0.03281 -0.00394 -0.0335 -0.00417 C -0.03524 -0.00463 -0.0368 -0.00509 -0.03819 -0.00556 C -0.0467 -0.00949 -0.03975 -0.00695 -0.046 -0.01111 C -0.04722 -0.01181 -0.04826 -0.01204 -0.0493 -0.0125 C -0.05 -0.01343 -0.05086 -0.01435 -0.05156 -0.01528 C -0.05295 -0.01713 -0.05399 -0.01945 -0.05555 -0.02084 C -0.05642 -0.02176 -0.05746 -0.02176 -0.0585 -0.02222 C -0.06423 -0.02894 -0.05746 -0.02199 -0.06944 -0.02639 C -0.0776 -0.02963 -0.06944 -0.02917 -0.07274 -0.02917 L -0.07274 -0.02894 " pathEditMode="relative" rAng="0" ptsTypes="AAAAAAAAAAAAAAAAAAAAAAAAAAAAAAAAAAAAAAAA">
                                      <p:cBhvr>
                                        <p:cTn id="6" dur="3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7" y="-59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149 0.12338 L -0.14149 0.12361 C -0.14253 0.11921 -0.14357 0.11505 -0.14444 0.11088 C -0.14514 0.1081 -0.14566 0.10532 -0.14618 0.10255 L -0.14687 0.09838 C -0.1467 0.09236 -0.1467 0.08611 -0.14618 0.08032 C -0.14601 0.07732 -0.14496 0.07477 -0.14444 0.07199 L -0.14375 0.06782 L -0.14305 0.06366 C -0.13802 0.03657 -0.14305 0.05949 -0.10156 0.0581 C -0.09826 0.05648 -0.09826 0.05671 -0.09444 0.05532 C -0.09305 0.05463 -0.09149 0.0544 -0.08993 0.05394 C -0.08732 0.05301 -0.08472 0.05162 -0.08194 0.05116 C -0.07934 0.05023 -0.07621 0.05023 -0.07344 0.04977 C -0.07066 0.04884 -0.06788 0.04769 -0.06493 0.04699 C -0.06267 0.0463 -0.06024 0.04607 -0.05781 0.0456 C -0.05625 0.04468 -0.05486 0.04352 -0.05312 0.04282 C -0.05208 0.04236 -0.05104 0.0419 -0.05 0.04144 C -0.04844 0.04051 -0.04705 0.03935 -0.04531 0.03866 C -0.04427 0.03819 -0.04323 0.03773 -0.04219 0.03727 C -0.0368 0.03426 -0.03906 0.03472 -0.03437 0.0331 C -0.03316 0.03241 -0.03177 0.03218 -0.03055 0.03171 C -0.02951 0.03125 -0.02847 0.03056 -0.02743 0.03032 C -0.0243 0.02917 -0.02118 0.02847 -0.01805 0.02755 C -0.01649 0.02708 -0.01493 0.02662 -0.01319 0.02616 C -0.01232 0.02569 -0.01128 0.025 -0.01024 0.02477 C -0.00746 0.02407 -0.00451 0.02384 -0.00156 0.02338 C 0.00018 0.02292 0.00209 0.02245 0.00382 0.02199 C 0.00504 0.02153 0.0059 0.02083 0.00695 0.0206 C 0.0092 0.01991 0.01181 0.01968 0.01406 0.01921 C 0.02188 0.01435 0.00955 0.02153 0.01945 0.01644 C 0.02101 0.01551 0.02257 0.01458 0.02431 0.01366 L 0.02656 0.01227 L 0.03125 0.00949 C 0.03195 0.00903 0.03264 0.00833 0.03351 0.0081 C 0.03906 0.00602 0.03629 0.00741 0.04219 0.00394 C 0.05 -0.00093 0.03768 0.00625 0.04757 0.00116 C 0.04931 0.00023 0.05087 -3.7037E-7 0.05226 -0.00162 C 0.05608 -0.00625 0.05382 -0.00393 0.05938 -0.00718 C 0.06007 -0.00764 0.06094 -0.00787 0.06181 -0.00856 C 0.0625 -0.00949 0.0632 -0.01088 0.06406 -0.01134 C 0.06545 -0.01273 0.06719 -0.01319 0.06875 -0.01412 C 0.06945 -0.01458 0.07031 -0.01505 0.07101 -0.01551 C 0.07205 -0.01643 0.07309 -0.01759 0.07431 -0.01829 C 0.07483 -0.01898 0.0757 -0.01921 0.07656 -0.01968 C 0.07726 -0.0206 0.07795 -0.02199 0.07882 -0.02245 C 0.08038 -0.02384 0.08212 -0.02361 0.08351 -0.02523 C 0.08507 -0.02708 0.08646 -0.02986 0.0882 -0.03079 C 0.09375 -0.03426 0.08698 -0.02986 0.09375 -0.03495 C 0.0974 -0.03796 0.09479 -0.03472 0.09931 -0.03912 C 0.1007 -0.04097 0.10209 -0.04375 0.10382 -0.04468 C 0.10643 -0.0463 0.10556 -0.04514 0.10695 -0.04745 " pathEditMode="relative" rAng="0" ptsTypes="AAAAAAAAAAAAAAAAAAAAAAAAAAAAAAAAAAAAAAAAAAAAAAAAAAAA">
                                      <p:cBhvr>
                                        <p:cTn id="8" dur="3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53" y="-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F8AD74-A6B7-4EF6-A2FE-ECB37CE83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Grout must be pumped from the </a:t>
            </a:r>
            <a:r>
              <a:rPr lang="en-IN" dirty="0">
                <a:solidFill>
                  <a:srgbClr val="0000FF"/>
                </a:solidFill>
              </a:rPr>
              <a:t>lowest points</a:t>
            </a:r>
            <a:r>
              <a:rPr lang="en-IN" dirty="0"/>
              <a:t> to get complete filling of the duct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6722" y="1798200"/>
            <a:ext cx="8868092" cy="2328863"/>
            <a:chOff x="516346" y="1372254"/>
            <a:chExt cx="11628852" cy="2795295"/>
          </a:xfrm>
        </p:grpSpPr>
        <p:sp>
          <p:nvSpPr>
            <p:cNvPr id="564" name="Text Box 98">
              <a:extLst>
                <a:ext uri="{FF2B5EF4-FFF2-40B4-BE49-F238E27FC236}">
                  <a16:creationId xmlns:a16="http://schemas.microsoft.com/office/drawing/2014/main" xmlns="" id="{F319FF75-00BA-4FFA-A469-5D2781B824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411145">
              <a:off x="11332360" y="1901595"/>
              <a:ext cx="812838" cy="332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bg1"/>
                  </a:solidFill>
                  <a:latin typeface="Swis721 Md BT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Swis721 Md BT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Swis721 Md BT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Swis721 Md BT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Swis721 Md BT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Swis721 Md BT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Swis721 Md BT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Swis721 Md BT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Swis721 Md BT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dirty="0">
                  <a:solidFill>
                    <a:schemeClr val="tx1"/>
                  </a:solidFill>
                </a:rPr>
                <a:t>Vent</a:t>
              </a:r>
            </a:p>
          </p:txBody>
        </p:sp>
        <p:sp>
          <p:nvSpPr>
            <p:cNvPr id="544" name="Text Box 47">
              <a:extLst>
                <a:ext uri="{FF2B5EF4-FFF2-40B4-BE49-F238E27FC236}">
                  <a16:creationId xmlns:a16="http://schemas.microsoft.com/office/drawing/2014/main" xmlns="" id="{5F1974B0-33AD-41E2-8D4E-2AD6C9D217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411145">
              <a:off x="9821358" y="3088646"/>
              <a:ext cx="2292928" cy="332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bg1"/>
                  </a:solidFill>
                  <a:latin typeface="Swis721 Md BT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Swis721 Md BT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Swis721 Md BT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Swis721 Md BT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Swis721 Md BT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Swis721 Md BT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Swis721 Md BT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Swis721 Md BT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Swis721 Md BT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dirty="0">
                  <a:solidFill>
                    <a:schemeClr val="tx1"/>
                  </a:solidFill>
                </a:rPr>
                <a:t>Dead end anchorage</a:t>
              </a:r>
            </a:p>
          </p:txBody>
        </p:sp>
        <p:grpSp>
          <p:nvGrpSpPr>
            <p:cNvPr id="361" name="Group 273">
              <a:extLst>
                <a:ext uri="{FF2B5EF4-FFF2-40B4-BE49-F238E27FC236}">
                  <a16:creationId xmlns:a16="http://schemas.microsoft.com/office/drawing/2014/main" xmlns="" id="{B3FB8FE9-5303-4B54-A1D5-30AD267BD7D3}"/>
                </a:ext>
              </a:extLst>
            </p:cNvPr>
            <p:cNvGrpSpPr>
              <a:grpSpLocks/>
            </p:cNvGrpSpPr>
            <p:nvPr/>
          </p:nvGrpSpPr>
          <p:grpSpPr bwMode="auto">
            <a:xfrm rot="21411145">
              <a:off x="1334399" y="1899886"/>
              <a:ext cx="9821646" cy="1469021"/>
              <a:chOff x="885" y="2419"/>
              <a:chExt cx="4910" cy="752"/>
            </a:xfrm>
          </p:grpSpPr>
          <p:sp>
            <p:nvSpPr>
              <p:cNvPr id="362" name="AutoShape 103">
                <a:extLst>
                  <a:ext uri="{FF2B5EF4-FFF2-40B4-BE49-F238E27FC236}">
                    <a16:creationId xmlns:a16="http://schemas.microsoft.com/office/drawing/2014/main" xmlns="" id="{07E8BCAA-58ED-4C50-84BC-FD05B3A3DA1B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885" y="2419"/>
                <a:ext cx="4910" cy="7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363" name="Rectangle 105">
                <a:extLst>
                  <a:ext uri="{FF2B5EF4-FFF2-40B4-BE49-F238E27FC236}">
                    <a16:creationId xmlns:a16="http://schemas.microsoft.com/office/drawing/2014/main" xmlns="" id="{4A8F613C-3E4D-4088-BB10-B4EA60AA5C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7" y="2522"/>
                <a:ext cx="4690" cy="5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bg1"/>
                    </a:solidFill>
                    <a:latin typeface="Swis721 Md BT"/>
                  </a:defRPr>
                </a:lvl1pPr>
                <a:lvl2pPr marL="742950" indent="-285750" eaLnBrk="0" hangingPunct="0">
                  <a:defRPr sz="1600">
                    <a:solidFill>
                      <a:schemeClr val="bg1"/>
                    </a:solidFill>
                    <a:latin typeface="Swis721 Md BT"/>
                  </a:defRPr>
                </a:lvl2pPr>
                <a:lvl3pPr marL="1143000" indent="-228600" eaLnBrk="0" hangingPunct="0">
                  <a:defRPr sz="1600">
                    <a:solidFill>
                      <a:schemeClr val="bg1"/>
                    </a:solidFill>
                    <a:latin typeface="Swis721 Md BT"/>
                  </a:defRPr>
                </a:lvl3pPr>
                <a:lvl4pPr marL="1600200" indent="-228600" eaLnBrk="0" hangingPunct="0">
                  <a:defRPr sz="1600">
                    <a:solidFill>
                      <a:schemeClr val="bg1"/>
                    </a:solidFill>
                    <a:latin typeface="Swis721 Md BT"/>
                  </a:defRPr>
                </a:lvl4pPr>
                <a:lvl5pPr marL="2057400" indent="-228600" eaLnBrk="0" hangingPunct="0">
                  <a:defRPr sz="1600">
                    <a:solidFill>
                      <a:schemeClr val="bg1"/>
                    </a:solidFill>
                    <a:latin typeface="Swis721 Md BT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Swis721 Md BT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Swis721 Md BT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Swis721 Md BT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Swis721 Md BT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endParaRPr lang="en-US" altLang="en-US" sz="1200">
                  <a:solidFill>
                    <a:srgbClr val="C00000"/>
                  </a:solidFill>
                </a:endParaRPr>
              </a:p>
            </p:txBody>
          </p:sp>
          <p:sp>
            <p:nvSpPr>
              <p:cNvPr id="364" name="Freeform 106">
                <a:extLst>
                  <a:ext uri="{FF2B5EF4-FFF2-40B4-BE49-F238E27FC236}">
                    <a16:creationId xmlns:a16="http://schemas.microsoft.com/office/drawing/2014/main" xmlns="" id="{E2A8C867-9E89-47DB-94DB-D8FBE841B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6" y="3058"/>
                <a:ext cx="4700" cy="18"/>
              </a:xfrm>
              <a:custGeom>
                <a:avLst/>
                <a:gdLst>
                  <a:gd name="T0" fmla="*/ 4700 w 4700"/>
                  <a:gd name="T1" fmla="*/ 8 h 18"/>
                  <a:gd name="T2" fmla="*/ 4690 w 4700"/>
                  <a:gd name="T3" fmla="*/ 0 h 18"/>
                  <a:gd name="T4" fmla="*/ 0 w 4700"/>
                  <a:gd name="T5" fmla="*/ 0 h 18"/>
                  <a:gd name="T6" fmla="*/ 0 w 4700"/>
                  <a:gd name="T7" fmla="*/ 18 h 18"/>
                  <a:gd name="T8" fmla="*/ 4690 w 4700"/>
                  <a:gd name="T9" fmla="*/ 18 h 18"/>
                  <a:gd name="T10" fmla="*/ 4700 w 4700"/>
                  <a:gd name="T11" fmla="*/ 8 h 18"/>
                  <a:gd name="T12" fmla="*/ 4690 w 4700"/>
                  <a:gd name="T13" fmla="*/ 18 h 18"/>
                  <a:gd name="T14" fmla="*/ 4700 w 4700"/>
                  <a:gd name="T15" fmla="*/ 18 h 18"/>
                  <a:gd name="T16" fmla="*/ 4700 w 4700"/>
                  <a:gd name="T17" fmla="*/ 8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700"/>
                  <a:gd name="T28" fmla="*/ 0 h 18"/>
                  <a:gd name="T29" fmla="*/ 4700 w 4700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700" h="18">
                    <a:moveTo>
                      <a:pt x="4700" y="8"/>
                    </a:moveTo>
                    <a:lnTo>
                      <a:pt x="4690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4690" y="18"/>
                    </a:lnTo>
                    <a:lnTo>
                      <a:pt x="4700" y="8"/>
                    </a:lnTo>
                    <a:lnTo>
                      <a:pt x="4690" y="18"/>
                    </a:lnTo>
                    <a:lnTo>
                      <a:pt x="4700" y="18"/>
                    </a:lnTo>
                    <a:lnTo>
                      <a:pt x="4700" y="8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365" name="Freeform 107">
                <a:extLst>
                  <a:ext uri="{FF2B5EF4-FFF2-40B4-BE49-F238E27FC236}">
                    <a16:creationId xmlns:a16="http://schemas.microsoft.com/office/drawing/2014/main" xmlns="" id="{F98E4E7C-7348-49E5-9851-DC13B913F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8" y="2513"/>
                <a:ext cx="18" cy="553"/>
              </a:xfrm>
              <a:custGeom>
                <a:avLst/>
                <a:gdLst>
                  <a:gd name="T0" fmla="*/ 8 w 18"/>
                  <a:gd name="T1" fmla="*/ 0 h 553"/>
                  <a:gd name="T2" fmla="*/ 0 w 18"/>
                  <a:gd name="T3" fmla="*/ 9 h 553"/>
                  <a:gd name="T4" fmla="*/ 0 w 18"/>
                  <a:gd name="T5" fmla="*/ 553 h 553"/>
                  <a:gd name="T6" fmla="*/ 18 w 18"/>
                  <a:gd name="T7" fmla="*/ 553 h 553"/>
                  <a:gd name="T8" fmla="*/ 18 w 18"/>
                  <a:gd name="T9" fmla="*/ 9 h 553"/>
                  <a:gd name="T10" fmla="*/ 8 w 18"/>
                  <a:gd name="T11" fmla="*/ 0 h 553"/>
                  <a:gd name="T12" fmla="*/ 18 w 18"/>
                  <a:gd name="T13" fmla="*/ 9 h 553"/>
                  <a:gd name="T14" fmla="*/ 18 w 18"/>
                  <a:gd name="T15" fmla="*/ 0 h 553"/>
                  <a:gd name="T16" fmla="*/ 8 w 18"/>
                  <a:gd name="T17" fmla="*/ 0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553"/>
                  <a:gd name="T29" fmla="*/ 18 w 1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553">
                    <a:moveTo>
                      <a:pt x="8" y="0"/>
                    </a:moveTo>
                    <a:lnTo>
                      <a:pt x="0" y="9"/>
                    </a:lnTo>
                    <a:lnTo>
                      <a:pt x="0" y="553"/>
                    </a:lnTo>
                    <a:lnTo>
                      <a:pt x="18" y="553"/>
                    </a:lnTo>
                    <a:lnTo>
                      <a:pt x="18" y="9"/>
                    </a:lnTo>
                    <a:lnTo>
                      <a:pt x="8" y="0"/>
                    </a:lnTo>
                    <a:lnTo>
                      <a:pt x="18" y="9"/>
                    </a:lnTo>
                    <a:lnTo>
                      <a:pt x="18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366" name="Freeform 108">
                <a:extLst>
                  <a:ext uri="{FF2B5EF4-FFF2-40B4-BE49-F238E27FC236}">
                    <a16:creationId xmlns:a16="http://schemas.microsoft.com/office/drawing/2014/main" xmlns="" id="{FDC5DD41-6659-4EDB-A219-5B9E68F60A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8" y="2513"/>
                <a:ext cx="4698" cy="17"/>
              </a:xfrm>
              <a:custGeom>
                <a:avLst/>
                <a:gdLst>
                  <a:gd name="T0" fmla="*/ 0 w 4698"/>
                  <a:gd name="T1" fmla="*/ 9 h 17"/>
                  <a:gd name="T2" fmla="*/ 8 w 4698"/>
                  <a:gd name="T3" fmla="*/ 17 h 17"/>
                  <a:gd name="T4" fmla="*/ 4698 w 4698"/>
                  <a:gd name="T5" fmla="*/ 17 h 17"/>
                  <a:gd name="T6" fmla="*/ 4698 w 4698"/>
                  <a:gd name="T7" fmla="*/ 0 h 17"/>
                  <a:gd name="T8" fmla="*/ 8 w 4698"/>
                  <a:gd name="T9" fmla="*/ 0 h 17"/>
                  <a:gd name="T10" fmla="*/ 0 w 4698"/>
                  <a:gd name="T11" fmla="*/ 9 h 17"/>
                  <a:gd name="T12" fmla="*/ 8 w 4698"/>
                  <a:gd name="T13" fmla="*/ 0 h 17"/>
                  <a:gd name="T14" fmla="*/ 0 w 4698"/>
                  <a:gd name="T15" fmla="*/ 0 h 17"/>
                  <a:gd name="T16" fmla="*/ 0 w 4698"/>
                  <a:gd name="T17" fmla="*/ 9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98"/>
                  <a:gd name="T28" fmla="*/ 0 h 17"/>
                  <a:gd name="T29" fmla="*/ 4698 w 4698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98" h="17">
                    <a:moveTo>
                      <a:pt x="0" y="9"/>
                    </a:moveTo>
                    <a:lnTo>
                      <a:pt x="8" y="17"/>
                    </a:lnTo>
                    <a:lnTo>
                      <a:pt x="4698" y="17"/>
                    </a:lnTo>
                    <a:lnTo>
                      <a:pt x="4698" y="0"/>
                    </a:lnTo>
                    <a:lnTo>
                      <a:pt x="8" y="0"/>
                    </a:lnTo>
                    <a:lnTo>
                      <a:pt x="0" y="9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367" name="Freeform 109">
                <a:extLst>
                  <a:ext uri="{FF2B5EF4-FFF2-40B4-BE49-F238E27FC236}">
                    <a16:creationId xmlns:a16="http://schemas.microsoft.com/office/drawing/2014/main" xmlns="" id="{AB289343-662C-46CD-BB66-81196EF94F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8" y="2522"/>
                <a:ext cx="16" cy="554"/>
              </a:xfrm>
              <a:custGeom>
                <a:avLst/>
                <a:gdLst>
                  <a:gd name="T0" fmla="*/ 8 w 16"/>
                  <a:gd name="T1" fmla="*/ 554 h 554"/>
                  <a:gd name="T2" fmla="*/ 16 w 16"/>
                  <a:gd name="T3" fmla="*/ 544 h 554"/>
                  <a:gd name="T4" fmla="*/ 16 w 16"/>
                  <a:gd name="T5" fmla="*/ 0 h 554"/>
                  <a:gd name="T6" fmla="*/ 0 w 16"/>
                  <a:gd name="T7" fmla="*/ 0 h 554"/>
                  <a:gd name="T8" fmla="*/ 0 w 16"/>
                  <a:gd name="T9" fmla="*/ 544 h 554"/>
                  <a:gd name="T10" fmla="*/ 8 w 16"/>
                  <a:gd name="T11" fmla="*/ 554 h 554"/>
                  <a:gd name="T12" fmla="*/ 0 w 16"/>
                  <a:gd name="T13" fmla="*/ 544 h 554"/>
                  <a:gd name="T14" fmla="*/ 0 w 16"/>
                  <a:gd name="T15" fmla="*/ 554 h 554"/>
                  <a:gd name="T16" fmla="*/ 8 w 16"/>
                  <a:gd name="T17" fmla="*/ 554 h 55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554"/>
                  <a:gd name="T29" fmla="*/ 16 w 16"/>
                  <a:gd name="T30" fmla="*/ 554 h 55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554">
                    <a:moveTo>
                      <a:pt x="8" y="554"/>
                    </a:moveTo>
                    <a:lnTo>
                      <a:pt x="16" y="544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544"/>
                    </a:lnTo>
                    <a:lnTo>
                      <a:pt x="8" y="554"/>
                    </a:lnTo>
                    <a:lnTo>
                      <a:pt x="0" y="544"/>
                    </a:lnTo>
                    <a:lnTo>
                      <a:pt x="0" y="554"/>
                    </a:lnTo>
                    <a:lnTo>
                      <a:pt x="8" y="554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368" name="Freeform 110">
                <a:extLst>
                  <a:ext uri="{FF2B5EF4-FFF2-40B4-BE49-F238E27FC236}">
                    <a16:creationId xmlns:a16="http://schemas.microsoft.com/office/drawing/2014/main" xmlns="" id="{9C98BC5B-B60F-472A-A10D-50D8BB80A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1" y="2739"/>
                <a:ext cx="76" cy="210"/>
              </a:xfrm>
              <a:custGeom>
                <a:avLst/>
                <a:gdLst>
                  <a:gd name="T0" fmla="*/ 76 w 76"/>
                  <a:gd name="T1" fmla="*/ 204 h 210"/>
                  <a:gd name="T2" fmla="*/ 16 w 76"/>
                  <a:gd name="T3" fmla="*/ 0 h 210"/>
                  <a:gd name="T4" fmla="*/ 0 w 76"/>
                  <a:gd name="T5" fmla="*/ 3 h 210"/>
                  <a:gd name="T6" fmla="*/ 61 w 76"/>
                  <a:gd name="T7" fmla="*/ 210 h 210"/>
                  <a:gd name="T8" fmla="*/ 76 w 76"/>
                  <a:gd name="T9" fmla="*/ 204 h 2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6"/>
                  <a:gd name="T16" fmla="*/ 0 h 210"/>
                  <a:gd name="T17" fmla="*/ 76 w 76"/>
                  <a:gd name="T18" fmla="*/ 210 h 2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6" h="210">
                    <a:moveTo>
                      <a:pt x="76" y="204"/>
                    </a:moveTo>
                    <a:lnTo>
                      <a:pt x="16" y="0"/>
                    </a:lnTo>
                    <a:lnTo>
                      <a:pt x="0" y="3"/>
                    </a:lnTo>
                    <a:lnTo>
                      <a:pt x="61" y="210"/>
                    </a:lnTo>
                    <a:lnTo>
                      <a:pt x="76" y="204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369" name="Freeform 111">
                <a:extLst>
                  <a:ext uri="{FF2B5EF4-FFF2-40B4-BE49-F238E27FC236}">
                    <a16:creationId xmlns:a16="http://schemas.microsoft.com/office/drawing/2014/main" xmlns="" id="{286B8185-7453-4C42-86D8-FDA012A91D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9" y="2565"/>
                <a:ext cx="4138" cy="454"/>
              </a:xfrm>
              <a:custGeom>
                <a:avLst/>
                <a:gdLst>
                  <a:gd name="T0" fmla="*/ 122 w 4138"/>
                  <a:gd name="T1" fmla="*/ 320 h 454"/>
                  <a:gd name="T2" fmla="*/ 555 w 4138"/>
                  <a:gd name="T3" fmla="*/ 403 h 454"/>
                  <a:gd name="T4" fmla="*/ 820 w 4138"/>
                  <a:gd name="T5" fmla="*/ 446 h 454"/>
                  <a:gd name="T6" fmla="*/ 946 w 4138"/>
                  <a:gd name="T7" fmla="*/ 452 h 454"/>
                  <a:gd name="T8" fmla="*/ 1069 w 4138"/>
                  <a:gd name="T9" fmla="*/ 435 h 454"/>
                  <a:gd name="T10" fmla="*/ 1180 w 4138"/>
                  <a:gd name="T11" fmla="*/ 405 h 454"/>
                  <a:gd name="T12" fmla="*/ 1305 w 4138"/>
                  <a:gd name="T13" fmla="*/ 355 h 454"/>
                  <a:gd name="T14" fmla="*/ 1445 w 4138"/>
                  <a:gd name="T15" fmla="*/ 281 h 454"/>
                  <a:gd name="T16" fmla="*/ 1591 w 4138"/>
                  <a:gd name="T17" fmla="*/ 193 h 454"/>
                  <a:gd name="T18" fmla="*/ 1721 w 4138"/>
                  <a:gd name="T19" fmla="*/ 125 h 454"/>
                  <a:gd name="T20" fmla="*/ 1836 w 4138"/>
                  <a:gd name="T21" fmla="*/ 80 h 454"/>
                  <a:gd name="T22" fmla="*/ 1939 w 4138"/>
                  <a:gd name="T23" fmla="*/ 53 h 454"/>
                  <a:gd name="T24" fmla="*/ 2031 w 4138"/>
                  <a:gd name="T25" fmla="*/ 41 h 454"/>
                  <a:gd name="T26" fmla="*/ 2119 w 4138"/>
                  <a:gd name="T27" fmla="*/ 39 h 454"/>
                  <a:gd name="T28" fmla="*/ 2208 w 4138"/>
                  <a:gd name="T29" fmla="*/ 49 h 454"/>
                  <a:gd name="T30" fmla="*/ 2308 w 4138"/>
                  <a:gd name="T31" fmla="*/ 70 h 454"/>
                  <a:gd name="T32" fmla="*/ 2419 w 4138"/>
                  <a:gd name="T33" fmla="*/ 107 h 454"/>
                  <a:gd name="T34" fmla="*/ 2543 w 4138"/>
                  <a:gd name="T35" fmla="*/ 168 h 454"/>
                  <a:gd name="T36" fmla="*/ 2685 w 4138"/>
                  <a:gd name="T37" fmla="*/ 251 h 454"/>
                  <a:gd name="T38" fmla="*/ 2830 w 4138"/>
                  <a:gd name="T39" fmla="*/ 333 h 454"/>
                  <a:gd name="T40" fmla="*/ 2958 w 4138"/>
                  <a:gd name="T41" fmla="*/ 390 h 454"/>
                  <a:gd name="T42" fmla="*/ 3075 w 4138"/>
                  <a:gd name="T43" fmla="*/ 427 h 454"/>
                  <a:gd name="T44" fmla="*/ 3174 w 4138"/>
                  <a:gd name="T45" fmla="*/ 446 h 454"/>
                  <a:gd name="T46" fmla="*/ 3307 w 4138"/>
                  <a:gd name="T47" fmla="*/ 452 h 454"/>
                  <a:gd name="T48" fmla="*/ 3424 w 4138"/>
                  <a:gd name="T49" fmla="*/ 435 h 454"/>
                  <a:gd name="T50" fmla="*/ 3792 w 4138"/>
                  <a:gd name="T51" fmla="*/ 366 h 454"/>
                  <a:gd name="T52" fmla="*/ 4138 w 4138"/>
                  <a:gd name="T53" fmla="*/ 296 h 454"/>
                  <a:gd name="T54" fmla="*/ 4037 w 4138"/>
                  <a:gd name="T55" fmla="*/ 277 h 454"/>
                  <a:gd name="T56" fmla="*/ 3657 w 4138"/>
                  <a:gd name="T57" fmla="*/ 353 h 454"/>
                  <a:gd name="T58" fmla="*/ 3377 w 4138"/>
                  <a:gd name="T59" fmla="*/ 403 h 454"/>
                  <a:gd name="T60" fmla="*/ 3285 w 4138"/>
                  <a:gd name="T61" fmla="*/ 413 h 454"/>
                  <a:gd name="T62" fmla="*/ 3143 w 4138"/>
                  <a:gd name="T63" fmla="*/ 401 h 454"/>
                  <a:gd name="T64" fmla="*/ 3038 w 4138"/>
                  <a:gd name="T65" fmla="*/ 376 h 454"/>
                  <a:gd name="T66" fmla="*/ 2917 w 4138"/>
                  <a:gd name="T67" fmla="*/ 335 h 454"/>
                  <a:gd name="T68" fmla="*/ 2783 w 4138"/>
                  <a:gd name="T69" fmla="*/ 269 h 454"/>
                  <a:gd name="T70" fmla="*/ 2635 w 4138"/>
                  <a:gd name="T71" fmla="*/ 179 h 454"/>
                  <a:gd name="T72" fmla="*/ 2498 w 4138"/>
                  <a:gd name="T73" fmla="*/ 105 h 454"/>
                  <a:gd name="T74" fmla="*/ 2380 w 4138"/>
                  <a:gd name="T75" fmla="*/ 53 h 454"/>
                  <a:gd name="T76" fmla="*/ 2273 w 4138"/>
                  <a:gd name="T77" fmla="*/ 22 h 454"/>
                  <a:gd name="T78" fmla="*/ 2177 w 4138"/>
                  <a:gd name="T79" fmla="*/ 4 h 454"/>
                  <a:gd name="T80" fmla="*/ 2089 w 4138"/>
                  <a:gd name="T81" fmla="*/ 0 h 454"/>
                  <a:gd name="T82" fmla="*/ 2002 w 4138"/>
                  <a:gd name="T83" fmla="*/ 4 h 454"/>
                  <a:gd name="T84" fmla="*/ 1906 w 4138"/>
                  <a:gd name="T85" fmla="*/ 22 h 454"/>
                  <a:gd name="T86" fmla="*/ 1799 w 4138"/>
                  <a:gd name="T87" fmla="*/ 53 h 454"/>
                  <a:gd name="T88" fmla="*/ 1680 w 4138"/>
                  <a:gd name="T89" fmla="*/ 105 h 454"/>
                  <a:gd name="T90" fmla="*/ 1544 w 4138"/>
                  <a:gd name="T91" fmla="*/ 179 h 454"/>
                  <a:gd name="T92" fmla="*/ 1396 w 4138"/>
                  <a:gd name="T93" fmla="*/ 269 h 454"/>
                  <a:gd name="T94" fmla="*/ 1262 w 4138"/>
                  <a:gd name="T95" fmla="*/ 335 h 454"/>
                  <a:gd name="T96" fmla="*/ 1141 w 4138"/>
                  <a:gd name="T97" fmla="*/ 376 h 454"/>
                  <a:gd name="T98" fmla="*/ 1036 w 4138"/>
                  <a:gd name="T99" fmla="*/ 401 h 454"/>
                  <a:gd name="T100" fmla="*/ 894 w 4138"/>
                  <a:gd name="T101" fmla="*/ 413 h 454"/>
                  <a:gd name="T102" fmla="*/ 765 w 4138"/>
                  <a:gd name="T103" fmla="*/ 399 h 454"/>
                  <a:gd name="T104" fmla="*/ 403 w 4138"/>
                  <a:gd name="T105" fmla="*/ 335 h 454"/>
                  <a:gd name="T106" fmla="*/ 41 w 4138"/>
                  <a:gd name="T107" fmla="*/ 261 h 45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138"/>
                  <a:gd name="T163" fmla="*/ 0 h 454"/>
                  <a:gd name="T164" fmla="*/ 4138 w 4138"/>
                  <a:gd name="T165" fmla="*/ 454 h 45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138" h="454">
                    <a:moveTo>
                      <a:pt x="0" y="296"/>
                    </a:moveTo>
                    <a:lnTo>
                      <a:pt x="35" y="302"/>
                    </a:lnTo>
                    <a:lnTo>
                      <a:pt x="122" y="320"/>
                    </a:lnTo>
                    <a:lnTo>
                      <a:pt x="249" y="345"/>
                    </a:lnTo>
                    <a:lnTo>
                      <a:pt x="399" y="374"/>
                    </a:lnTo>
                    <a:lnTo>
                      <a:pt x="555" y="403"/>
                    </a:lnTo>
                    <a:lnTo>
                      <a:pt x="701" y="429"/>
                    </a:lnTo>
                    <a:lnTo>
                      <a:pt x="765" y="438"/>
                    </a:lnTo>
                    <a:lnTo>
                      <a:pt x="820" y="446"/>
                    </a:lnTo>
                    <a:lnTo>
                      <a:pt x="862" y="452"/>
                    </a:lnTo>
                    <a:lnTo>
                      <a:pt x="894" y="454"/>
                    </a:lnTo>
                    <a:lnTo>
                      <a:pt x="946" y="452"/>
                    </a:lnTo>
                    <a:lnTo>
                      <a:pt x="1005" y="446"/>
                    </a:lnTo>
                    <a:lnTo>
                      <a:pt x="1036" y="440"/>
                    </a:lnTo>
                    <a:lnTo>
                      <a:pt x="1069" y="435"/>
                    </a:lnTo>
                    <a:lnTo>
                      <a:pt x="1104" y="427"/>
                    </a:lnTo>
                    <a:lnTo>
                      <a:pt x="1141" y="417"/>
                    </a:lnTo>
                    <a:lnTo>
                      <a:pt x="1180" y="405"/>
                    </a:lnTo>
                    <a:lnTo>
                      <a:pt x="1221" y="390"/>
                    </a:lnTo>
                    <a:lnTo>
                      <a:pt x="1262" y="374"/>
                    </a:lnTo>
                    <a:lnTo>
                      <a:pt x="1305" y="355"/>
                    </a:lnTo>
                    <a:lnTo>
                      <a:pt x="1349" y="333"/>
                    </a:lnTo>
                    <a:lnTo>
                      <a:pt x="1396" y="308"/>
                    </a:lnTo>
                    <a:lnTo>
                      <a:pt x="1445" y="281"/>
                    </a:lnTo>
                    <a:lnTo>
                      <a:pt x="1493" y="251"/>
                    </a:lnTo>
                    <a:lnTo>
                      <a:pt x="1544" y="220"/>
                    </a:lnTo>
                    <a:lnTo>
                      <a:pt x="1591" y="193"/>
                    </a:lnTo>
                    <a:lnTo>
                      <a:pt x="1636" y="168"/>
                    </a:lnTo>
                    <a:lnTo>
                      <a:pt x="1680" y="144"/>
                    </a:lnTo>
                    <a:lnTo>
                      <a:pt x="1721" y="125"/>
                    </a:lnTo>
                    <a:lnTo>
                      <a:pt x="1760" y="107"/>
                    </a:lnTo>
                    <a:lnTo>
                      <a:pt x="1799" y="94"/>
                    </a:lnTo>
                    <a:lnTo>
                      <a:pt x="1836" y="80"/>
                    </a:lnTo>
                    <a:lnTo>
                      <a:pt x="1871" y="70"/>
                    </a:lnTo>
                    <a:lnTo>
                      <a:pt x="1906" y="61"/>
                    </a:lnTo>
                    <a:lnTo>
                      <a:pt x="1939" y="53"/>
                    </a:lnTo>
                    <a:lnTo>
                      <a:pt x="1971" y="49"/>
                    </a:lnTo>
                    <a:lnTo>
                      <a:pt x="2002" y="43"/>
                    </a:lnTo>
                    <a:lnTo>
                      <a:pt x="2031" y="41"/>
                    </a:lnTo>
                    <a:lnTo>
                      <a:pt x="2060" y="39"/>
                    </a:lnTo>
                    <a:lnTo>
                      <a:pt x="2089" y="39"/>
                    </a:lnTo>
                    <a:lnTo>
                      <a:pt x="2119" y="39"/>
                    </a:lnTo>
                    <a:lnTo>
                      <a:pt x="2148" y="41"/>
                    </a:lnTo>
                    <a:lnTo>
                      <a:pt x="2177" y="43"/>
                    </a:lnTo>
                    <a:lnTo>
                      <a:pt x="2208" y="49"/>
                    </a:lnTo>
                    <a:lnTo>
                      <a:pt x="2239" y="53"/>
                    </a:lnTo>
                    <a:lnTo>
                      <a:pt x="2273" y="61"/>
                    </a:lnTo>
                    <a:lnTo>
                      <a:pt x="2308" y="70"/>
                    </a:lnTo>
                    <a:lnTo>
                      <a:pt x="2343" y="80"/>
                    </a:lnTo>
                    <a:lnTo>
                      <a:pt x="2380" y="94"/>
                    </a:lnTo>
                    <a:lnTo>
                      <a:pt x="2419" y="107"/>
                    </a:lnTo>
                    <a:lnTo>
                      <a:pt x="2458" y="125"/>
                    </a:lnTo>
                    <a:lnTo>
                      <a:pt x="2498" y="144"/>
                    </a:lnTo>
                    <a:lnTo>
                      <a:pt x="2543" y="168"/>
                    </a:lnTo>
                    <a:lnTo>
                      <a:pt x="2588" y="193"/>
                    </a:lnTo>
                    <a:lnTo>
                      <a:pt x="2635" y="220"/>
                    </a:lnTo>
                    <a:lnTo>
                      <a:pt x="2685" y="251"/>
                    </a:lnTo>
                    <a:lnTo>
                      <a:pt x="2734" y="281"/>
                    </a:lnTo>
                    <a:lnTo>
                      <a:pt x="2783" y="308"/>
                    </a:lnTo>
                    <a:lnTo>
                      <a:pt x="2830" y="333"/>
                    </a:lnTo>
                    <a:lnTo>
                      <a:pt x="2874" y="355"/>
                    </a:lnTo>
                    <a:lnTo>
                      <a:pt x="2917" y="374"/>
                    </a:lnTo>
                    <a:lnTo>
                      <a:pt x="2958" y="390"/>
                    </a:lnTo>
                    <a:lnTo>
                      <a:pt x="2999" y="405"/>
                    </a:lnTo>
                    <a:lnTo>
                      <a:pt x="3038" y="417"/>
                    </a:lnTo>
                    <a:lnTo>
                      <a:pt x="3075" y="427"/>
                    </a:lnTo>
                    <a:lnTo>
                      <a:pt x="3110" y="435"/>
                    </a:lnTo>
                    <a:lnTo>
                      <a:pt x="3143" y="440"/>
                    </a:lnTo>
                    <a:lnTo>
                      <a:pt x="3174" y="446"/>
                    </a:lnTo>
                    <a:lnTo>
                      <a:pt x="3233" y="452"/>
                    </a:lnTo>
                    <a:lnTo>
                      <a:pt x="3285" y="454"/>
                    </a:lnTo>
                    <a:lnTo>
                      <a:pt x="3307" y="452"/>
                    </a:lnTo>
                    <a:lnTo>
                      <a:pt x="3338" y="448"/>
                    </a:lnTo>
                    <a:lnTo>
                      <a:pt x="3377" y="442"/>
                    </a:lnTo>
                    <a:lnTo>
                      <a:pt x="3424" y="435"/>
                    </a:lnTo>
                    <a:lnTo>
                      <a:pt x="3535" y="415"/>
                    </a:lnTo>
                    <a:lnTo>
                      <a:pt x="3659" y="392"/>
                    </a:lnTo>
                    <a:lnTo>
                      <a:pt x="3792" y="366"/>
                    </a:lnTo>
                    <a:lnTo>
                      <a:pt x="3920" y="341"/>
                    </a:lnTo>
                    <a:lnTo>
                      <a:pt x="4039" y="316"/>
                    </a:lnTo>
                    <a:lnTo>
                      <a:pt x="4138" y="296"/>
                    </a:lnTo>
                    <a:lnTo>
                      <a:pt x="4138" y="285"/>
                    </a:lnTo>
                    <a:lnTo>
                      <a:pt x="4136" y="257"/>
                    </a:lnTo>
                    <a:lnTo>
                      <a:pt x="4037" y="277"/>
                    </a:lnTo>
                    <a:lnTo>
                      <a:pt x="3918" y="300"/>
                    </a:lnTo>
                    <a:lnTo>
                      <a:pt x="3788" y="325"/>
                    </a:lnTo>
                    <a:lnTo>
                      <a:pt x="3657" y="353"/>
                    </a:lnTo>
                    <a:lnTo>
                      <a:pt x="3533" y="376"/>
                    </a:lnTo>
                    <a:lnTo>
                      <a:pt x="3424" y="396"/>
                    </a:lnTo>
                    <a:lnTo>
                      <a:pt x="3377" y="403"/>
                    </a:lnTo>
                    <a:lnTo>
                      <a:pt x="3338" y="409"/>
                    </a:lnTo>
                    <a:lnTo>
                      <a:pt x="3307" y="413"/>
                    </a:lnTo>
                    <a:lnTo>
                      <a:pt x="3285" y="413"/>
                    </a:lnTo>
                    <a:lnTo>
                      <a:pt x="3233" y="411"/>
                    </a:lnTo>
                    <a:lnTo>
                      <a:pt x="3174" y="405"/>
                    </a:lnTo>
                    <a:lnTo>
                      <a:pt x="3143" y="401"/>
                    </a:lnTo>
                    <a:lnTo>
                      <a:pt x="3110" y="396"/>
                    </a:lnTo>
                    <a:lnTo>
                      <a:pt x="3075" y="388"/>
                    </a:lnTo>
                    <a:lnTo>
                      <a:pt x="3038" y="376"/>
                    </a:lnTo>
                    <a:lnTo>
                      <a:pt x="2999" y="364"/>
                    </a:lnTo>
                    <a:lnTo>
                      <a:pt x="2958" y="351"/>
                    </a:lnTo>
                    <a:lnTo>
                      <a:pt x="2917" y="335"/>
                    </a:lnTo>
                    <a:lnTo>
                      <a:pt x="2874" y="316"/>
                    </a:lnTo>
                    <a:lnTo>
                      <a:pt x="2830" y="294"/>
                    </a:lnTo>
                    <a:lnTo>
                      <a:pt x="2783" y="269"/>
                    </a:lnTo>
                    <a:lnTo>
                      <a:pt x="2734" y="242"/>
                    </a:lnTo>
                    <a:lnTo>
                      <a:pt x="2685" y="211"/>
                    </a:lnTo>
                    <a:lnTo>
                      <a:pt x="2635" y="179"/>
                    </a:lnTo>
                    <a:lnTo>
                      <a:pt x="2588" y="152"/>
                    </a:lnTo>
                    <a:lnTo>
                      <a:pt x="2543" y="127"/>
                    </a:lnTo>
                    <a:lnTo>
                      <a:pt x="2498" y="105"/>
                    </a:lnTo>
                    <a:lnTo>
                      <a:pt x="2458" y="86"/>
                    </a:lnTo>
                    <a:lnTo>
                      <a:pt x="2419" y="68"/>
                    </a:lnTo>
                    <a:lnTo>
                      <a:pt x="2380" y="53"/>
                    </a:lnTo>
                    <a:lnTo>
                      <a:pt x="2343" y="41"/>
                    </a:lnTo>
                    <a:lnTo>
                      <a:pt x="2308" y="29"/>
                    </a:lnTo>
                    <a:lnTo>
                      <a:pt x="2273" y="22"/>
                    </a:lnTo>
                    <a:lnTo>
                      <a:pt x="2239" y="14"/>
                    </a:lnTo>
                    <a:lnTo>
                      <a:pt x="2208" y="8"/>
                    </a:lnTo>
                    <a:lnTo>
                      <a:pt x="2177" y="4"/>
                    </a:lnTo>
                    <a:lnTo>
                      <a:pt x="2148" y="2"/>
                    </a:lnTo>
                    <a:lnTo>
                      <a:pt x="2119" y="0"/>
                    </a:lnTo>
                    <a:lnTo>
                      <a:pt x="2089" y="0"/>
                    </a:lnTo>
                    <a:lnTo>
                      <a:pt x="2060" y="0"/>
                    </a:lnTo>
                    <a:lnTo>
                      <a:pt x="2031" y="2"/>
                    </a:lnTo>
                    <a:lnTo>
                      <a:pt x="2002" y="4"/>
                    </a:lnTo>
                    <a:lnTo>
                      <a:pt x="1971" y="8"/>
                    </a:lnTo>
                    <a:lnTo>
                      <a:pt x="1939" y="14"/>
                    </a:lnTo>
                    <a:lnTo>
                      <a:pt x="1906" y="22"/>
                    </a:lnTo>
                    <a:lnTo>
                      <a:pt x="1871" y="29"/>
                    </a:lnTo>
                    <a:lnTo>
                      <a:pt x="1836" y="41"/>
                    </a:lnTo>
                    <a:lnTo>
                      <a:pt x="1799" y="53"/>
                    </a:lnTo>
                    <a:lnTo>
                      <a:pt x="1760" y="68"/>
                    </a:lnTo>
                    <a:lnTo>
                      <a:pt x="1721" y="86"/>
                    </a:lnTo>
                    <a:lnTo>
                      <a:pt x="1680" y="105"/>
                    </a:lnTo>
                    <a:lnTo>
                      <a:pt x="1636" y="127"/>
                    </a:lnTo>
                    <a:lnTo>
                      <a:pt x="1591" y="152"/>
                    </a:lnTo>
                    <a:lnTo>
                      <a:pt x="1544" y="179"/>
                    </a:lnTo>
                    <a:lnTo>
                      <a:pt x="1493" y="211"/>
                    </a:lnTo>
                    <a:lnTo>
                      <a:pt x="1445" y="242"/>
                    </a:lnTo>
                    <a:lnTo>
                      <a:pt x="1396" y="269"/>
                    </a:lnTo>
                    <a:lnTo>
                      <a:pt x="1349" y="294"/>
                    </a:lnTo>
                    <a:lnTo>
                      <a:pt x="1305" y="316"/>
                    </a:lnTo>
                    <a:lnTo>
                      <a:pt x="1262" y="335"/>
                    </a:lnTo>
                    <a:lnTo>
                      <a:pt x="1221" y="351"/>
                    </a:lnTo>
                    <a:lnTo>
                      <a:pt x="1180" y="364"/>
                    </a:lnTo>
                    <a:lnTo>
                      <a:pt x="1141" y="376"/>
                    </a:lnTo>
                    <a:lnTo>
                      <a:pt x="1104" y="388"/>
                    </a:lnTo>
                    <a:lnTo>
                      <a:pt x="1069" y="396"/>
                    </a:lnTo>
                    <a:lnTo>
                      <a:pt x="1036" y="401"/>
                    </a:lnTo>
                    <a:lnTo>
                      <a:pt x="1005" y="405"/>
                    </a:lnTo>
                    <a:lnTo>
                      <a:pt x="946" y="411"/>
                    </a:lnTo>
                    <a:lnTo>
                      <a:pt x="894" y="413"/>
                    </a:lnTo>
                    <a:lnTo>
                      <a:pt x="864" y="411"/>
                    </a:lnTo>
                    <a:lnTo>
                      <a:pt x="820" y="407"/>
                    </a:lnTo>
                    <a:lnTo>
                      <a:pt x="765" y="399"/>
                    </a:lnTo>
                    <a:lnTo>
                      <a:pt x="703" y="390"/>
                    </a:lnTo>
                    <a:lnTo>
                      <a:pt x="559" y="364"/>
                    </a:lnTo>
                    <a:lnTo>
                      <a:pt x="403" y="335"/>
                    </a:lnTo>
                    <a:lnTo>
                      <a:pt x="255" y="306"/>
                    </a:lnTo>
                    <a:lnTo>
                      <a:pt x="128" y="281"/>
                    </a:lnTo>
                    <a:lnTo>
                      <a:pt x="41" y="261"/>
                    </a:lnTo>
                    <a:lnTo>
                      <a:pt x="7" y="255"/>
                    </a:lnTo>
                    <a:lnTo>
                      <a:pt x="0" y="29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370" name="Freeform 112">
                <a:extLst>
                  <a:ext uri="{FF2B5EF4-FFF2-40B4-BE49-F238E27FC236}">
                    <a16:creationId xmlns:a16="http://schemas.microsoft.com/office/drawing/2014/main" xmlns="" id="{4B7DCD76-93A9-4661-BB28-60724439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1" y="2857"/>
                <a:ext cx="894" cy="166"/>
              </a:xfrm>
              <a:custGeom>
                <a:avLst/>
                <a:gdLst>
                  <a:gd name="T0" fmla="*/ 894 w 894"/>
                  <a:gd name="T1" fmla="*/ 158 h 166"/>
                  <a:gd name="T2" fmla="*/ 894 w 894"/>
                  <a:gd name="T3" fmla="*/ 158 h 166"/>
                  <a:gd name="T4" fmla="*/ 864 w 894"/>
                  <a:gd name="T5" fmla="*/ 156 h 166"/>
                  <a:gd name="T6" fmla="*/ 820 w 894"/>
                  <a:gd name="T7" fmla="*/ 150 h 166"/>
                  <a:gd name="T8" fmla="*/ 765 w 894"/>
                  <a:gd name="T9" fmla="*/ 143 h 166"/>
                  <a:gd name="T10" fmla="*/ 701 w 894"/>
                  <a:gd name="T11" fmla="*/ 133 h 166"/>
                  <a:gd name="T12" fmla="*/ 557 w 894"/>
                  <a:gd name="T13" fmla="*/ 107 h 166"/>
                  <a:gd name="T14" fmla="*/ 401 w 894"/>
                  <a:gd name="T15" fmla="*/ 78 h 166"/>
                  <a:gd name="T16" fmla="*/ 251 w 894"/>
                  <a:gd name="T17" fmla="*/ 49 h 166"/>
                  <a:gd name="T18" fmla="*/ 122 w 894"/>
                  <a:gd name="T19" fmla="*/ 24 h 166"/>
                  <a:gd name="T20" fmla="*/ 35 w 894"/>
                  <a:gd name="T21" fmla="*/ 6 h 166"/>
                  <a:gd name="T22" fmla="*/ 2 w 894"/>
                  <a:gd name="T23" fmla="*/ 0 h 166"/>
                  <a:gd name="T24" fmla="*/ 0 w 894"/>
                  <a:gd name="T25" fmla="*/ 8 h 166"/>
                  <a:gd name="T26" fmla="*/ 33 w 894"/>
                  <a:gd name="T27" fmla="*/ 14 h 166"/>
                  <a:gd name="T28" fmla="*/ 122 w 894"/>
                  <a:gd name="T29" fmla="*/ 32 h 166"/>
                  <a:gd name="T30" fmla="*/ 249 w 894"/>
                  <a:gd name="T31" fmla="*/ 57 h 166"/>
                  <a:gd name="T32" fmla="*/ 399 w 894"/>
                  <a:gd name="T33" fmla="*/ 86 h 166"/>
                  <a:gd name="T34" fmla="*/ 555 w 894"/>
                  <a:gd name="T35" fmla="*/ 115 h 166"/>
                  <a:gd name="T36" fmla="*/ 701 w 894"/>
                  <a:gd name="T37" fmla="*/ 141 h 166"/>
                  <a:gd name="T38" fmla="*/ 763 w 894"/>
                  <a:gd name="T39" fmla="*/ 150 h 166"/>
                  <a:gd name="T40" fmla="*/ 820 w 894"/>
                  <a:gd name="T41" fmla="*/ 158 h 166"/>
                  <a:gd name="T42" fmla="*/ 862 w 894"/>
                  <a:gd name="T43" fmla="*/ 164 h 166"/>
                  <a:gd name="T44" fmla="*/ 894 w 894"/>
                  <a:gd name="T45" fmla="*/ 166 h 166"/>
                  <a:gd name="T46" fmla="*/ 894 w 894"/>
                  <a:gd name="T47" fmla="*/ 166 h 166"/>
                  <a:gd name="T48" fmla="*/ 894 w 894"/>
                  <a:gd name="T49" fmla="*/ 158 h 16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94"/>
                  <a:gd name="T76" fmla="*/ 0 h 166"/>
                  <a:gd name="T77" fmla="*/ 894 w 894"/>
                  <a:gd name="T78" fmla="*/ 166 h 16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94" h="166">
                    <a:moveTo>
                      <a:pt x="894" y="158"/>
                    </a:moveTo>
                    <a:lnTo>
                      <a:pt x="894" y="158"/>
                    </a:lnTo>
                    <a:lnTo>
                      <a:pt x="864" y="156"/>
                    </a:lnTo>
                    <a:lnTo>
                      <a:pt x="820" y="150"/>
                    </a:lnTo>
                    <a:lnTo>
                      <a:pt x="765" y="143"/>
                    </a:lnTo>
                    <a:lnTo>
                      <a:pt x="701" y="133"/>
                    </a:lnTo>
                    <a:lnTo>
                      <a:pt x="557" y="107"/>
                    </a:lnTo>
                    <a:lnTo>
                      <a:pt x="401" y="78"/>
                    </a:lnTo>
                    <a:lnTo>
                      <a:pt x="251" y="49"/>
                    </a:lnTo>
                    <a:lnTo>
                      <a:pt x="122" y="24"/>
                    </a:lnTo>
                    <a:lnTo>
                      <a:pt x="35" y="6"/>
                    </a:lnTo>
                    <a:lnTo>
                      <a:pt x="2" y="0"/>
                    </a:lnTo>
                    <a:lnTo>
                      <a:pt x="0" y="8"/>
                    </a:lnTo>
                    <a:lnTo>
                      <a:pt x="33" y="14"/>
                    </a:lnTo>
                    <a:lnTo>
                      <a:pt x="122" y="32"/>
                    </a:lnTo>
                    <a:lnTo>
                      <a:pt x="249" y="57"/>
                    </a:lnTo>
                    <a:lnTo>
                      <a:pt x="399" y="86"/>
                    </a:lnTo>
                    <a:lnTo>
                      <a:pt x="555" y="115"/>
                    </a:lnTo>
                    <a:lnTo>
                      <a:pt x="701" y="141"/>
                    </a:lnTo>
                    <a:lnTo>
                      <a:pt x="763" y="150"/>
                    </a:lnTo>
                    <a:lnTo>
                      <a:pt x="820" y="158"/>
                    </a:lnTo>
                    <a:lnTo>
                      <a:pt x="862" y="164"/>
                    </a:lnTo>
                    <a:lnTo>
                      <a:pt x="894" y="166"/>
                    </a:lnTo>
                    <a:lnTo>
                      <a:pt x="894" y="158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371" name="Freeform 113">
                <a:extLst>
                  <a:ext uri="{FF2B5EF4-FFF2-40B4-BE49-F238E27FC236}">
                    <a16:creationId xmlns:a16="http://schemas.microsoft.com/office/drawing/2014/main" xmlns="" id="{B7105C1F-FC68-434E-99CE-1654B5CF70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5" y="2813"/>
                <a:ext cx="601" cy="210"/>
              </a:xfrm>
              <a:custGeom>
                <a:avLst/>
                <a:gdLst>
                  <a:gd name="T0" fmla="*/ 598 w 601"/>
                  <a:gd name="T1" fmla="*/ 0 h 210"/>
                  <a:gd name="T2" fmla="*/ 598 w 601"/>
                  <a:gd name="T3" fmla="*/ 0 h 210"/>
                  <a:gd name="T4" fmla="*/ 549 w 601"/>
                  <a:gd name="T5" fmla="*/ 31 h 210"/>
                  <a:gd name="T6" fmla="*/ 500 w 601"/>
                  <a:gd name="T7" fmla="*/ 58 h 210"/>
                  <a:gd name="T8" fmla="*/ 453 w 601"/>
                  <a:gd name="T9" fmla="*/ 81 h 210"/>
                  <a:gd name="T10" fmla="*/ 409 w 601"/>
                  <a:gd name="T11" fmla="*/ 103 h 210"/>
                  <a:gd name="T12" fmla="*/ 366 w 601"/>
                  <a:gd name="T13" fmla="*/ 122 h 210"/>
                  <a:gd name="T14" fmla="*/ 325 w 601"/>
                  <a:gd name="T15" fmla="*/ 138 h 210"/>
                  <a:gd name="T16" fmla="*/ 284 w 601"/>
                  <a:gd name="T17" fmla="*/ 153 h 210"/>
                  <a:gd name="T18" fmla="*/ 247 w 601"/>
                  <a:gd name="T19" fmla="*/ 165 h 210"/>
                  <a:gd name="T20" fmla="*/ 210 w 601"/>
                  <a:gd name="T21" fmla="*/ 175 h 210"/>
                  <a:gd name="T22" fmla="*/ 175 w 601"/>
                  <a:gd name="T23" fmla="*/ 183 h 210"/>
                  <a:gd name="T24" fmla="*/ 142 w 601"/>
                  <a:gd name="T25" fmla="*/ 189 h 210"/>
                  <a:gd name="T26" fmla="*/ 111 w 601"/>
                  <a:gd name="T27" fmla="*/ 194 h 210"/>
                  <a:gd name="T28" fmla="*/ 52 w 601"/>
                  <a:gd name="T29" fmla="*/ 200 h 210"/>
                  <a:gd name="T30" fmla="*/ 0 w 601"/>
                  <a:gd name="T31" fmla="*/ 202 h 210"/>
                  <a:gd name="T32" fmla="*/ 0 w 601"/>
                  <a:gd name="T33" fmla="*/ 210 h 210"/>
                  <a:gd name="T34" fmla="*/ 52 w 601"/>
                  <a:gd name="T35" fmla="*/ 208 h 210"/>
                  <a:gd name="T36" fmla="*/ 111 w 601"/>
                  <a:gd name="T37" fmla="*/ 202 h 210"/>
                  <a:gd name="T38" fmla="*/ 142 w 601"/>
                  <a:gd name="T39" fmla="*/ 196 h 210"/>
                  <a:gd name="T40" fmla="*/ 177 w 601"/>
                  <a:gd name="T41" fmla="*/ 190 h 210"/>
                  <a:gd name="T42" fmla="*/ 212 w 601"/>
                  <a:gd name="T43" fmla="*/ 183 h 210"/>
                  <a:gd name="T44" fmla="*/ 249 w 601"/>
                  <a:gd name="T45" fmla="*/ 173 h 210"/>
                  <a:gd name="T46" fmla="*/ 288 w 601"/>
                  <a:gd name="T47" fmla="*/ 161 h 210"/>
                  <a:gd name="T48" fmla="*/ 327 w 601"/>
                  <a:gd name="T49" fmla="*/ 146 h 210"/>
                  <a:gd name="T50" fmla="*/ 370 w 601"/>
                  <a:gd name="T51" fmla="*/ 130 h 210"/>
                  <a:gd name="T52" fmla="*/ 412 w 601"/>
                  <a:gd name="T53" fmla="*/ 111 h 210"/>
                  <a:gd name="T54" fmla="*/ 457 w 601"/>
                  <a:gd name="T55" fmla="*/ 89 h 210"/>
                  <a:gd name="T56" fmla="*/ 504 w 601"/>
                  <a:gd name="T57" fmla="*/ 64 h 210"/>
                  <a:gd name="T58" fmla="*/ 553 w 601"/>
                  <a:gd name="T59" fmla="*/ 37 h 210"/>
                  <a:gd name="T60" fmla="*/ 601 w 601"/>
                  <a:gd name="T61" fmla="*/ 5 h 210"/>
                  <a:gd name="T62" fmla="*/ 601 w 601"/>
                  <a:gd name="T63" fmla="*/ 5 h 210"/>
                  <a:gd name="T64" fmla="*/ 598 w 601"/>
                  <a:gd name="T65" fmla="*/ 0 h 21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01"/>
                  <a:gd name="T100" fmla="*/ 0 h 210"/>
                  <a:gd name="T101" fmla="*/ 601 w 601"/>
                  <a:gd name="T102" fmla="*/ 210 h 21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01" h="210">
                    <a:moveTo>
                      <a:pt x="598" y="0"/>
                    </a:moveTo>
                    <a:lnTo>
                      <a:pt x="598" y="0"/>
                    </a:lnTo>
                    <a:lnTo>
                      <a:pt x="549" y="31"/>
                    </a:lnTo>
                    <a:lnTo>
                      <a:pt x="500" y="58"/>
                    </a:lnTo>
                    <a:lnTo>
                      <a:pt x="453" y="81"/>
                    </a:lnTo>
                    <a:lnTo>
                      <a:pt x="409" y="103"/>
                    </a:lnTo>
                    <a:lnTo>
                      <a:pt x="366" y="122"/>
                    </a:lnTo>
                    <a:lnTo>
                      <a:pt x="325" y="138"/>
                    </a:lnTo>
                    <a:lnTo>
                      <a:pt x="284" y="153"/>
                    </a:lnTo>
                    <a:lnTo>
                      <a:pt x="247" y="165"/>
                    </a:lnTo>
                    <a:lnTo>
                      <a:pt x="210" y="175"/>
                    </a:lnTo>
                    <a:lnTo>
                      <a:pt x="175" y="183"/>
                    </a:lnTo>
                    <a:lnTo>
                      <a:pt x="142" y="189"/>
                    </a:lnTo>
                    <a:lnTo>
                      <a:pt x="111" y="194"/>
                    </a:lnTo>
                    <a:lnTo>
                      <a:pt x="52" y="200"/>
                    </a:lnTo>
                    <a:lnTo>
                      <a:pt x="0" y="202"/>
                    </a:lnTo>
                    <a:lnTo>
                      <a:pt x="0" y="210"/>
                    </a:lnTo>
                    <a:lnTo>
                      <a:pt x="52" y="208"/>
                    </a:lnTo>
                    <a:lnTo>
                      <a:pt x="111" y="202"/>
                    </a:lnTo>
                    <a:lnTo>
                      <a:pt x="142" y="196"/>
                    </a:lnTo>
                    <a:lnTo>
                      <a:pt x="177" y="190"/>
                    </a:lnTo>
                    <a:lnTo>
                      <a:pt x="212" y="183"/>
                    </a:lnTo>
                    <a:lnTo>
                      <a:pt x="249" y="173"/>
                    </a:lnTo>
                    <a:lnTo>
                      <a:pt x="288" y="161"/>
                    </a:lnTo>
                    <a:lnTo>
                      <a:pt x="327" y="146"/>
                    </a:lnTo>
                    <a:lnTo>
                      <a:pt x="370" y="130"/>
                    </a:lnTo>
                    <a:lnTo>
                      <a:pt x="412" y="111"/>
                    </a:lnTo>
                    <a:lnTo>
                      <a:pt x="457" y="89"/>
                    </a:lnTo>
                    <a:lnTo>
                      <a:pt x="504" y="64"/>
                    </a:lnTo>
                    <a:lnTo>
                      <a:pt x="553" y="37"/>
                    </a:lnTo>
                    <a:lnTo>
                      <a:pt x="601" y="5"/>
                    </a:lnTo>
                    <a:lnTo>
                      <a:pt x="598" y="0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372" name="Freeform 114">
                <a:extLst>
                  <a:ext uri="{FF2B5EF4-FFF2-40B4-BE49-F238E27FC236}">
                    <a16:creationId xmlns:a16="http://schemas.microsoft.com/office/drawing/2014/main" xmlns="" id="{BFC69DF1-26BB-4AF6-8B43-E22BCAD9F7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3" y="2600"/>
                <a:ext cx="597" cy="218"/>
              </a:xfrm>
              <a:custGeom>
                <a:avLst/>
                <a:gdLst>
                  <a:gd name="T0" fmla="*/ 597 w 597"/>
                  <a:gd name="T1" fmla="*/ 0 h 218"/>
                  <a:gd name="T2" fmla="*/ 597 w 597"/>
                  <a:gd name="T3" fmla="*/ 0 h 218"/>
                  <a:gd name="T4" fmla="*/ 568 w 597"/>
                  <a:gd name="T5" fmla="*/ 0 h 218"/>
                  <a:gd name="T6" fmla="*/ 539 w 597"/>
                  <a:gd name="T7" fmla="*/ 2 h 218"/>
                  <a:gd name="T8" fmla="*/ 510 w 597"/>
                  <a:gd name="T9" fmla="*/ 4 h 218"/>
                  <a:gd name="T10" fmla="*/ 479 w 597"/>
                  <a:gd name="T11" fmla="*/ 10 h 218"/>
                  <a:gd name="T12" fmla="*/ 446 w 597"/>
                  <a:gd name="T13" fmla="*/ 14 h 218"/>
                  <a:gd name="T14" fmla="*/ 412 w 597"/>
                  <a:gd name="T15" fmla="*/ 22 h 218"/>
                  <a:gd name="T16" fmla="*/ 379 w 597"/>
                  <a:gd name="T17" fmla="*/ 31 h 218"/>
                  <a:gd name="T18" fmla="*/ 342 w 597"/>
                  <a:gd name="T19" fmla="*/ 41 h 218"/>
                  <a:gd name="T20" fmla="*/ 305 w 597"/>
                  <a:gd name="T21" fmla="*/ 55 h 218"/>
                  <a:gd name="T22" fmla="*/ 268 w 597"/>
                  <a:gd name="T23" fmla="*/ 70 h 218"/>
                  <a:gd name="T24" fmla="*/ 227 w 597"/>
                  <a:gd name="T25" fmla="*/ 86 h 218"/>
                  <a:gd name="T26" fmla="*/ 186 w 597"/>
                  <a:gd name="T27" fmla="*/ 107 h 218"/>
                  <a:gd name="T28" fmla="*/ 142 w 597"/>
                  <a:gd name="T29" fmla="*/ 129 h 218"/>
                  <a:gd name="T30" fmla="*/ 97 w 597"/>
                  <a:gd name="T31" fmla="*/ 154 h 218"/>
                  <a:gd name="T32" fmla="*/ 50 w 597"/>
                  <a:gd name="T33" fmla="*/ 181 h 218"/>
                  <a:gd name="T34" fmla="*/ 0 w 597"/>
                  <a:gd name="T35" fmla="*/ 213 h 218"/>
                  <a:gd name="T36" fmla="*/ 3 w 597"/>
                  <a:gd name="T37" fmla="*/ 218 h 218"/>
                  <a:gd name="T38" fmla="*/ 54 w 597"/>
                  <a:gd name="T39" fmla="*/ 189 h 218"/>
                  <a:gd name="T40" fmla="*/ 101 w 597"/>
                  <a:gd name="T41" fmla="*/ 160 h 218"/>
                  <a:gd name="T42" fmla="*/ 146 w 597"/>
                  <a:gd name="T43" fmla="*/ 137 h 218"/>
                  <a:gd name="T44" fmla="*/ 188 w 597"/>
                  <a:gd name="T45" fmla="*/ 113 h 218"/>
                  <a:gd name="T46" fmla="*/ 231 w 597"/>
                  <a:gd name="T47" fmla="*/ 94 h 218"/>
                  <a:gd name="T48" fmla="*/ 270 w 597"/>
                  <a:gd name="T49" fmla="*/ 76 h 218"/>
                  <a:gd name="T50" fmla="*/ 309 w 597"/>
                  <a:gd name="T51" fmla="*/ 63 h 218"/>
                  <a:gd name="T52" fmla="*/ 346 w 597"/>
                  <a:gd name="T53" fmla="*/ 49 h 218"/>
                  <a:gd name="T54" fmla="*/ 381 w 597"/>
                  <a:gd name="T55" fmla="*/ 39 h 218"/>
                  <a:gd name="T56" fmla="*/ 414 w 597"/>
                  <a:gd name="T57" fmla="*/ 29 h 218"/>
                  <a:gd name="T58" fmla="*/ 447 w 597"/>
                  <a:gd name="T59" fmla="*/ 22 h 218"/>
                  <a:gd name="T60" fmla="*/ 479 w 597"/>
                  <a:gd name="T61" fmla="*/ 18 h 218"/>
                  <a:gd name="T62" fmla="*/ 510 w 597"/>
                  <a:gd name="T63" fmla="*/ 14 h 218"/>
                  <a:gd name="T64" fmla="*/ 541 w 597"/>
                  <a:gd name="T65" fmla="*/ 10 h 218"/>
                  <a:gd name="T66" fmla="*/ 568 w 597"/>
                  <a:gd name="T67" fmla="*/ 8 h 218"/>
                  <a:gd name="T68" fmla="*/ 597 w 597"/>
                  <a:gd name="T69" fmla="*/ 8 h 218"/>
                  <a:gd name="T70" fmla="*/ 597 w 597"/>
                  <a:gd name="T71" fmla="*/ 8 h 218"/>
                  <a:gd name="T72" fmla="*/ 597 w 597"/>
                  <a:gd name="T73" fmla="*/ 0 h 21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97"/>
                  <a:gd name="T112" fmla="*/ 0 h 218"/>
                  <a:gd name="T113" fmla="*/ 597 w 597"/>
                  <a:gd name="T114" fmla="*/ 218 h 21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97" h="218">
                    <a:moveTo>
                      <a:pt x="597" y="0"/>
                    </a:moveTo>
                    <a:lnTo>
                      <a:pt x="597" y="0"/>
                    </a:lnTo>
                    <a:lnTo>
                      <a:pt x="568" y="0"/>
                    </a:lnTo>
                    <a:lnTo>
                      <a:pt x="539" y="2"/>
                    </a:lnTo>
                    <a:lnTo>
                      <a:pt x="510" y="4"/>
                    </a:lnTo>
                    <a:lnTo>
                      <a:pt x="479" y="10"/>
                    </a:lnTo>
                    <a:lnTo>
                      <a:pt x="446" y="14"/>
                    </a:lnTo>
                    <a:lnTo>
                      <a:pt x="412" y="22"/>
                    </a:lnTo>
                    <a:lnTo>
                      <a:pt x="379" y="31"/>
                    </a:lnTo>
                    <a:lnTo>
                      <a:pt x="342" y="41"/>
                    </a:lnTo>
                    <a:lnTo>
                      <a:pt x="305" y="55"/>
                    </a:lnTo>
                    <a:lnTo>
                      <a:pt x="268" y="70"/>
                    </a:lnTo>
                    <a:lnTo>
                      <a:pt x="227" y="86"/>
                    </a:lnTo>
                    <a:lnTo>
                      <a:pt x="186" y="107"/>
                    </a:lnTo>
                    <a:lnTo>
                      <a:pt x="142" y="129"/>
                    </a:lnTo>
                    <a:lnTo>
                      <a:pt x="97" y="154"/>
                    </a:lnTo>
                    <a:lnTo>
                      <a:pt x="50" y="181"/>
                    </a:lnTo>
                    <a:lnTo>
                      <a:pt x="0" y="213"/>
                    </a:lnTo>
                    <a:lnTo>
                      <a:pt x="3" y="218"/>
                    </a:lnTo>
                    <a:lnTo>
                      <a:pt x="54" y="189"/>
                    </a:lnTo>
                    <a:lnTo>
                      <a:pt x="101" y="160"/>
                    </a:lnTo>
                    <a:lnTo>
                      <a:pt x="146" y="137"/>
                    </a:lnTo>
                    <a:lnTo>
                      <a:pt x="188" y="113"/>
                    </a:lnTo>
                    <a:lnTo>
                      <a:pt x="231" y="94"/>
                    </a:lnTo>
                    <a:lnTo>
                      <a:pt x="270" y="76"/>
                    </a:lnTo>
                    <a:lnTo>
                      <a:pt x="309" y="63"/>
                    </a:lnTo>
                    <a:lnTo>
                      <a:pt x="346" y="49"/>
                    </a:lnTo>
                    <a:lnTo>
                      <a:pt x="381" y="39"/>
                    </a:lnTo>
                    <a:lnTo>
                      <a:pt x="414" y="29"/>
                    </a:lnTo>
                    <a:lnTo>
                      <a:pt x="447" y="22"/>
                    </a:lnTo>
                    <a:lnTo>
                      <a:pt x="479" y="18"/>
                    </a:lnTo>
                    <a:lnTo>
                      <a:pt x="510" y="14"/>
                    </a:lnTo>
                    <a:lnTo>
                      <a:pt x="541" y="10"/>
                    </a:lnTo>
                    <a:lnTo>
                      <a:pt x="568" y="8"/>
                    </a:lnTo>
                    <a:lnTo>
                      <a:pt x="597" y="8"/>
                    </a:lnTo>
                    <a:lnTo>
                      <a:pt x="597" y="0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373" name="Freeform 115">
                <a:extLst>
                  <a:ext uri="{FF2B5EF4-FFF2-40B4-BE49-F238E27FC236}">
                    <a16:creationId xmlns:a16="http://schemas.microsoft.com/office/drawing/2014/main" xmlns="" id="{282AEB47-BEBE-4E28-9A5C-0BED6683F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0" y="2600"/>
                <a:ext cx="598" cy="218"/>
              </a:xfrm>
              <a:custGeom>
                <a:avLst/>
                <a:gdLst>
                  <a:gd name="T0" fmla="*/ 598 w 598"/>
                  <a:gd name="T1" fmla="*/ 213 h 218"/>
                  <a:gd name="T2" fmla="*/ 598 w 598"/>
                  <a:gd name="T3" fmla="*/ 213 h 218"/>
                  <a:gd name="T4" fmla="*/ 548 w 598"/>
                  <a:gd name="T5" fmla="*/ 181 h 218"/>
                  <a:gd name="T6" fmla="*/ 501 w 598"/>
                  <a:gd name="T7" fmla="*/ 154 h 218"/>
                  <a:gd name="T8" fmla="*/ 456 w 598"/>
                  <a:gd name="T9" fmla="*/ 129 h 218"/>
                  <a:gd name="T10" fmla="*/ 411 w 598"/>
                  <a:gd name="T11" fmla="*/ 107 h 218"/>
                  <a:gd name="T12" fmla="*/ 371 w 598"/>
                  <a:gd name="T13" fmla="*/ 86 h 218"/>
                  <a:gd name="T14" fmla="*/ 330 w 598"/>
                  <a:gd name="T15" fmla="*/ 70 h 218"/>
                  <a:gd name="T16" fmla="*/ 293 w 598"/>
                  <a:gd name="T17" fmla="*/ 55 h 218"/>
                  <a:gd name="T18" fmla="*/ 256 w 598"/>
                  <a:gd name="T19" fmla="*/ 41 h 218"/>
                  <a:gd name="T20" fmla="*/ 219 w 598"/>
                  <a:gd name="T21" fmla="*/ 31 h 218"/>
                  <a:gd name="T22" fmla="*/ 185 w 598"/>
                  <a:gd name="T23" fmla="*/ 22 h 218"/>
                  <a:gd name="T24" fmla="*/ 152 w 598"/>
                  <a:gd name="T25" fmla="*/ 14 h 218"/>
                  <a:gd name="T26" fmla="*/ 119 w 598"/>
                  <a:gd name="T27" fmla="*/ 10 h 218"/>
                  <a:gd name="T28" fmla="*/ 88 w 598"/>
                  <a:gd name="T29" fmla="*/ 4 h 218"/>
                  <a:gd name="T30" fmla="*/ 59 w 598"/>
                  <a:gd name="T31" fmla="*/ 2 h 218"/>
                  <a:gd name="T32" fmla="*/ 30 w 598"/>
                  <a:gd name="T33" fmla="*/ 0 h 218"/>
                  <a:gd name="T34" fmla="*/ 0 w 598"/>
                  <a:gd name="T35" fmla="*/ 0 h 218"/>
                  <a:gd name="T36" fmla="*/ 0 w 598"/>
                  <a:gd name="T37" fmla="*/ 8 h 218"/>
                  <a:gd name="T38" fmla="*/ 30 w 598"/>
                  <a:gd name="T39" fmla="*/ 8 h 218"/>
                  <a:gd name="T40" fmla="*/ 57 w 598"/>
                  <a:gd name="T41" fmla="*/ 10 h 218"/>
                  <a:gd name="T42" fmla="*/ 88 w 598"/>
                  <a:gd name="T43" fmla="*/ 14 h 218"/>
                  <a:gd name="T44" fmla="*/ 117 w 598"/>
                  <a:gd name="T45" fmla="*/ 18 h 218"/>
                  <a:gd name="T46" fmla="*/ 150 w 598"/>
                  <a:gd name="T47" fmla="*/ 22 h 218"/>
                  <a:gd name="T48" fmla="*/ 184 w 598"/>
                  <a:gd name="T49" fmla="*/ 29 h 218"/>
                  <a:gd name="T50" fmla="*/ 217 w 598"/>
                  <a:gd name="T51" fmla="*/ 39 h 218"/>
                  <a:gd name="T52" fmla="*/ 252 w 598"/>
                  <a:gd name="T53" fmla="*/ 49 h 218"/>
                  <a:gd name="T54" fmla="*/ 289 w 598"/>
                  <a:gd name="T55" fmla="*/ 63 h 218"/>
                  <a:gd name="T56" fmla="*/ 328 w 598"/>
                  <a:gd name="T57" fmla="*/ 76 h 218"/>
                  <a:gd name="T58" fmla="*/ 367 w 598"/>
                  <a:gd name="T59" fmla="*/ 94 h 218"/>
                  <a:gd name="T60" fmla="*/ 409 w 598"/>
                  <a:gd name="T61" fmla="*/ 113 h 218"/>
                  <a:gd name="T62" fmla="*/ 452 w 598"/>
                  <a:gd name="T63" fmla="*/ 137 h 218"/>
                  <a:gd name="T64" fmla="*/ 497 w 598"/>
                  <a:gd name="T65" fmla="*/ 160 h 218"/>
                  <a:gd name="T66" fmla="*/ 544 w 598"/>
                  <a:gd name="T67" fmla="*/ 189 h 218"/>
                  <a:gd name="T68" fmla="*/ 593 w 598"/>
                  <a:gd name="T69" fmla="*/ 218 h 218"/>
                  <a:gd name="T70" fmla="*/ 593 w 598"/>
                  <a:gd name="T71" fmla="*/ 218 h 218"/>
                  <a:gd name="T72" fmla="*/ 598 w 598"/>
                  <a:gd name="T73" fmla="*/ 213 h 21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98"/>
                  <a:gd name="T112" fmla="*/ 0 h 218"/>
                  <a:gd name="T113" fmla="*/ 598 w 598"/>
                  <a:gd name="T114" fmla="*/ 218 h 21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98" h="218">
                    <a:moveTo>
                      <a:pt x="598" y="213"/>
                    </a:moveTo>
                    <a:lnTo>
                      <a:pt x="598" y="213"/>
                    </a:lnTo>
                    <a:lnTo>
                      <a:pt x="548" y="181"/>
                    </a:lnTo>
                    <a:lnTo>
                      <a:pt x="501" y="154"/>
                    </a:lnTo>
                    <a:lnTo>
                      <a:pt x="456" y="129"/>
                    </a:lnTo>
                    <a:lnTo>
                      <a:pt x="411" y="107"/>
                    </a:lnTo>
                    <a:lnTo>
                      <a:pt x="371" y="86"/>
                    </a:lnTo>
                    <a:lnTo>
                      <a:pt x="330" y="70"/>
                    </a:lnTo>
                    <a:lnTo>
                      <a:pt x="293" y="55"/>
                    </a:lnTo>
                    <a:lnTo>
                      <a:pt x="256" y="41"/>
                    </a:lnTo>
                    <a:lnTo>
                      <a:pt x="219" y="31"/>
                    </a:lnTo>
                    <a:lnTo>
                      <a:pt x="185" y="22"/>
                    </a:lnTo>
                    <a:lnTo>
                      <a:pt x="152" y="14"/>
                    </a:lnTo>
                    <a:lnTo>
                      <a:pt x="119" y="10"/>
                    </a:lnTo>
                    <a:lnTo>
                      <a:pt x="88" y="4"/>
                    </a:lnTo>
                    <a:lnTo>
                      <a:pt x="59" y="2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30" y="8"/>
                    </a:lnTo>
                    <a:lnTo>
                      <a:pt x="57" y="10"/>
                    </a:lnTo>
                    <a:lnTo>
                      <a:pt x="88" y="14"/>
                    </a:lnTo>
                    <a:lnTo>
                      <a:pt x="117" y="18"/>
                    </a:lnTo>
                    <a:lnTo>
                      <a:pt x="150" y="22"/>
                    </a:lnTo>
                    <a:lnTo>
                      <a:pt x="184" y="29"/>
                    </a:lnTo>
                    <a:lnTo>
                      <a:pt x="217" y="39"/>
                    </a:lnTo>
                    <a:lnTo>
                      <a:pt x="252" y="49"/>
                    </a:lnTo>
                    <a:lnTo>
                      <a:pt x="289" y="63"/>
                    </a:lnTo>
                    <a:lnTo>
                      <a:pt x="328" y="76"/>
                    </a:lnTo>
                    <a:lnTo>
                      <a:pt x="367" y="94"/>
                    </a:lnTo>
                    <a:lnTo>
                      <a:pt x="409" y="113"/>
                    </a:lnTo>
                    <a:lnTo>
                      <a:pt x="452" y="137"/>
                    </a:lnTo>
                    <a:lnTo>
                      <a:pt x="497" y="160"/>
                    </a:lnTo>
                    <a:lnTo>
                      <a:pt x="544" y="189"/>
                    </a:lnTo>
                    <a:lnTo>
                      <a:pt x="593" y="218"/>
                    </a:lnTo>
                    <a:lnTo>
                      <a:pt x="598" y="213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374" name="Freeform 116">
                <a:extLst>
                  <a:ext uri="{FF2B5EF4-FFF2-40B4-BE49-F238E27FC236}">
                    <a16:creationId xmlns:a16="http://schemas.microsoft.com/office/drawing/2014/main" xmlns="" id="{53F25F0E-54C0-4B25-A0A1-8094EC075D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3" y="2813"/>
                <a:ext cx="603" cy="210"/>
              </a:xfrm>
              <a:custGeom>
                <a:avLst/>
                <a:gdLst>
                  <a:gd name="T0" fmla="*/ 603 w 603"/>
                  <a:gd name="T1" fmla="*/ 202 h 210"/>
                  <a:gd name="T2" fmla="*/ 603 w 603"/>
                  <a:gd name="T3" fmla="*/ 202 h 210"/>
                  <a:gd name="T4" fmla="*/ 551 w 603"/>
                  <a:gd name="T5" fmla="*/ 200 h 210"/>
                  <a:gd name="T6" fmla="*/ 492 w 603"/>
                  <a:gd name="T7" fmla="*/ 194 h 210"/>
                  <a:gd name="T8" fmla="*/ 461 w 603"/>
                  <a:gd name="T9" fmla="*/ 189 h 210"/>
                  <a:gd name="T10" fmla="*/ 428 w 603"/>
                  <a:gd name="T11" fmla="*/ 183 h 210"/>
                  <a:gd name="T12" fmla="*/ 393 w 603"/>
                  <a:gd name="T13" fmla="*/ 175 h 210"/>
                  <a:gd name="T14" fmla="*/ 356 w 603"/>
                  <a:gd name="T15" fmla="*/ 165 h 210"/>
                  <a:gd name="T16" fmla="*/ 319 w 603"/>
                  <a:gd name="T17" fmla="*/ 153 h 210"/>
                  <a:gd name="T18" fmla="*/ 278 w 603"/>
                  <a:gd name="T19" fmla="*/ 138 h 210"/>
                  <a:gd name="T20" fmla="*/ 237 w 603"/>
                  <a:gd name="T21" fmla="*/ 122 h 210"/>
                  <a:gd name="T22" fmla="*/ 194 w 603"/>
                  <a:gd name="T23" fmla="*/ 103 h 210"/>
                  <a:gd name="T24" fmla="*/ 150 w 603"/>
                  <a:gd name="T25" fmla="*/ 81 h 210"/>
                  <a:gd name="T26" fmla="*/ 103 w 603"/>
                  <a:gd name="T27" fmla="*/ 58 h 210"/>
                  <a:gd name="T28" fmla="*/ 54 w 603"/>
                  <a:gd name="T29" fmla="*/ 31 h 210"/>
                  <a:gd name="T30" fmla="*/ 5 w 603"/>
                  <a:gd name="T31" fmla="*/ 0 h 210"/>
                  <a:gd name="T32" fmla="*/ 0 w 603"/>
                  <a:gd name="T33" fmla="*/ 5 h 210"/>
                  <a:gd name="T34" fmla="*/ 50 w 603"/>
                  <a:gd name="T35" fmla="*/ 37 h 210"/>
                  <a:gd name="T36" fmla="*/ 99 w 603"/>
                  <a:gd name="T37" fmla="*/ 64 h 210"/>
                  <a:gd name="T38" fmla="*/ 146 w 603"/>
                  <a:gd name="T39" fmla="*/ 89 h 210"/>
                  <a:gd name="T40" fmla="*/ 190 w 603"/>
                  <a:gd name="T41" fmla="*/ 111 h 210"/>
                  <a:gd name="T42" fmla="*/ 233 w 603"/>
                  <a:gd name="T43" fmla="*/ 130 h 210"/>
                  <a:gd name="T44" fmla="*/ 276 w 603"/>
                  <a:gd name="T45" fmla="*/ 146 h 210"/>
                  <a:gd name="T46" fmla="*/ 315 w 603"/>
                  <a:gd name="T47" fmla="*/ 161 h 210"/>
                  <a:gd name="T48" fmla="*/ 354 w 603"/>
                  <a:gd name="T49" fmla="*/ 173 h 210"/>
                  <a:gd name="T50" fmla="*/ 391 w 603"/>
                  <a:gd name="T51" fmla="*/ 183 h 210"/>
                  <a:gd name="T52" fmla="*/ 426 w 603"/>
                  <a:gd name="T53" fmla="*/ 190 h 210"/>
                  <a:gd name="T54" fmla="*/ 459 w 603"/>
                  <a:gd name="T55" fmla="*/ 196 h 210"/>
                  <a:gd name="T56" fmla="*/ 492 w 603"/>
                  <a:gd name="T57" fmla="*/ 202 h 210"/>
                  <a:gd name="T58" fmla="*/ 551 w 603"/>
                  <a:gd name="T59" fmla="*/ 208 h 210"/>
                  <a:gd name="T60" fmla="*/ 603 w 603"/>
                  <a:gd name="T61" fmla="*/ 210 h 210"/>
                  <a:gd name="T62" fmla="*/ 603 w 603"/>
                  <a:gd name="T63" fmla="*/ 210 h 210"/>
                  <a:gd name="T64" fmla="*/ 603 w 603"/>
                  <a:gd name="T65" fmla="*/ 202 h 21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03"/>
                  <a:gd name="T100" fmla="*/ 0 h 210"/>
                  <a:gd name="T101" fmla="*/ 603 w 603"/>
                  <a:gd name="T102" fmla="*/ 210 h 21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03" h="210">
                    <a:moveTo>
                      <a:pt x="603" y="202"/>
                    </a:moveTo>
                    <a:lnTo>
                      <a:pt x="603" y="202"/>
                    </a:lnTo>
                    <a:lnTo>
                      <a:pt x="551" y="200"/>
                    </a:lnTo>
                    <a:lnTo>
                      <a:pt x="492" y="194"/>
                    </a:lnTo>
                    <a:lnTo>
                      <a:pt x="461" y="189"/>
                    </a:lnTo>
                    <a:lnTo>
                      <a:pt x="428" y="183"/>
                    </a:lnTo>
                    <a:lnTo>
                      <a:pt x="393" y="175"/>
                    </a:lnTo>
                    <a:lnTo>
                      <a:pt x="356" y="165"/>
                    </a:lnTo>
                    <a:lnTo>
                      <a:pt x="319" y="153"/>
                    </a:lnTo>
                    <a:lnTo>
                      <a:pt x="278" y="138"/>
                    </a:lnTo>
                    <a:lnTo>
                      <a:pt x="237" y="122"/>
                    </a:lnTo>
                    <a:lnTo>
                      <a:pt x="194" y="103"/>
                    </a:lnTo>
                    <a:lnTo>
                      <a:pt x="150" y="81"/>
                    </a:lnTo>
                    <a:lnTo>
                      <a:pt x="103" y="58"/>
                    </a:lnTo>
                    <a:lnTo>
                      <a:pt x="54" y="31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50" y="37"/>
                    </a:lnTo>
                    <a:lnTo>
                      <a:pt x="99" y="64"/>
                    </a:lnTo>
                    <a:lnTo>
                      <a:pt x="146" y="89"/>
                    </a:lnTo>
                    <a:lnTo>
                      <a:pt x="190" y="111"/>
                    </a:lnTo>
                    <a:lnTo>
                      <a:pt x="233" y="130"/>
                    </a:lnTo>
                    <a:lnTo>
                      <a:pt x="276" y="146"/>
                    </a:lnTo>
                    <a:lnTo>
                      <a:pt x="315" y="161"/>
                    </a:lnTo>
                    <a:lnTo>
                      <a:pt x="354" y="173"/>
                    </a:lnTo>
                    <a:lnTo>
                      <a:pt x="391" y="183"/>
                    </a:lnTo>
                    <a:lnTo>
                      <a:pt x="426" y="190"/>
                    </a:lnTo>
                    <a:lnTo>
                      <a:pt x="459" y="196"/>
                    </a:lnTo>
                    <a:lnTo>
                      <a:pt x="492" y="202"/>
                    </a:lnTo>
                    <a:lnTo>
                      <a:pt x="551" y="208"/>
                    </a:lnTo>
                    <a:lnTo>
                      <a:pt x="603" y="210"/>
                    </a:lnTo>
                    <a:lnTo>
                      <a:pt x="603" y="202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375" name="Freeform 117">
                <a:extLst>
                  <a:ext uri="{FF2B5EF4-FFF2-40B4-BE49-F238E27FC236}">
                    <a16:creationId xmlns:a16="http://schemas.microsoft.com/office/drawing/2014/main" xmlns="" id="{D5F307B0-B330-46B7-9288-8D072AF6BE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6" y="2857"/>
                <a:ext cx="857" cy="166"/>
              </a:xfrm>
              <a:custGeom>
                <a:avLst/>
                <a:gdLst>
                  <a:gd name="T0" fmla="*/ 849 w 857"/>
                  <a:gd name="T1" fmla="*/ 4 h 166"/>
                  <a:gd name="T2" fmla="*/ 853 w 857"/>
                  <a:gd name="T3" fmla="*/ 0 h 166"/>
                  <a:gd name="T4" fmla="*/ 754 w 857"/>
                  <a:gd name="T5" fmla="*/ 20 h 166"/>
                  <a:gd name="T6" fmla="*/ 635 w 857"/>
                  <a:gd name="T7" fmla="*/ 43 h 166"/>
                  <a:gd name="T8" fmla="*/ 505 w 857"/>
                  <a:gd name="T9" fmla="*/ 70 h 166"/>
                  <a:gd name="T10" fmla="*/ 372 w 857"/>
                  <a:gd name="T11" fmla="*/ 96 h 166"/>
                  <a:gd name="T12" fmla="*/ 248 w 857"/>
                  <a:gd name="T13" fmla="*/ 119 h 166"/>
                  <a:gd name="T14" fmla="*/ 139 w 857"/>
                  <a:gd name="T15" fmla="*/ 139 h 166"/>
                  <a:gd name="T16" fmla="*/ 92 w 857"/>
                  <a:gd name="T17" fmla="*/ 146 h 166"/>
                  <a:gd name="T18" fmla="*/ 53 w 857"/>
                  <a:gd name="T19" fmla="*/ 152 h 166"/>
                  <a:gd name="T20" fmla="*/ 22 w 857"/>
                  <a:gd name="T21" fmla="*/ 156 h 166"/>
                  <a:gd name="T22" fmla="*/ 0 w 857"/>
                  <a:gd name="T23" fmla="*/ 158 h 166"/>
                  <a:gd name="T24" fmla="*/ 0 w 857"/>
                  <a:gd name="T25" fmla="*/ 166 h 166"/>
                  <a:gd name="T26" fmla="*/ 22 w 857"/>
                  <a:gd name="T27" fmla="*/ 164 h 166"/>
                  <a:gd name="T28" fmla="*/ 53 w 857"/>
                  <a:gd name="T29" fmla="*/ 160 h 166"/>
                  <a:gd name="T30" fmla="*/ 92 w 857"/>
                  <a:gd name="T31" fmla="*/ 154 h 166"/>
                  <a:gd name="T32" fmla="*/ 139 w 857"/>
                  <a:gd name="T33" fmla="*/ 146 h 166"/>
                  <a:gd name="T34" fmla="*/ 250 w 857"/>
                  <a:gd name="T35" fmla="*/ 127 h 166"/>
                  <a:gd name="T36" fmla="*/ 374 w 857"/>
                  <a:gd name="T37" fmla="*/ 104 h 166"/>
                  <a:gd name="T38" fmla="*/ 507 w 857"/>
                  <a:gd name="T39" fmla="*/ 78 h 166"/>
                  <a:gd name="T40" fmla="*/ 637 w 857"/>
                  <a:gd name="T41" fmla="*/ 53 h 166"/>
                  <a:gd name="T42" fmla="*/ 756 w 857"/>
                  <a:gd name="T43" fmla="*/ 28 h 166"/>
                  <a:gd name="T44" fmla="*/ 855 w 857"/>
                  <a:gd name="T45" fmla="*/ 8 h 166"/>
                  <a:gd name="T46" fmla="*/ 857 w 857"/>
                  <a:gd name="T47" fmla="*/ 4 h 166"/>
                  <a:gd name="T48" fmla="*/ 855 w 857"/>
                  <a:gd name="T49" fmla="*/ 8 h 166"/>
                  <a:gd name="T50" fmla="*/ 857 w 857"/>
                  <a:gd name="T51" fmla="*/ 8 h 166"/>
                  <a:gd name="T52" fmla="*/ 857 w 857"/>
                  <a:gd name="T53" fmla="*/ 4 h 166"/>
                  <a:gd name="T54" fmla="*/ 849 w 857"/>
                  <a:gd name="T55" fmla="*/ 4 h 16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857"/>
                  <a:gd name="T85" fmla="*/ 0 h 166"/>
                  <a:gd name="T86" fmla="*/ 857 w 857"/>
                  <a:gd name="T87" fmla="*/ 166 h 16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857" h="166">
                    <a:moveTo>
                      <a:pt x="849" y="4"/>
                    </a:moveTo>
                    <a:lnTo>
                      <a:pt x="853" y="0"/>
                    </a:lnTo>
                    <a:lnTo>
                      <a:pt x="754" y="20"/>
                    </a:lnTo>
                    <a:lnTo>
                      <a:pt x="635" y="43"/>
                    </a:lnTo>
                    <a:lnTo>
                      <a:pt x="505" y="70"/>
                    </a:lnTo>
                    <a:lnTo>
                      <a:pt x="372" y="96"/>
                    </a:lnTo>
                    <a:lnTo>
                      <a:pt x="248" y="119"/>
                    </a:lnTo>
                    <a:lnTo>
                      <a:pt x="139" y="139"/>
                    </a:lnTo>
                    <a:lnTo>
                      <a:pt x="92" y="146"/>
                    </a:lnTo>
                    <a:lnTo>
                      <a:pt x="53" y="152"/>
                    </a:lnTo>
                    <a:lnTo>
                      <a:pt x="22" y="156"/>
                    </a:lnTo>
                    <a:lnTo>
                      <a:pt x="0" y="158"/>
                    </a:lnTo>
                    <a:lnTo>
                      <a:pt x="0" y="166"/>
                    </a:lnTo>
                    <a:lnTo>
                      <a:pt x="22" y="164"/>
                    </a:lnTo>
                    <a:lnTo>
                      <a:pt x="53" y="160"/>
                    </a:lnTo>
                    <a:lnTo>
                      <a:pt x="92" y="154"/>
                    </a:lnTo>
                    <a:lnTo>
                      <a:pt x="139" y="146"/>
                    </a:lnTo>
                    <a:lnTo>
                      <a:pt x="250" y="127"/>
                    </a:lnTo>
                    <a:lnTo>
                      <a:pt x="374" y="104"/>
                    </a:lnTo>
                    <a:lnTo>
                      <a:pt x="507" y="78"/>
                    </a:lnTo>
                    <a:lnTo>
                      <a:pt x="637" y="53"/>
                    </a:lnTo>
                    <a:lnTo>
                      <a:pt x="756" y="28"/>
                    </a:lnTo>
                    <a:lnTo>
                      <a:pt x="855" y="8"/>
                    </a:lnTo>
                    <a:lnTo>
                      <a:pt x="857" y="4"/>
                    </a:lnTo>
                    <a:lnTo>
                      <a:pt x="855" y="8"/>
                    </a:lnTo>
                    <a:lnTo>
                      <a:pt x="857" y="8"/>
                    </a:lnTo>
                    <a:lnTo>
                      <a:pt x="857" y="4"/>
                    </a:lnTo>
                    <a:lnTo>
                      <a:pt x="849" y="4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376" name="Freeform 118">
                <a:extLst>
                  <a:ext uri="{FF2B5EF4-FFF2-40B4-BE49-F238E27FC236}">
                    <a16:creationId xmlns:a16="http://schemas.microsoft.com/office/drawing/2014/main" xmlns="" id="{8B3E28AA-2E89-4CF0-B027-ED3F08CA34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4" y="2816"/>
                <a:ext cx="9" cy="45"/>
              </a:xfrm>
              <a:custGeom>
                <a:avLst/>
                <a:gdLst>
                  <a:gd name="T0" fmla="*/ 3 w 9"/>
                  <a:gd name="T1" fmla="*/ 10 h 45"/>
                  <a:gd name="T2" fmla="*/ 0 w 9"/>
                  <a:gd name="T3" fmla="*/ 6 h 45"/>
                  <a:gd name="T4" fmla="*/ 1 w 9"/>
                  <a:gd name="T5" fmla="*/ 34 h 45"/>
                  <a:gd name="T6" fmla="*/ 1 w 9"/>
                  <a:gd name="T7" fmla="*/ 45 h 45"/>
                  <a:gd name="T8" fmla="*/ 9 w 9"/>
                  <a:gd name="T9" fmla="*/ 45 h 45"/>
                  <a:gd name="T10" fmla="*/ 9 w 9"/>
                  <a:gd name="T11" fmla="*/ 32 h 45"/>
                  <a:gd name="T12" fmla="*/ 7 w 9"/>
                  <a:gd name="T13" fmla="*/ 6 h 45"/>
                  <a:gd name="T14" fmla="*/ 1 w 9"/>
                  <a:gd name="T15" fmla="*/ 2 h 45"/>
                  <a:gd name="T16" fmla="*/ 7 w 9"/>
                  <a:gd name="T17" fmla="*/ 6 h 45"/>
                  <a:gd name="T18" fmla="*/ 7 w 9"/>
                  <a:gd name="T19" fmla="*/ 0 h 45"/>
                  <a:gd name="T20" fmla="*/ 1 w 9"/>
                  <a:gd name="T21" fmla="*/ 2 h 45"/>
                  <a:gd name="T22" fmla="*/ 3 w 9"/>
                  <a:gd name="T23" fmla="*/ 10 h 4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"/>
                  <a:gd name="T37" fmla="*/ 0 h 45"/>
                  <a:gd name="T38" fmla="*/ 9 w 9"/>
                  <a:gd name="T39" fmla="*/ 45 h 4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" h="45">
                    <a:moveTo>
                      <a:pt x="3" y="10"/>
                    </a:moveTo>
                    <a:lnTo>
                      <a:pt x="0" y="6"/>
                    </a:lnTo>
                    <a:lnTo>
                      <a:pt x="1" y="34"/>
                    </a:lnTo>
                    <a:lnTo>
                      <a:pt x="1" y="45"/>
                    </a:lnTo>
                    <a:lnTo>
                      <a:pt x="9" y="45"/>
                    </a:lnTo>
                    <a:lnTo>
                      <a:pt x="9" y="32"/>
                    </a:lnTo>
                    <a:lnTo>
                      <a:pt x="7" y="6"/>
                    </a:lnTo>
                    <a:lnTo>
                      <a:pt x="1" y="2"/>
                    </a:lnTo>
                    <a:lnTo>
                      <a:pt x="7" y="6"/>
                    </a:lnTo>
                    <a:lnTo>
                      <a:pt x="7" y="0"/>
                    </a:lnTo>
                    <a:lnTo>
                      <a:pt x="1" y="2"/>
                    </a:lnTo>
                    <a:lnTo>
                      <a:pt x="3" y="10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377" name="Freeform 119">
                <a:extLst>
                  <a:ext uri="{FF2B5EF4-FFF2-40B4-BE49-F238E27FC236}">
                    <a16:creationId xmlns:a16="http://schemas.microsoft.com/office/drawing/2014/main" xmlns="" id="{8AB99008-B312-4DE9-B48F-C145C01C79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6" y="2818"/>
                <a:ext cx="851" cy="164"/>
              </a:xfrm>
              <a:custGeom>
                <a:avLst/>
                <a:gdLst>
                  <a:gd name="T0" fmla="*/ 0 w 851"/>
                  <a:gd name="T1" fmla="*/ 164 h 164"/>
                  <a:gd name="T2" fmla="*/ 0 w 851"/>
                  <a:gd name="T3" fmla="*/ 164 h 164"/>
                  <a:gd name="T4" fmla="*/ 22 w 851"/>
                  <a:gd name="T5" fmla="*/ 164 h 164"/>
                  <a:gd name="T6" fmla="*/ 53 w 851"/>
                  <a:gd name="T7" fmla="*/ 160 h 164"/>
                  <a:gd name="T8" fmla="*/ 92 w 851"/>
                  <a:gd name="T9" fmla="*/ 154 h 164"/>
                  <a:gd name="T10" fmla="*/ 139 w 851"/>
                  <a:gd name="T11" fmla="*/ 146 h 164"/>
                  <a:gd name="T12" fmla="*/ 248 w 851"/>
                  <a:gd name="T13" fmla="*/ 127 h 164"/>
                  <a:gd name="T14" fmla="*/ 372 w 851"/>
                  <a:gd name="T15" fmla="*/ 104 h 164"/>
                  <a:gd name="T16" fmla="*/ 505 w 851"/>
                  <a:gd name="T17" fmla="*/ 76 h 164"/>
                  <a:gd name="T18" fmla="*/ 633 w 851"/>
                  <a:gd name="T19" fmla="*/ 51 h 164"/>
                  <a:gd name="T20" fmla="*/ 752 w 851"/>
                  <a:gd name="T21" fmla="*/ 28 h 164"/>
                  <a:gd name="T22" fmla="*/ 851 w 851"/>
                  <a:gd name="T23" fmla="*/ 8 h 164"/>
                  <a:gd name="T24" fmla="*/ 849 w 851"/>
                  <a:gd name="T25" fmla="*/ 0 h 164"/>
                  <a:gd name="T26" fmla="*/ 750 w 851"/>
                  <a:gd name="T27" fmla="*/ 20 h 164"/>
                  <a:gd name="T28" fmla="*/ 631 w 851"/>
                  <a:gd name="T29" fmla="*/ 43 h 164"/>
                  <a:gd name="T30" fmla="*/ 503 w 851"/>
                  <a:gd name="T31" fmla="*/ 69 h 164"/>
                  <a:gd name="T32" fmla="*/ 370 w 851"/>
                  <a:gd name="T33" fmla="*/ 96 h 164"/>
                  <a:gd name="T34" fmla="*/ 246 w 851"/>
                  <a:gd name="T35" fmla="*/ 119 h 164"/>
                  <a:gd name="T36" fmla="*/ 137 w 851"/>
                  <a:gd name="T37" fmla="*/ 139 h 164"/>
                  <a:gd name="T38" fmla="*/ 92 w 851"/>
                  <a:gd name="T39" fmla="*/ 146 h 164"/>
                  <a:gd name="T40" fmla="*/ 51 w 851"/>
                  <a:gd name="T41" fmla="*/ 152 h 164"/>
                  <a:gd name="T42" fmla="*/ 22 w 851"/>
                  <a:gd name="T43" fmla="*/ 156 h 164"/>
                  <a:gd name="T44" fmla="*/ 0 w 851"/>
                  <a:gd name="T45" fmla="*/ 156 h 164"/>
                  <a:gd name="T46" fmla="*/ 0 w 851"/>
                  <a:gd name="T47" fmla="*/ 156 h 164"/>
                  <a:gd name="T48" fmla="*/ 0 w 851"/>
                  <a:gd name="T49" fmla="*/ 164 h 16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51"/>
                  <a:gd name="T76" fmla="*/ 0 h 164"/>
                  <a:gd name="T77" fmla="*/ 851 w 851"/>
                  <a:gd name="T78" fmla="*/ 164 h 16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51" h="164">
                    <a:moveTo>
                      <a:pt x="0" y="164"/>
                    </a:moveTo>
                    <a:lnTo>
                      <a:pt x="0" y="164"/>
                    </a:lnTo>
                    <a:lnTo>
                      <a:pt x="22" y="164"/>
                    </a:lnTo>
                    <a:lnTo>
                      <a:pt x="53" y="160"/>
                    </a:lnTo>
                    <a:lnTo>
                      <a:pt x="92" y="154"/>
                    </a:lnTo>
                    <a:lnTo>
                      <a:pt x="139" y="146"/>
                    </a:lnTo>
                    <a:lnTo>
                      <a:pt x="248" y="127"/>
                    </a:lnTo>
                    <a:lnTo>
                      <a:pt x="372" y="104"/>
                    </a:lnTo>
                    <a:lnTo>
                      <a:pt x="505" y="76"/>
                    </a:lnTo>
                    <a:lnTo>
                      <a:pt x="633" y="51"/>
                    </a:lnTo>
                    <a:lnTo>
                      <a:pt x="752" y="28"/>
                    </a:lnTo>
                    <a:lnTo>
                      <a:pt x="851" y="8"/>
                    </a:lnTo>
                    <a:lnTo>
                      <a:pt x="849" y="0"/>
                    </a:lnTo>
                    <a:lnTo>
                      <a:pt x="750" y="20"/>
                    </a:lnTo>
                    <a:lnTo>
                      <a:pt x="631" y="43"/>
                    </a:lnTo>
                    <a:lnTo>
                      <a:pt x="503" y="69"/>
                    </a:lnTo>
                    <a:lnTo>
                      <a:pt x="370" y="96"/>
                    </a:lnTo>
                    <a:lnTo>
                      <a:pt x="246" y="119"/>
                    </a:lnTo>
                    <a:lnTo>
                      <a:pt x="137" y="139"/>
                    </a:lnTo>
                    <a:lnTo>
                      <a:pt x="92" y="146"/>
                    </a:lnTo>
                    <a:lnTo>
                      <a:pt x="51" y="152"/>
                    </a:lnTo>
                    <a:lnTo>
                      <a:pt x="22" y="156"/>
                    </a:lnTo>
                    <a:lnTo>
                      <a:pt x="0" y="156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378" name="Freeform 120">
                <a:extLst>
                  <a:ext uri="{FF2B5EF4-FFF2-40B4-BE49-F238E27FC236}">
                    <a16:creationId xmlns:a16="http://schemas.microsoft.com/office/drawing/2014/main" xmlns="" id="{021B6001-D7F7-41BB-9311-2786EC9836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3" y="2774"/>
                <a:ext cx="603" cy="208"/>
              </a:xfrm>
              <a:custGeom>
                <a:avLst/>
                <a:gdLst>
                  <a:gd name="T0" fmla="*/ 0 w 603"/>
                  <a:gd name="T1" fmla="*/ 5 h 208"/>
                  <a:gd name="T2" fmla="*/ 0 w 603"/>
                  <a:gd name="T3" fmla="*/ 5 h 208"/>
                  <a:gd name="T4" fmla="*/ 50 w 603"/>
                  <a:gd name="T5" fmla="*/ 37 h 208"/>
                  <a:gd name="T6" fmla="*/ 99 w 603"/>
                  <a:gd name="T7" fmla="*/ 64 h 208"/>
                  <a:gd name="T8" fmla="*/ 146 w 603"/>
                  <a:gd name="T9" fmla="*/ 87 h 208"/>
                  <a:gd name="T10" fmla="*/ 190 w 603"/>
                  <a:gd name="T11" fmla="*/ 111 h 208"/>
                  <a:gd name="T12" fmla="*/ 233 w 603"/>
                  <a:gd name="T13" fmla="*/ 128 h 208"/>
                  <a:gd name="T14" fmla="*/ 276 w 603"/>
                  <a:gd name="T15" fmla="*/ 146 h 208"/>
                  <a:gd name="T16" fmla="*/ 315 w 603"/>
                  <a:gd name="T17" fmla="*/ 159 h 208"/>
                  <a:gd name="T18" fmla="*/ 354 w 603"/>
                  <a:gd name="T19" fmla="*/ 171 h 208"/>
                  <a:gd name="T20" fmla="*/ 391 w 603"/>
                  <a:gd name="T21" fmla="*/ 183 h 208"/>
                  <a:gd name="T22" fmla="*/ 426 w 603"/>
                  <a:gd name="T23" fmla="*/ 190 h 208"/>
                  <a:gd name="T24" fmla="*/ 459 w 603"/>
                  <a:gd name="T25" fmla="*/ 196 h 208"/>
                  <a:gd name="T26" fmla="*/ 492 w 603"/>
                  <a:gd name="T27" fmla="*/ 202 h 208"/>
                  <a:gd name="T28" fmla="*/ 551 w 603"/>
                  <a:gd name="T29" fmla="*/ 208 h 208"/>
                  <a:gd name="T30" fmla="*/ 603 w 603"/>
                  <a:gd name="T31" fmla="*/ 208 h 208"/>
                  <a:gd name="T32" fmla="*/ 603 w 603"/>
                  <a:gd name="T33" fmla="*/ 200 h 208"/>
                  <a:gd name="T34" fmla="*/ 551 w 603"/>
                  <a:gd name="T35" fmla="*/ 198 h 208"/>
                  <a:gd name="T36" fmla="*/ 492 w 603"/>
                  <a:gd name="T37" fmla="*/ 192 h 208"/>
                  <a:gd name="T38" fmla="*/ 461 w 603"/>
                  <a:gd name="T39" fmla="*/ 189 h 208"/>
                  <a:gd name="T40" fmla="*/ 428 w 603"/>
                  <a:gd name="T41" fmla="*/ 183 h 208"/>
                  <a:gd name="T42" fmla="*/ 393 w 603"/>
                  <a:gd name="T43" fmla="*/ 173 h 208"/>
                  <a:gd name="T44" fmla="*/ 356 w 603"/>
                  <a:gd name="T45" fmla="*/ 163 h 208"/>
                  <a:gd name="T46" fmla="*/ 319 w 603"/>
                  <a:gd name="T47" fmla="*/ 152 h 208"/>
                  <a:gd name="T48" fmla="*/ 278 w 603"/>
                  <a:gd name="T49" fmla="*/ 138 h 208"/>
                  <a:gd name="T50" fmla="*/ 237 w 603"/>
                  <a:gd name="T51" fmla="*/ 122 h 208"/>
                  <a:gd name="T52" fmla="*/ 194 w 603"/>
                  <a:gd name="T53" fmla="*/ 103 h 208"/>
                  <a:gd name="T54" fmla="*/ 150 w 603"/>
                  <a:gd name="T55" fmla="*/ 81 h 208"/>
                  <a:gd name="T56" fmla="*/ 103 w 603"/>
                  <a:gd name="T57" fmla="*/ 56 h 208"/>
                  <a:gd name="T58" fmla="*/ 54 w 603"/>
                  <a:gd name="T59" fmla="*/ 29 h 208"/>
                  <a:gd name="T60" fmla="*/ 5 w 603"/>
                  <a:gd name="T61" fmla="*/ 0 h 208"/>
                  <a:gd name="T62" fmla="*/ 5 w 603"/>
                  <a:gd name="T63" fmla="*/ 0 h 208"/>
                  <a:gd name="T64" fmla="*/ 0 w 603"/>
                  <a:gd name="T65" fmla="*/ 5 h 2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03"/>
                  <a:gd name="T100" fmla="*/ 0 h 208"/>
                  <a:gd name="T101" fmla="*/ 603 w 603"/>
                  <a:gd name="T102" fmla="*/ 208 h 2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03" h="208">
                    <a:moveTo>
                      <a:pt x="0" y="5"/>
                    </a:moveTo>
                    <a:lnTo>
                      <a:pt x="0" y="5"/>
                    </a:lnTo>
                    <a:lnTo>
                      <a:pt x="50" y="37"/>
                    </a:lnTo>
                    <a:lnTo>
                      <a:pt x="99" y="64"/>
                    </a:lnTo>
                    <a:lnTo>
                      <a:pt x="146" y="87"/>
                    </a:lnTo>
                    <a:lnTo>
                      <a:pt x="190" y="111"/>
                    </a:lnTo>
                    <a:lnTo>
                      <a:pt x="233" y="128"/>
                    </a:lnTo>
                    <a:lnTo>
                      <a:pt x="276" y="146"/>
                    </a:lnTo>
                    <a:lnTo>
                      <a:pt x="315" y="159"/>
                    </a:lnTo>
                    <a:lnTo>
                      <a:pt x="354" y="171"/>
                    </a:lnTo>
                    <a:lnTo>
                      <a:pt x="391" y="183"/>
                    </a:lnTo>
                    <a:lnTo>
                      <a:pt x="426" y="190"/>
                    </a:lnTo>
                    <a:lnTo>
                      <a:pt x="459" y="196"/>
                    </a:lnTo>
                    <a:lnTo>
                      <a:pt x="492" y="202"/>
                    </a:lnTo>
                    <a:lnTo>
                      <a:pt x="551" y="208"/>
                    </a:lnTo>
                    <a:lnTo>
                      <a:pt x="603" y="208"/>
                    </a:lnTo>
                    <a:lnTo>
                      <a:pt x="603" y="200"/>
                    </a:lnTo>
                    <a:lnTo>
                      <a:pt x="551" y="198"/>
                    </a:lnTo>
                    <a:lnTo>
                      <a:pt x="492" y="192"/>
                    </a:lnTo>
                    <a:lnTo>
                      <a:pt x="461" y="189"/>
                    </a:lnTo>
                    <a:lnTo>
                      <a:pt x="428" y="183"/>
                    </a:lnTo>
                    <a:lnTo>
                      <a:pt x="393" y="173"/>
                    </a:lnTo>
                    <a:lnTo>
                      <a:pt x="356" y="163"/>
                    </a:lnTo>
                    <a:lnTo>
                      <a:pt x="319" y="152"/>
                    </a:lnTo>
                    <a:lnTo>
                      <a:pt x="278" y="138"/>
                    </a:lnTo>
                    <a:lnTo>
                      <a:pt x="237" y="122"/>
                    </a:lnTo>
                    <a:lnTo>
                      <a:pt x="194" y="103"/>
                    </a:lnTo>
                    <a:lnTo>
                      <a:pt x="150" y="81"/>
                    </a:lnTo>
                    <a:lnTo>
                      <a:pt x="103" y="56"/>
                    </a:lnTo>
                    <a:lnTo>
                      <a:pt x="54" y="29"/>
                    </a:lnTo>
                    <a:lnTo>
                      <a:pt x="5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379" name="Freeform 121">
                <a:extLst>
                  <a:ext uri="{FF2B5EF4-FFF2-40B4-BE49-F238E27FC236}">
                    <a16:creationId xmlns:a16="http://schemas.microsoft.com/office/drawing/2014/main" xmlns="" id="{DD858E8B-2C15-4D98-8C99-90BF2CFED6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0" y="2561"/>
                <a:ext cx="598" cy="218"/>
              </a:xfrm>
              <a:custGeom>
                <a:avLst/>
                <a:gdLst>
                  <a:gd name="T0" fmla="*/ 0 w 598"/>
                  <a:gd name="T1" fmla="*/ 8 h 218"/>
                  <a:gd name="T2" fmla="*/ 0 w 598"/>
                  <a:gd name="T3" fmla="*/ 8 h 218"/>
                  <a:gd name="T4" fmla="*/ 30 w 598"/>
                  <a:gd name="T5" fmla="*/ 8 h 218"/>
                  <a:gd name="T6" fmla="*/ 57 w 598"/>
                  <a:gd name="T7" fmla="*/ 10 h 218"/>
                  <a:gd name="T8" fmla="*/ 88 w 598"/>
                  <a:gd name="T9" fmla="*/ 12 h 218"/>
                  <a:gd name="T10" fmla="*/ 117 w 598"/>
                  <a:gd name="T11" fmla="*/ 16 h 218"/>
                  <a:gd name="T12" fmla="*/ 150 w 598"/>
                  <a:gd name="T13" fmla="*/ 22 h 218"/>
                  <a:gd name="T14" fmla="*/ 184 w 598"/>
                  <a:gd name="T15" fmla="*/ 29 h 218"/>
                  <a:gd name="T16" fmla="*/ 217 w 598"/>
                  <a:gd name="T17" fmla="*/ 37 h 218"/>
                  <a:gd name="T18" fmla="*/ 252 w 598"/>
                  <a:gd name="T19" fmla="*/ 49 h 218"/>
                  <a:gd name="T20" fmla="*/ 289 w 598"/>
                  <a:gd name="T21" fmla="*/ 61 h 218"/>
                  <a:gd name="T22" fmla="*/ 328 w 598"/>
                  <a:gd name="T23" fmla="*/ 76 h 218"/>
                  <a:gd name="T24" fmla="*/ 367 w 598"/>
                  <a:gd name="T25" fmla="*/ 94 h 218"/>
                  <a:gd name="T26" fmla="*/ 409 w 598"/>
                  <a:gd name="T27" fmla="*/ 113 h 218"/>
                  <a:gd name="T28" fmla="*/ 452 w 598"/>
                  <a:gd name="T29" fmla="*/ 135 h 218"/>
                  <a:gd name="T30" fmla="*/ 497 w 598"/>
                  <a:gd name="T31" fmla="*/ 160 h 218"/>
                  <a:gd name="T32" fmla="*/ 544 w 598"/>
                  <a:gd name="T33" fmla="*/ 187 h 218"/>
                  <a:gd name="T34" fmla="*/ 593 w 598"/>
                  <a:gd name="T35" fmla="*/ 218 h 218"/>
                  <a:gd name="T36" fmla="*/ 598 w 598"/>
                  <a:gd name="T37" fmla="*/ 213 h 218"/>
                  <a:gd name="T38" fmla="*/ 548 w 598"/>
                  <a:gd name="T39" fmla="*/ 181 h 218"/>
                  <a:gd name="T40" fmla="*/ 501 w 598"/>
                  <a:gd name="T41" fmla="*/ 152 h 218"/>
                  <a:gd name="T42" fmla="*/ 456 w 598"/>
                  <a:gd name="T43" fmla="*/ 129 h 218"/>
                  <a:gd name="T44" fmla="*/ 411 w 598"/>
                  <a:gd name="T45" fmla="*/ 105 h 218"/>
                  <a:gd name="T46" fmla="*/ 371 w 598"/>
                  <a:gd name="T47" fmla="*/ 86 h 218"/>
                  <a:gd name="T48" fmla="*/ 330 w 598"/>
                  <a:gd name="T49" fmla="*/ 68 h 218"/>
                  <a:gd name="T50" fmla="*/ 293 w 598"/>
                  <a:gd name="T51" fmla="*/ 53 h 218"/>
                  <a:gd name="T52" fmla="*/ 256 w 598"/>
                  <a:gd name="T53" fmla="*/ 41 h 218"/>
                  <a:gd name="T54" fmla="*/ 219 w 598"/>
                  <a:gd name="T55" fmla="*/ 29 h 218"/>
                  <a:gd name="T56" fmla="*/ 185 w 598"/>
                  <a:gd name="T57" fmla="*/ 22 h 218"/>
                  <a:gd name="T58" fmla="*/ 152 w 598"/>
                  <a:gd name="T59" fmla="*/ 14 h 218"/>
                  <a:gd name="T60" fmla="*/ 119 w 598"/>
                  <a:gd name="T61" fmla="*/ 8 h 218"/>
                  <a:gd name="T62" fmla="*/ 88 w 598"/>
                  <a:gd name="T63" fmla="*/ 4 h 218"/>
                  <a:gd name="T64" fmla="*/ 59 w 598"/>
                  <a:gd name="T65" fmla="*/ 2 h 218"/>
                  <a:gd name="T66" fmla="*/ 30 w 598"/>
                  <a:gd name="T67" fmla="*/ 0 h 218"/>
                  <a:gd name="T68" fmla="*/ 0 w 598"/>
                  <a:gd name="T69" fmla="*/ 0 h 218"/>
                  <a:gd name="T70" fmla="*/ 0 w 598"/>
                  <a:gd name="T71" fmla="*/ 0 h 218"/>
                  <a:gd name="T72" fmla="*/ 0 w 598"/>
                  <a:gd name="T73" fmla="*/ 8 h 21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98"/>
                  <a:gd name="T112" fmla="*/ 0 h 218"/>
                  <a:gd name="T113" fmla="*/ 598 w 598"/>
                  <a:gd name="T114" fmla="*/ 218 h 21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98" h="218">
                    <a:moveTo>
                      <a:pt x="0" y="8"/>
                    </a:moveTo>
                    <a:lnTo>
                      <a:pt x="0" y="8"/>
                    </a:lnTo>
                    <a:lnTo>
                      <a:pt x="30" y="8"/>
                    </a:lnTo>
                    <a:lnTo>
                      <a:pt x="57" y="10"/>
                    </a:lnTo>
                    <a:lnTo>
                      <a:pt x="88" y="12"/>
                    </a:lnTo>
                    <a:lnTo>
                      <a:pt x="117" y="16"/>
                    </a:lnTo>
                    <a:lnTo>
                      <a:pt x="150" y="22"/>
                    </a:lnTo>
                    <a:lnTo>
                      <a:pt x="184" y="29"/>
                    </a:lnTo>
                    <a:lnTo>
                      <a:pt x="217" y="37"/>
                    </a:lnTo>
                    <a:lnTo>
                      <a:pt x="252" y="49"/>
                    </a:lnTo>
                    <a:lnTo>
                      <a:pt x="289" y="61"/>
                    </a:lnTo>
                    <a:lnTo>
                      <a:pt x="328" y="76"/>
                    </a:lnTo>
                    <a:lnTo>
                      <a:pt x="367" y="94"/>
                    </a:lnTo>
                    <a:lnTo>
                      <a:pt x="409" y="113"/>
                    </a:lnTo>
                    <a:lnTo>
                      <a:pt x="452" y="135"/>
                    </a:lnTo>
                    <a:lnTo>
                      <a:pt x="497" y="160"/>
                    </a:lnTo>
                    <a:lnTo>
                      <a:pt x="544" y="187"/>
                    </a:lnTo>
                    <a:lnTo>
                      <a:pt x="593" y="218"/>
                    </a:lnTo>
                    <a:lnTo>
                      <a:pt x="598" y="213"/>
                    </a:lnTo>
                    <a:lnTo>
                      <a:pt x="548" y="181"/>
                    </a:lnTo>
                    <a:lnTo>
                      <a:pt x="501" y="152"/>
                    </a:lnTo>
                    <a:lnTo>
                      <a:pt x="456" y="129"/>
                    </a:lnTo>
                    <a:lnTo>
                      <a:pt x="411" y="105"/>
                    </a:lnTo>
                    <a:lnTo>
                      <a:pt x="371" y="86"/>
                    </a:lnTo>
                    <a:lnTo>
                      <a:pt x="330" y="68"/>
                    </a:lnTo>
                    <a:lnTo>
                      <a:pt x="293" y="53"/>
                    </a:lnTo>
                    <a:lnTo>
                      <a:pt x="256" y="41"/>
                    </a:lnTo>
                    <a:lnTo>
                      <a:pt x="219" y="29"/>
                    </a:lnTo>
                    <a:lnTo>
                      <a:pt x="185" y="22"/>
                    </a:lnTo>
                    <a:lnTo>
                      <a:pt x="152" y="14"/>
                    </a:lnTo>
                    <a:lnTo>
                      <a:pt x="119" y="8"/>
                    </a:lnTo>
                    <a:lnTo>
                      <a:pt x="88" y="4"/>
                    </a:lnTo>
                    <a:lnTo>
                      <a:pt x="59" y="2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380" name="Freeform 122">
                <a:extLst>
                  <a:ext uri="{FF2B5EF4-FFF2-40B4-BE49-F238E27FC236}">
                    <a16:creationId xmlns:a16="http://schemas.microsoft.com/office/drawing/2014/main" xmlns="" id="{5B3F2946-65B9-4B0B-A550-83C7C75DFD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3" y="2561"/>
                <a:ext cx="597" cy="218"/>
              </a:xfrm>
              <a:custGeom>
                <a:avLst/>
                <a:gdLst>
                  <a:gd name="T0" fmla="*/ 3 w 597"/>
                  <a:gd name="T1" fmla="*/ 218 h 218"/>
                  <a:gd name="T2" fmla="*/ 3 w 597"/>
                  <a:gd name="T3" fmla="*/ 218 h 218"/>
                  <a:gd name="T4" fmla="*/ 54 w 597"/>
                  <a:gd name="T5" fmla="*/ 187 h 218"/>
                  <a:gd name="T6" fmla="*/ 101 w 597"/>
                  <a:gd name="T7" fmla="*/ 160 h 218"/>
                  <a:gd name="T8" fmla="*/ 146 w 597"/>
                  <a:gd name="T9" fmla="*/ 135 h 218"/>
                  <a:gd name="T10" fmla="*/ 188 w 597"/>
                  <a:gd name="T11" fmla="*/ 113 h 218"/>
                  <a:gd name="T12" fmla="*/ 231 w 597"/>
                  <a:gd name="T13" fmla="*/ 94 h 218"/>
                  <a:gd name="T14" fmla="*/ 270 w 597"/>
                  <a:gd name="T15" fmla="*/ 76 h 218"/>
                  <a:gd name="T16" fmla="*/ 309 w 597"/>
                  <a:gd name="T17" fmla="*/ 61 h 218"/>
                  <a:gd name="T18" fmla="*/ 346 w 597"/>
                  <a:gd name="T19" fmla="*/ 49 h 218"/>
                  <a:gd name="T20" fmla="*/ 381 w 597"/>
                  <a:gd name="T21" fmla="*/ 37 h 218"/>
                  <a:gd name="T22" fmla="*/ 414 w 597"/>
                  <a:gd name="T23" fmla="*/ 29 h 218"/>
                  <a:gd name="T24" fmla="*/ 447 w 597"/>
                  <a:gd name="T25" fmla="*/ 22 h 218"/>
                  <a:gd name="T26" fmla="*/ 479 w 597"/>
                  <a:gd name="T27" fmla="*/ 16 h 218"/>
                  <a:gd name="T28" fmla="*/ 510 w 597"/>
                  <a:gd name="T29" fmla="*/ 12 h 218"/>
                  <a:gd name="T30" fmla="*/ 541 w 597"/>
                  <a:gd name="T31" fmla="*/ 10 h 218"/>
                  <a:gd name="T32" fmla="*/ 568 w 597"/>
                  <a:gd name="T33" fmla="*/ 8 h 218"/>
                  <a:gd name="T34" fmla="*/ 597 w 597"/>
                  <a:gd name="T35" fmla="*/ 8 h 218"/>
                  <a:gd name="T36" fmla="*/ 597 w 597"/>
                  <a:gd name="T37" fmla="*/ 0 h 218"/>
                  <a:gd name="T38" fmla="*/ 568 w 597"/>
                  <a:gd name="T39" fmla="*/ 0 h 218"/>
                  <a:gd name="T40" fmla="*/ 539 w 597"/>
                  <a:gd name="T41" fmla="*/ 2 h 218"/>
                  <a:gd name="T42" fmla="*/ 510 w 597"/>
                  <a:gd name="T43" fmla="*/ 4 h 218"/>
                  <a:gd name="T44" fmla="*/ 479 w 597"/>
                  <a:gd name="T45" fmla="*/ 8 h 218"/>
                  <a:gd name="T46" fmla="*/ 446 w 597"/>
                  <a:gd name="T47" fmla="*/ 14 h 218"/>
                  <a:gd name="T48" fmla="*/ 412 w 597"/>
                  <a:gd name="T49" fmla="*/ 22 h 218"/>
                  <a:gd name="T50" fmla="*/ 379 w 597"/>
                  <a:gd name="T51" fmla="*/ 29 h 218"/>
                  <a:gd name="T52" fmla="*/ 342 w 597"/>
                  <a:gd name="T53" fmla="*/ 41 h 218"/>
                  <a:gd name="T54" fmla="*/ 305 w 597"/>
                  <a:gd name="T55" fmla="*/ 53 h 218"/>
                  <a:gd name="T56" fmla="*/ 268 w 597"/>
                  <a:gd name="T57" fmla="*/ 68 h 218"/>
                  <a:gd name="T58" fmla="*/ 227 w 597"/>
                  <a:gd name="T59" fmla="*/ 86 h 218"/>
                  <a:gd name="T60" fmla="*/ 186 w 597"/>
                  <a:gd name="T61" fmla="*/ 105 h 218"/>
                  <a:gd name="T62" fmla="*/ 142 w 597"/>
                  <a:gd name="T63" fmla="*/ 129 h 218"/>
                  <a:gd name="T64" fmla="*/ 97 w 597"/>
                  <a:gd name="T65" fmla="*/ 152 h 218"/>
                  <a:gd name="T66" fmla="*/ 50 w 597"/>
                  <a:gd name="T67" fmla="*/ 181 h 218"/>
                  <a:gd name="T68" fmla="*/ 0 w 597"/>
                  <a:gd name="T69" fmla="*/ 213 h 218"/>
                  <a:gd name="T70" fmla="*/ 0 w 597"/>
                  <a:gd name="T71" fmla="*/ 213 h 218"/>
                  <a:gd name="T72" fmla="*/ 3 w 597"/>
                  <a:gd name="T73" fmla="*/ 218 h 21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97"/>
                  <a:gd name="T112" fmla="*/ 0 h 218"/>
                  <a:gd name="T113" fmla="*/ 597 w 597"/>
                  <a:gd name="T114" fmla="*/ 218 h 21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97" h="218">
                    <a:moveTo>
                      <a:pt x="3" y="218"/>
                    </a:moveTo>
                    <a:lnTo>
                      <a:pt x="3" y="218"/>
                    </a:lnTo>
                    <a:lnTo>
                      <a:pt x="54" y="187"/>
                    </a:lnTo>
                    <a:lnTo>
                      <a:pt x="101" y="160"/>
                    </a:lnTo>
                    <a:lnTo>
                      <a:pt x="146" y="135"/>
                    </a:lnTo>
                    <a:lnTo>
                      <a:pt x="188" y="113"/>
                    </a:lnTo>
                    <a:lnTo>
                      <a:pt x="231" y="94"/>
                    </a:lnTo>
                    <a:lnTo>
                      <a:pt x="270" y="76"/>
                    </a:lnTo>
                    <a:lnTo>
                      <a:pt x="309" y="61"/>
                    </a:lnTo>
                    <a:lnTo>
                      <a:pt x="346" y="49"/>
                    </a:lnTo>
                    <a:lnTo>
                      <a:pt x="381" y="37"/>
                    </a:lnTo>
                    <a:lnTo>
                      <a:pt x="414" y="29"/>
                    </a:lnTo>
                    <a:lnTo>
                      <a:pt x="447" y="22"/>
                    </a:lnTo>
                    <a:lnTo>
                      <a:pt x="479" y="16"/>
                    </a:lnTo>
                    <a:lnTo>
                      <a:pt x="510" y="12"/>
                    </a:lnTo>
                    <a:lnTo>
                      <a:pt x="541" y="10"/>
                    </a:lnTo>
                    <a:lnTo>
                      <a:pt x="568" y="8"/>
                    </a:lnTo>
                    <a:lnTo>
                      <a:pt x="597" y="8"/>
                    </a:lnTo>
                    <a:lnTo>
                      <a:pt x="597" y="0"/>
                    </a:lnTo>
                    <a:lnTo>
                      <a:pt x="568" y="0"/>
                    </a:lnTo>
                    <a:lnTo>
                      <a:pt x="539" y="2"/>
                    </a:lnTo>
                    <a:lnTo>
                      <a:pt x="510" y="4"/>
                    </a:lnTo>
                    <a:lnTo>
                      <a:pt x="479" y="8"/>
                    </a:lnTo>
                    <a:lnTo>
                      <a:pt x="446" y="14"/>
                    </a:lnTo>
                    <a:lnTo>
                      <a:pt x="412" y="22"/>
                    </a:lnTo>
                    <a:lnTo>
                      <a:pt x="379" y="29"/>
                    </a:lnTo>
                    <a:lnTo>
                      <a:pt x="342" y="41"/>
                    </a:lnTo>
                    <a:lnTo>
                      <a:pt x="305" y="53"/>
                    </a:lnTo>
                    <a:lnTo>
                      <a:pt x="268" y="68"/>
                    </a:lnTo>
                    <a:lnTo>
                      <a:pt x="227" y="86"/>
                    </a:lnTo>
                    <a:lnTo>
                      <a:pt x="186" y="105"/>
                    </a:lnTo>
                    <a:lnTo>
                      <a:pt x="142" y="129"/>
                    </a:lnTo>
                    <a:lnTo>
                      <a:pt x="97" y="152"/>
                    </a:lnTo>
                    <a:lnTo>
                      <a:pt x="50" y="181"/>
                    </a:lnTo>
                    <a:lnTo>
                      <a:pt x="0" y="213"/>
                    </a:lnTo>
                    <a:lnTo>
                      <a:pt x="3" y="218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381" name="Freeform 123">
                <a:extLst>
                  <a:ext uri="{FF2B5EF4-FFF2-40B4-BE49-F238E27FC236}">
                    <a16:creationId xmlns:a16="http://schemas.microsoft.com/office/drawing/2014/main" xmlns="" id="{D719D677-7F35-4009-888C-1CE667F9A8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5" y="2774"/>
                <a:ext cx="601" cy="208"/>
              </a:xfrm>
              <a:custGeom>
                <a:avLst/>
                <a:gdLst>
                  <a:gd name="T0" fmla="*/ 0 w 601"/>
                  <a:gd name="T1" fmla="*/ 208 h 208"/>
                  <a:gd name="T2" fmla="*/ 0 w 601"/>
                  <a:gd name="T3" fmla="*/ 208 h 208"/>
                  <a:gd name="T4" fmla="*/ 52 w 601"/>
                  <a:gd name="T5" fmla="*/ 208 h 208"/>
                  <a:gd name="T6" fmla="*/ 111 w 601"/>
                  <a:gd name="T7" fmla="*/ 202 h 208"/>
                  <a:gd name="T8" fmla="*/ 142 w 601"/>
                  <a:gd name="T9" fmla="*/ 196 h 208"/>
                  <a:gd name="T10" fmla="*/ 177 w 601"/>
                  <a:gd name="T11" fmla="*/ 190 h 208"/>
                  <a:gd name="T12" fmla="*/ 212 w 601"/>
                  <a:gd name="T13" fmla="*/ 183 h 208"/>
                  <a:gd name="T14" fmla="*/ 249 w 601"/>
                  <a:gd name="T15" fmla="*/ 171 h 208"/>
                  <a:gd name="T16" fmla="*/ 288 w 601"/>
                  <a:gd name="T17" fmla="*/ 159 h 208"/>
                  <a:gd name="T18" fmla="*/ 327 w 601"/>
                  <a:gd name="T19" fmla="*/ 146 h 208"/>
                  <a:gd name="T20" fmla="*/ 370 w 601"/>
                  <a:gd name="T21" fmla="*/ 128 h 208"/>
                  <a:gd name="T22" fmla="*/ 412 w 601"/>
                  <a:gd name="T23" fmla="*/ 111 h 208"/>
                  <a:gd name="T24" fmla="*/ 457 w 601"/>
                  <a:gd name="T25" fmla="*/ 87 h 208"/>
                  <a:gd name="T26" fmla="*/ 504 w 601"/>
                  <a:gd name="T27" fmla="*/ 64 h 208"/>
                  <a:gd name="T28" fmla="*/ 553 w 601"/>
                  <a:gd name="T29" fmla="*/ 37 h 208"/>
                  <a:gd name="T30" fmla="*/ 601 w 601"/>
                  <a:gd name="T31" fmla="*/ 5 h 208"/>
                  <a:gd name="T32" fmla="*/ 598 w 601"/>
                  <a:gd name="T33" fmla="*/ 0 h 208"/>
                  <a:gd name="T34" fmla="*/ 549 w 601"/>
                  <a:gd name="T35" fmla="*/ 29 h 208"/>
                  <a:gd name="T36" fmla="*/ 500 w 601"/>
                  <a:gd name="T37" fmla="*/ 56 h 208"/>
                  <a:gd name="T38" fmla="*/ 453 w 601"/>
                  <a:gd name="T39" fmla="*/ 81 h 208"/>
                  <a:gd name="T40" fmla="*/ 409 w 601"/>
                  <a:gd name="T41" fmla="*/ 103 h 208"/>
                  <a:gd name="T42" fmla="*/ 366 w 601"/>
                  <a:gd name="T43" fmla="*/ 122 h 208"/>
                  <a:gd name="T44" fmla="*/ 325 w 601"/>
                  <a:gd name="T45" fmla="*/ 138 h 208"/>
                  <a:gd name="T46" fmla="*/ 284 w 601"/>
                  <a:gd name="T47" fmla="*/ 152 h 208"/>
                  <a:gd name="T48" fmla="*/ 247 w 601"/>
                  <a:gd name="T49" fmla="*/ 163 h 208"/>
                  <a:gd name="T50" fmla="*/ 210 w 601"/>
                  <a:gd name="T51" fmla="*/ 173 h 208"/>
                  <a:gd name="T52" fmla="*/ 175 w 601"/>
                  <a:gd name="T53" fmla="*/ 183 h 208"/>
                  <a:gd name="T54" fmla="*/ 142 w 601"/>
                  <a:gd name="T55" fmla="*/ 189 h 208"/>
                  <a:gd name="T56" fmla="*/ 111 w 601"/>
                  <a:gd name="T57" fmla="*/ 192 h 208"/>
                  <a:gd name="T58" fmla="*/ 52 w 601"/>
                  <a:gd name="T59" fmla="*/ 198 h 208"/>
                  <a:gd name="T60" fmla="*/ 0 w 601"/>
                  <a:gd name="T61" fmla="*/ 200 h 208"/>
                  <a:gd name="T62" fmla="*/ 0 w 601"/>
                  <a:gd name="T63" fmla="*/ 200 h 208"/>
                  <a:gd name="T64" fmla="*/ 0 w 601"/>
                  <a:gd name="T65" fmla="*/ 208 h 2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01"/>
                  <a:gd name="T100" fmla="*/ 0 h 208"/>
                  <a:gd name="T101" fmla="*/ 601 w 601"/>
                  <a:gd name="T102" fmla="*/ 208 h 2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01" h="208">
                    <a:moveTo>
                      <a:pt x="0" y="208"/>
                    </a:moveTo>
                    <a:lnTo>
                      <a:pt x="0" y="208"/>
                    </a:lnTo>
                    <a:lnTo>
                      <a:pt x="52" y="208"/>
                    </a:lnTo>
                    <a:lnTo>
                      <a:pt x="111" y="202"/>
                    </a:lnTo>
                    <a:lnTo>
                      <a:pt x="142" y="196"/>
                    </a:lnTo>
                    <a:lnTo>
                      <a:pt x="177" y="190"/>
                    </a:lnTo>
                    <a:lnTo>
                      <a:pt x="212" y="183"/>
                    </a:lnTo>
                    <a:lnTo>
                      <a:pt x="249" y="171"/>
                    </a:lnTo>
                    <a:lnTo>
                      <a:pt x="288" y="159"/>
                    </a:lnTo>
                    <a:lnTo>
                      <a:pt x="327" y="146"/>
                    </a:lnTo>
                    <a:lnTo>
                      <a:pt x="370" y="128"/>
                    </a:lnTo>
                    <a:lnTo>
                      <a:pt x="412" y="111"/>
                    </a:lnTo>
                    <a:lnTo>
                      <a:pt x="457" y="87"/>
                    </a:lnTo>
                    <a:lnTo>
                      <a:pt x="504" y="64"/>
                    </a:lnTo>
                    <a:lnTo>
                      <a:pt x="553" y="37"/>
                    </a:lnTo>
                    <a:lnTo>
                      <a:pt x="601" y="5"/>
                    </a:lnTo>
                    <a:lnTo>
                      <a:pt x="598" y="0"/>
                    </a:lnTo>
                    <a:lnTo>
                      <a:pt x="549" y="29"/>
                    </a:lnTo>
                    <a:lnTo>
                      <a:pt x="500" y="56"/>
                    </a:lnTo>
                    <a:lnTo>
                      <a:pt x="453" y="81"/>
                    </a:lnTo>
                    <a:lnTo>
                      <a:pt x="409" y="103"/>
                    </a:lnTo>
                    <a:lnTo>
                      <a:pt x="366" y="122"/>
                    </a:lnTo>
                    <a:lnTo>
                      <a:pt x="325" y="138"/>
                    </a:lnTo>
                    <a:lnTo>
                      <a:pt x="284" y="152"/>
                    </a:lnTo>
                    <a:lnTo>
                      <a:pt x="247" y="163"/>
                    </a:lnTo>
                    <a:lnTo>
                      <a:pt x="210" y="173"/>
                    </a:lnTo>
                    <a:lnTo>
                      <a:pt x="175" y="183"/>
                    </a:lnTo>
                    <a:lnTo>
                      <a:pt x="142" y="189"/>
                    </a:lnTo>
                    <a:lnTo>
                      <a:pt x="111" y="192"/>
                    </a:lnTo>
                    <a:lnTo>
                      <a:pt x="52" y="198"/>
                    </a:lnTo>
                    <a:lnTo>
                      <a:pt x="0" y="200"/>
                    </a:lnTo>
                    <a:lnTo>
                      <a:pt x="0" y="208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382" name="Freeform 124">
                <a:extLst>
                  <a:ext uri="{FF2B5EF4-FFF2-40B4-BE49-F238E27FC236}">
                    <a16:creationId xmlns:a16="http://schemas.microsoft.com/office/drawing/2014/main" xmlns="" id="{B242376F-7F67-4884-A9C0-AF21468C3D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5" y="2814"/>
                <a:ext cx="890" cy="168"/>
              </a:xfrm>
              <a:custGeom>
                <a:avLst/>
                <a:gdLst>
                  <a:gd name="T0" fmla="*/ 7 w 890"/>
                  <a:gd name="T1" fmla="*/ 6 h 168"/>
                  <a:gd name="T2" fmla="*/ 3 w 890"/>
                  <a:gd name="T3" fmla="*/ 10 h 168"/>
                  <a:gd name="T4" fmla="*/ 37 w 890"/>
                  <a:gd name="T5" fmla="*/ 16 h 168"/>
                  <a:gd name="T6" fmla="*/ 124 w 890"/>
                  <a:gd name="T7" fmla="*/ 36 h 168"/>
                  <a:gd name="T8" fmla="*/ 251 w 890"/>
                  <a:gd name="T9" fmla="*/ 61 h 168"/>
                  <a:gd name="T10" fmla="*/ 399 w 890"/>
                  <a:gd name="T11" fmla="*/ 90 h 168"/>
                  <a:gd name="T12" fmla="*/ 553 w 890"/>
                  <a:gd name="T13" fmla="*/ 119 h 168"/>
                  <a:gd name="T14" fmla="*/ 697 w 890"/>
                  <a:gd name="T15" fmla="*/ 145 h 168"/>
                  <a:gd name="T16" fmla="*/ 761 w 890"/>
                  <a:gd name="T17" fmla="*/ 154 h 168"/>
                  <a:gd name="T18" fmla="*/ 816 w 890"/>
                  <a:gd name="T19" fmla="*/ 162 h 168"/>
                  <a:gd name="T20" fmla="*/ 858 w 890"/>
                  <a:gd name="T21" fmla="*/ 166 h 168"/>
                  <a:gd name="T22" fmla="*/ 890 w 890"/>
                  <a:gd name="T23" fmla="*/ 168 h 168"/>
                  <a:gd name="T24" fmla="*/ 890 w 890"/>
                  <a:gd name="T25" fmla="*/ 160 h 168"/>
                  <a:gd name="T26" fmla="*/ 860 w 890"/>
                  <a:gd name="T27" fmla="*/ 158 h 168"/>
                  <a:gd name="T28" fmla="*/ 816 w 890"/>
                  <a:gd name="T29" fmla="*/ 154 h 168"/>
                  <a:gd name="T30" fmla="*/ 761 w 890"/>
                  <a:gd name="T31" fmla="*/ 147 h 168"/>
                  <a:gd name="T32" fmla="*/ 699 w 890"/>
                  <a:gd name="T33" fmla="*/ 137 h 168"/>
                  <a:gd name="T34" fmla="*/ 555 w 890"/>
                  <a:gd name="T35" fmla="*/ 112 h 168"/>
                  <a:gd name="T36" fmla="*/ 401 w 890"/>
                  <a:gd name="T37" fmla="*/ 82 h 168"/>
                  <a:gd name="T38" fmla="*/ 253 w 890"/>
                  <a:gd name="T39" fmla="*/ 53 h 168"/>
                  <a:gd name="T40" fmla="*/ 126 w 890"/>
                  <a:gd name="T41" fmla="*/ 28 h 168"/>
                  <a:gd name="T42" fmla="*/ 38 w 890"/>
                  <a:gd name="T43" fmla="*/ 8 h 168"/>
                  <a:gd name="T44" fmla="*/ 5 w 890"/>
                  <a:gd name="T45" fmla="*/ 2 h 168"/>
                  <a:gd name="T46" fmla="*/ 0 w 890"/>
                  <a:gd name="T47" fmla="*/ 6 h 168"/>
                  <a:gd name="T48" fmla="*/ 5 w 890"/>
                  <a:gd name="T49" fmla="*/ 2 h 168"/>
                  <a:gd name="T50" fmla="*/ 1 w 890"/>
                  <a:gd name="T51" fmla="*/ 0 h 168"/>
                  <a:gd name="T52" fmla="*/ 0 w 890"/>
                  <a:gd name="T53" fmla="*/ 6 h 168"/>
                  <a:gd name="T54" fmla="*/ 7 w 890"/>
                  <a:gd name="T55" fmla="*/ 6 h 16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890"/>
                  <a:gd name="T85" fmla="*/ 0 h 168"/>
                  <a:gd name="T86" fmla="*/ 890 w 890"/>
                  <a:gd name="T87" fmla="*/ 168 h 16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890" h="168">
                    <a:moveTo>
                      <a:pt x="7" y="6"/>
                    </a:moveTo>
                    <a:lnTo>
                      <a:pt x="3" y="10"/>
                    </a:lnTo>
                    <a:lnTo>
                      <a:pt x="37" y="16"/>
                    </a:lnTo>
                    <a:lnTo>
                      <a:pt x="124" y="36"/>
                    </a:lnTo>
                    <a:lnTo>
                      <a:pt x="251" y="61"/>
                    </a:lnTo>
                    <a:lnTo>
                      <a:pt x="399" y="90"/>
                    </a:lnTo>
                    <a:lnTo>
                      <a:pt x="553" y="119"/>
                    </a:lnTo>
                    <a:lnTo>
                      <a:pt x="697" y="145"/>
                    </a:lnTo>
                    <a:lnTo>
                      <a:pt x="761" y="154"/>
                    </a:lnTo>
                    <a:lnTo>
                      <a:pt x="816" y="162"/>
                    </a:lnTo>
                    <a:lnTo>
                      <a:pt x="858" y="166"/>
                    </a:lnTo>
                    <a:lnTo>
                      <a:pt x="890" y="168"/>
                    </a:lnTo>
                    <a:lnTo>
                      <a:pt x="890" y="160"/>
                    </a:lnTo>
                    <a:lnTo>
                      <a:pt x="860" y="158"/>
                    </a:lnTo>
                    <a:lnTo>
                      <a:pt x="816" y="154"/>
                    </a:lnTo>
                    <a:lnTo>
                      <a:pt x="761" y="147"/>
                    </a:lnTo>
                    <a:lnTo>
                      <a:pt x="699" y="137"/>
                    </a:lnTo>
                    <a:lnTo>
                      <a:pt x="555" y="112"/>
                    </a:lnTo>
                    <a:lnTo>
                      <a:pt x="401" y="82"/>
                    </a:lnTo>
                    <a:lnTo>
                      <a:pt x="253" y="53"/>
                    </a:lnTo>
                    <a:lnTo>
                      <a:pt x="126" y="28"/>
                    </a:lnTo>
                    <a:lnTo>
                      <a:pt x="38" y="8"/>
                    </a:lnTo>
                    <a:lnTo>
                      <a:pt x="5" y="2"/>
                    </a:lnTo>
                    <a:lnTo>
                      <a:pt x="0" y="6"/>
                    </a:lnTo>
                    <a:lnTo>
                      <a:pt x="5" y="2"/>
                    </a:lnTo>
                    <a:lnTo>
                      <a:pt x="1" y="0"/>
                    </a:lnTo>
                    <a:lnTo>
                      <a:pt x="0" y="6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383" name="Freeform 125">
                <a:extLst>
                  <a:ext uri="{FF2B5EF4-FFF2-40B4-BE49-F238E27FC236}">
                    <a16:creationId xmlns:a16="http://schemas.microsoft.com/office/drawing/2014/main" xmlns="" id="{0BAC04AA-99B9-4E87-9E5C-E6FC53D7A3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7" y="2820"/>
                <a:ext cx="15" cy="45"/>
              </a:xfrm>
              <a:custGeom>
                <a:avLst/>
                <a:gdLst>
                  <a:gd name="T0" fmla="*/ 4 w 15"/>
                  <a:gd name="T1" fmla="*/ 45 h 45"/>
                  <a:gd name="T2" fmla="*/ 9 w 15"/>
                  <a:gd name="T3" fmla="*/ 41 h 45"/>
                  <a:gd name="T4" fmla="*/ 15 w 15"/>
                  <a:gd name="T5" fmla="*/ 0 h 45"/>
                  <a:gd name="T6" fmla="*/ 8 w 15"/>
                  <a:gd name="T7" fmla="*/ 0 h 45"/>
                  <a:gd name="T8" fmla="*/ 0 w 15"/>
                  <a:gd name="T9" fmla="*/ 39 h 45"/>
                  <a:gd name="T10" fmla="*/ 4 w 15"/>
                  <a:gd name="T11" fmla="*/ 45 h 45"/>
                  <a:gd name="T12" fmla="*/ 0 w 15"/>
                  <a:gd name="T13" fmla="*/ 39 h 45"/>
                  <a:gd name="T14" fmla="*/ 0 w 15"/>
                  <a:gd name="T15" fmla="*/ 43 h 45"/>
                  <a:gd name="T16" fmla="*/ 4 w 15"/>
                  <a:gd name="T17" fmla="*/ 45 h 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"/>
                  <a:gd name="T28" fmla="*/ 0 h 45"/>
                  <a:gd name="T29" fmla="*/ 15 w 15"/>
                  <a:gd name="T30" fmla="*/ 45 h 4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" h="45">
                    <a:moveTo>
                      <a:pt x="4" y="45"/>
                    </a:moveTo>
                    <a:lnTo>
                      <a:pt x="9" y="41"/>
                    </a:lnTo>
                    <a:lnTo>
                      <a:pt x="15" y="0"/>
                    </a:lnTo>
                    <a:lnTo>
                      <a:pt x="8" y="0"/>
                    </a:lnTo>
                    <a:lnTo>
                      <a:pt x="0" y="39"/>
                    </a:lnTo>
                    <a:lnTo>
                      <a:pt x="4" y="45"/>
                    </a:lnTo>
                    <a:lnTo>
                      <a:pt x="0" y="39"/>
                    </a:lnTo>
                    <a:lnTo>
                      <a:pt x="0" y="43"/>
                    </a:lnTo>
                    <a:lnTo>
                      <a:pt x="4" y="45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384" name="Freeform 126">
                <a:extLst>
                  <a:ext uri="{FF2B5EF4-FFF2-40B4-BE49-F238E27FC236}">
                    <a16:creationId xmlns:a16="http://schemas.microsoft.com/office/drawing/2014/main" xmlns="" id="{6C8FA4A4-E89B-414E-A065-7DE701187D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3" y="2739"/>
                <a:ext cx="76" cy="210"/>
              </a:xfrm>
              <a:custGeom>
                <a:avLst/>
                <a:gdLst>
                  <a:gd name="T0" fmla="*/ 15 w 76"/>
                  <a:gd name="T1" fmla="*/ 210 h 210"/>
                  <a:gd name="T2" fmla="*/ 76 w 76"/>
                  <a:gd name="T3" fmla="*/ 3 h 210"/>
                  <a:gd name="T4" fmla="*/ 60 w 76"/>
                  <a:gd name="T5" fmla="*/ 0 h 210"/>
                  <a:gd name="T6" fmla="*/ 0 w 76"/>
                  <a:gd name="T7" fmla="*/ 204 h 210"/>
                  <a:gd name="T8" fmla="*/ 15 w 76"/>
                  <a:gd name="T9" fmla="*/ 210 h 2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6"/>
                  <a:gd name="T16" fmla="*/ 0 h 210"/>
                  <a:gd name="T17" fmla="*/ 76 w 76"/>
                  <a:gd name="T18" fmla="*/ 210 h 2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6" h="210">
                    <a:moveTo>
                      <a:pt x="15" y="210"/>
                    </a:moveTo>
                    <a:lnTo>
                      <a:pt x="76" y="3"/>
                    </a:lnTo>
                    <a:lnTo>
                      <a:pt x="60" y="0"/>
                    </a:lnTo>
                    <a:lnTo>
                      <a:pt x="0" y="204"/>
                    </a:lnTo>
                    <a:lnTo>
                      <a:pt x="15" y="210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385" name="Freeform 127">
                <a:extLst>
                  <a:ext uri="{FF2B5EF4-FFF2-40B4-BE49-F238E27FC236}">
                    <a16:creationId xmlns:a16="http://schemas.microsoft.com/office/drawing/2014/main" xmlns="" id="{6629A5F4-1BFD-46A8-B3AB-8A41221C7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8" y="2733"/>
                <a:ext cx="74" cy="210"/>
              </a:xfrm>
              <a:custGeom>
                <a:avLst/>
                <a:gdLst>
                  <a:gd name="T0" fmla="*/ 15 w 74"/>
                  <a:gd name="T1" fmla="*/ 210 h 210"/>
                  <a:gd name="T2" fmla="*/ 74 w 74"/>
                  <a:gd name="T3" fmla="*/ 4 h 210"/>
                  <a:gd name="T4" fmla="*/ 58 w 74"/>
                  <a:gd name="T5" fmla="*/ 0 h 210"/>
                  <a:gd name="T6" fmla="*/ 0 w 74"/>
                  <a:gd name="T7" fmla="*/ 204 h 210"/>
                  <a:gd name="T8" fmla="*/ 15 w 74"/>
                  <a:gd name="T9" fmla="*/ 210 h 2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210"/>
                  <a:gd name="T17" fmla="*/ 74 w 74"/>
                  <a:gd name="T18" fmla="*/ 210 h 2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210">
                    <a:moveTo>
                      <a:pt x="15" y="210"/>
                    </a:moveTo>
                    <a:lnTo>
                      <a:pt x="74" y="4"/>
                    </a:lnTo>
                    <a:lnTo>
                      <a:pt x="58" y="0"/>
                    </a:lnTo>
                    <a:lnTo>
                      <a:pt x="0" y="204"/>
                    </a:lnTo>
                    <a:lnTo>
                      <a:pt x="15" y="210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386" name="Freeform 128">
                <a:extLst>
                  <a:ext uri="{FF2B5EF4-FFF2-40B4-BE49-F238E27FC236}">
                    <a16:creationId xmlns:a16="http://schemas.microsoft.com/office/drawing/2014/main" xmlns="" id="{6284562B-1709-4BB4-B0D3-C6ECC1FBBE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5" y="2719"/>
                <a:ext cx="74" cy="210"/>
              </a:xfrm>
              <a:custGeom>
                <a:avLst/>
                <a:gdLst>
                  <a:gd name="T0" fmla="*/ 16 w 74"/>
                  <a:gd name="T1" fmla="*/ 210 h 210"/>
                  <a:gd name="T2" fmla="*/ 74 w 74"/>
                  <a:gd name="T3" fmla="*/ 6 h 210"/>
                  <a:gd name="T4" fmla="*/ 58 w 74"/>
                  <a:gd name="T5" fmla="*/ 0 h 210"/>
                  <a:gd name="T6" fmla="*/ 0 w 74"/>
                  <a:gd name="T7" fmla="*/ 207 h 210"/>
                  <a:gd name="T8" fmla="*/ 16 w 74"/>
                  <a:gd name="T9" fmla="*/ 210 h 2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210"/>
                  <a:gd name="T17" fmla="*/ 74 w 74"/>
                  <a:gd name="T18" fmla="*/ 210 h 2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210">
                    <a:moveTo>
                      <a:pt x="16" y="210"/>
                    </a:moveTo>
                    <a:lnTo>
                      <a:pt x="74" y="6"/>
                    </a:lnTo>
                    <a:lnTo>
                      <a:pt x="58" y="0"/>
                    </a:lnTo>
                    <a:lnTo>
                      <a:pt x="0" y="207"/>
                    </a:lnTo>
                    <a:lnTo>
                      <a:pt x="16" y="210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387" name="Freeform 129">
                <a:extLst>
                  <a:ext uri="{FF2B5EF4-FFF2-40B4-BE49-F238E27FC236}">
                    <a16:creationId xmlns:a16="http://schemas.microsoft.com/office/drawing/2014/main" xmlns="" id="{FC74F23E-286F-4A38-B8A8-5C77525486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8" y="2709"/>
                <a:ext cx="76" cy="211"/>
              </a:xfrm>
              <a:custGeom>
                <a:avLst/>
                <a:gdLst>
                  <a:gd name="T0" fmla="*/ 16 w 76"/>
                  <a:gd name="T1" fmla="*/ 211 h 211"/>
                  <a:gd name="T2" fmla="*/ 76 w 76"/>
                  <a:gd name="T3" fmla="*/ 6 h 211"/>
                  <a:gd name="T4" fmla="*/ 61 w 76"/>
                  <a:gd name="T5" fmla="*/ 0 h 211"/>
                  <a:gd name="T6" fmla="*/ 0 w 76"/>
                  <a:gd name="T7" fmla="*/ 207 h 211"/>
                  <a:gd name="T8" fmla="*/ 16 w 76"/>
                  <a:gd name="T9" fmla="*/ 211 h 2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6"/>
                  <a:gd name="T16" fmla="*/ 0 h 211"/>
                  <a:gd name="T17" fmla="*/ 76 w 76"/>
                  <a:gd name="T18" fmla="*/ 211 h 2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6" h="211">
                    <a:moveTo>
                      <a:pt x="16" y="211"/>
                    </a:moveTo>
                    <a:lnTo>
                      <a:pt x="76" y="6"/>
                    </a:lnTo>
                    <a:lnTo>
                      <a:pt x="61" y="0"/>
                    </a:lnTo>
                    <a:lnTo>
                      <a:pt x="0" y="207"/>
                    </a:lnTo>
                    <a:lnTo>
                      <a:pt x="16" y="211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388" name="Freeform 130">
                <a:extLst>
                  <a:ext uri="{FF2B5EF4-FFF2-40B4-BE49-F238E27FC236}">
                    <a16:creationId xmlns:a16="http://schemas.microsoft.com/office/drawing/2014/main" xmlns="" id="{78E21C92-C1AC-4089-9706-C736772BF8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5" y="2701"/>
                <a:ext cx="76" cy="211"/>
              </a:xfrm>
              <a:custGeom>
                <a:avLst/>
                <a:gdLst>
                  <a:gd name="T0" fmla="*/ 16 w 76"/>
                  <a:gd name="T1" fmla="*/ 211 h 211"/>
                  <a:gd name="T2" fmla="*/ 76 w 76"/>
                  <a:gd name="T3" fmla="*/ 4 h 211"/>
                  <a:gd name="T4" fmla="*/ 61 w 76"/>
                  <a:gd name="T5" fmla="*/ 0 h 211"/>
                  <a:gd name="T6" fmla="*/ 0 w 76"/>
                  <a:gd name="T7" fmla="*/ 205 h 211"/>
                  <a:gd name="T8" fmla="*/ 16 w 76"/>
                  <a:gd name="T9" fmla="*/ 211 h 2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6"/>
                  <a:gd name="T16" fmla="*/ 0 h 211"/>
                  <a:gd name="T17" fmla="*/ 76 w 76"/>
                  <a:gd name="T18" fmla="*/ 211 h 2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6" h="211">
                    <a:moveTo>
                      <a:pt x="16" y="211"/>
                    </a:moveTo>
                    <a:lnTo>
                      <a:pt x="76" y="4"/>
                    </a:lnTo>
                    <a:lnTo>
                      <a:pt x="61" y="0"/>
                    </a:lnTo>
                    <a:lnTo>
                      <a:pt x="0" y="205"/>
                    </a:lnTo>
                    <a:lnTo>
                      <a:pt x="16" y="211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389" name="Freeform 131">
                <a:extLst>
                  <a:ext uri="{FF2B5EF4-FFF2-40B4-BE49-F238E27FC236}">
                    <a16:creationId xmlns:a16="http://schemas.microsoft.com/office/drawing/2014/main" xmlns="" id="{2C617D65-C2F0-401C-9F7C-155D3B04DF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1" y="2723"/>
                <a:ext cx="191" cy="166"/>
              </a:xfrm>
              <a:custGeom>
                <a:avLst/>
                <a:gdLst>
                  <a:gd name="T0" fmla="*/ 30 w 191"/>
                  <a:gd name="T1" fmla="*/ 0 h 166"/>
                  <a:gd name="T2" fmla="*/ 45 w 191"/>
                  <a:gd name="T3" fmla="*/ 8 h 166"/>
                  <a:gd name="T4" fmla="*/ 47 w 191"/>
                  <a:gd name="T5" fmla="*/ 14 h 166"/>
                  <a:gd name="T6" fmla="*/ 51 w 191"/>
                  <a:gd name="T7" fmla="*/ 31 h 166"/>
                  <a:gd name="T8" fmla="*/ 59 w 191"/>
                  <a:gd name="T9" fmla="*/ 39 h 166"/>
                  <a:gd name="T10" fmla="*/ 67 w 191"/>
                  <a:gd name="T11" fmla="*/ 45 h 166"/>
                  <a:gd name="T12" fmla="*/ 73 w 191"/>
                  <a:gd name="T13" fmla="*/ 49 h 166"/>
                  <a:gd name="T14" fmla="*/ 76 w 191"/>
                  <a:gd name="T15" fmla="*/ 49 h 166"/>
                  <a:gd name="T16" fmla="*/ 129 w 191"/>
                  <a:gd name="T17" fmla="*/ 58 h 166"/>
                  <a:gd name="T18" fmla="*/ 129 w 191"/>
                  <a:gd name="T19" fmla="*/ 51 h 166"/>
                  <a:gd name="T20" fmla="*/ 145 w 191"/>
                  <a:gd name="T21" fmla="*/ 53 h 166"/>
                  <a:gd name="T22" fmla="*/ 143 w 191"/>
                  <a:gd name="T23" fmla="*/ 60 h 166"/>
                  <a:gd name="T24" fmla="*/ 184 w 191"/>
                  <a:gd name="T25" fmla="*/ 68 h 166"/>
                  <a:gd name="T26" fmla="*/ 187 w 191"/>
                  <a:gd name="T27" fmla="*/ 70 h 166"/>
                  <a:gd name="T28" fmla="*/ 189 w 191"/>
                  <a:gd name="T29" fmla="*/ 72 h 166"/>
                  <a:gd name="T30" fmla="*/ 191 w 191"/>
                  <a:gd name="T31" fmla="*/ 76 h 166"/>
                  <a:gd name="T32" fmla="*/ 191 w 191"/>
                  <a:gd name="T33" fmla="*/ 80 h 166"/>
                  <a:gd name="T34" fmla="*/ 178 w 191"/>
                  <a:gd name="T35" fmla="*/ 148 h 166"/>
                  <a:gd name="T36" fmla="*/ 178 w 191"/>
                  <a:gd name="T37" fmla="*/ 152 h 166"/>
                  <a:gd name="T38" fmla="*/ 174 w 191"/>
                  <a:gd name="T39" fmla="*/ 156 h 166"/>
                  <a:gd name="T40" fmla="*/ 170 w 191"/>
                  <a:gd name="T41" fmla="*/ 158 h 166"/>
                  <a:gd name="T42" fmla="*/ 166 w 191"/>
                  <a:gd name="T43" fmla="*/ 156 h 166"/>
                  <a:gd name="T44" fmla="*/ 127 w 191"/>
                  <a:gd name="T45" fmla="*/ 148 h 166"/>
                  <a:gd name="T46" fmla="*/ 125 w 191"/>
                  <a:gd name="T47" fmla="*/ 158 h 166"/>
                  <a:gd name="T48" fmla="*/ 110 w 191"/>
                  <a:gd name="T49" fmla="*/ 154 h 166"/>
                  <a:gd name="T50" fmla="*/ 111 w 191"/>
                  <a:gd name="T51" fmla="*/ 146 h 166"/>
                  <a:gd name="T52" fmla="*/ 59 w 191"/>
                  <a:gd name="T53" fmla="*/ 136 h 166"/>
                  <a:gd name="T54" fmla="*/ 57 w 191"/>
                  <a:gd name="T55" fmla="*/ 136 h 166"/>
                  <a:gd name="T56" fmla="*/ 49 w 191"/>
                  <a:gd name="T57" fmla="*/ 136 h 166"/>
                  <a:gd name="T58" fmla="*/ 39 w 191"/>
                  <a:gd name="T59" fmla="*/ 138 h 166"/>
                  <a:gd name="T60" fmla="*/ 32 w 191"/>
                  <a:gd name="T61" fmla="*/ 144 h 166"/>
                  <a:gd name="T62" fmla="*/ 20 w 191"/>
                  <a:gd name="T63" fmla="*/ 160 h 166"/>
                  <a:gd name="T64" fmla="*/ 16 w 191"/>
                  <a:gd name="T65" fmla="*/ 164 h 166"/>
                  <a:gd name="T66" fmla="*/ 0 w 191"/>
                  <a:gd name="T67" fmla="*/ 166 h 166"/>
                  <a:gd name="T68" fmla="*/ 30 w 191"/>
                  <a:gd name="T69" fmla="*/ 0 h 16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91"/>
                  <a:gd name="T106" fmla="*/ 0 h 166"/>
                  <a:gd name="T107" fmla="*/ 191 w 191"/>
                  <a:gd name="T108" fmla="*/ 166 h 16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91" h="166">
                    <a:moveTo>
                      <a:pt x="30" y="0"/>
                    </a:moveTo>
                    <a:lnTo>
                      <a:pt x="45" y="8"/>
                    </a:lnTo>
                    <a:lnTo>
                      <a:pt x="47" y="14"/>
                    </a:lnTo>
                    <a:lnTo>
                      <a:pt x="51" y="31"/>
                    </a:lnTo>
                    <a:lnTo>
                      <a:pt x="59" y="39"/>
                    </a:lnTo>
                    <a:lnTo>
                      <a:pt x="67" y="45"/>
                    </a:lnTo>
                    <a:lnTo>
                      <a:pt x="73" y="49"/>
                    </a:lnTo>
                    <a:lnTo>
                      <a:pt x="76" y="49"/>
                    </a:lnTo>
                    <a:lnTo>
                      <a:pt x="129" y="58"/>
                    </a:lnTo>
                    <a:lnTo>
                      <a:pt x="129" y="51"/>
                    </a:lnTo>
                    <a:lnTo>
                      <a:pt x="145" y="53"/>
                    </a:lnTo>
                    <a:lnTo>
                      <a:pt x="143" y="60"/>
                    </a:lnTo>
                    <a:lnTo>
                      <a:pt x="184" y="68"/>
                    </a:lnTo>
                    <a:lnTo>
                      <a:pt x="187" y="70"/>
                    </a:lnTo>
                    <a:lnTo>
                      <a:pt x="189" y="72"/>
                    </a:lnTo>
                    <a:lnTo>
                      <a:pt x="191" y="76"/>
                    </a:lnTo>
                    <a:lnTo>
                      <a:pt x="191" y="80"/>
                    </a:lnTo>
                    <a:lnTo>
                      <a:pt x="178" y="148"/>
                    </a:lnTo>
                    <a:lnTo>
                      <a:pt x="178" y="152"/>
                    </a:lnTo>
                    <a:lnTo>
                      <a:pt x="174" y="156"/>
                    </a:lnTo>
                    <a:lnTo>
                      <a:pt x="170" y="158"/>
                    </a:lnTo>
                    <a:lnTo>
                      <a:pt x="166" y="156"/>
                    </a:lnTo>
                    <a:lnTo>
                      <a:pt x="127" y="148"/>
                    </a:lnTo>
                    <a:lnTo>
                      <a:pt x="125" y="158"/>
                    </a:lnTo>
                    <a:lnTo>
                      <a:pt x="110" y="154"/>
                    </a:lnTo>
                    <a:lnTo>
                      <a:pt x="111" y="146"/>
                    </a:lnTo>
                    <a:lnTo>
                      <a:pt x="59" y="136"/>
                    </a:lnTo>
                    <a:lnTo>
                      <a:pt x="57" y="136"/>
                    </a:lnTo>
                    <a:lnTo>
                      <a:pt x="49" y="136"/>
                    </a:lnTo>
                    <a:lnTo>
                      <a:pt x="39" y="138"/>
                    </a:lnTo>
                    <a:lnTo>
                      <a:pt x="32" y="144"/>
                    </a:lnTo>
                    <a:lnTo>
                      <a:pt x="20" y="160"/>
                    </a:lnTo>
                    <a:lnTo>
                      <a:pt x="16" y="164"/>
                    </a:lnTo>
                    <a:lnTo>
                      <a:pt x="0" y="166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390" name="Freeform 132">
                <a:extLst>
                  <a:ext uri="{FF2B5EF4-FFF2-40B4-BE49-F238E27FC236}">
                    <a16:creationId xmlns:a16="http://schemas.microsoft.com/office/drawing/2014/main" xmlns="" id="{938ED0D1-738E-49F7-9379-C7FA40DA8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1" y="2719"/>
                <a:ext cx="19" cy="16"/>
              </a:xfrm>
              <a:custGeom>
                <a:avLst/>
                <a:gdLst>
                  <a:gd name="T0" fmla="*/ 19 w 19"/>
                  <a:gd name="T1" fmla="*/ 12 h 16"/>
                  <a:gd name="T2" fmla="*/ 17 w 19"/>
                  <a:gd name="T3" fmla="*/ 8 h 16"/>
                  <a:gd name="T4" fmla="*/ 2 w 19"/>
                  <a:gd name="T5" fmla="*/ 0 h 16"/>
                  <a:gd name="T6" fmla="*/ 0 w 19"/>
                  <a:gd name="T7" fmla="*/ 8 h 16"/>
                  <a:gd name="T8" fmla="*/ 13 w 19"/>
                  <a:gd name="T9" fmla="*/ 16 h 16"/>
                  <a:gd name="T10" fmla="*/ 19 w 19"/>
                  <a:gd name="T11" fmla="*/ 12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16"/>
                  <a:gd name="T20" fmla="*/ 19 w 19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16">
                    <a:moveTo>
                      <a:pt x="19" y="12"/>
                    </a:moveTo>
                    <a:lnTo>
                      <a:pt x="17" y="8"/>
                    </a:lnTo>
                    <a:lnTo>
                      <a:pt x="2" y="0"/>
                    </a:lnTo>
                    <a:lnTo>
                      <a:pt x="0" y="8"/>
                    </a:lnTo>
                    <a:lnTo>
                      <a:pt x="13" y="16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391" name="Freeform 133">
                <a:extLst>
                  <a:ext uri="{FF2B5EF4-FFF2-40B4-BE49-F238E27FC236}">
                    <a16:creationId xmlns:a16="http://schemas.microsoft.com/office/drawing/2014/main" xmlns="" id="{BAFDE02E-C902-4BDF-93D3-C49CCB04ED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2" y="2731"/>
                <a:ext cx="14" cy="25"/>
              </a:xfrm>
              <a:custGeom>
                <a:avLst/>
                <a:gdLst>
                  <a:gd name="T0" fmla="*/ 14 w 14"/>
                  <a:gd name="T1" fmla="*/ 21 h 25"/>
                  <a:gd name="T2" fmla="*/ 14 w 14"/>
                  <a:gd name="T3" fmla="*/ 21 h 25"/>
                  <a:gd name="T4" fmla="*/ 10 w 14"/>
                  <a:gd name="T5" fmla="*/ 4 h 25"/>
                  <a:gd name="T6" fmla="*/ 8 w 14"/>
                  <a:gd name="T7" fmla="*/ 0 h 25"/>
                  <a:gd name="T8" fmla="*/ 0 w 14"/>
                  <a:gd name="T9" fmla="*/ 0 h 25"/>
                  <a:gd name="T10" fmla="*/ 2 w 14"/>
                  <a:gd name="T11" fmla="*/ 8 h 25"/>
                  <a:gd name="T12" fmla="*/ 6 w 14"/>
                  <a:gd name="T13" fmla="*/ 25 h 25"/>
                  <a:gd name="T14" fmla="*/ 6 w 14"/>
                  <a:gd name="T15" fmla="*/ 25 h 25"/>
                  <a:gd name="T16" fmla="*/ 14 w 14"/>
                  <a:gd name="T17" fmla="*/ 21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25"/>
                  <a:gd name="T29" fmla="*/ 14 w 14"/>
                  <a:gd name="T30" fmla="*/ 25 h 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25">
                    <a:moveTo>
                      <a:pt x="14" y="21"/>
                    </a:moveTo>
                    <a:lnTo>
                      <a:pt x="14" y="21"/>
                    </a:lnTo>
                    <a:lnTo>
                      <a:pt x="10" y="4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2" y="8"/>
                    </a:lnTo>
                    <a:lnTo>
                      <a:pt x="6" y="25"/>
                    </a:lnTo>
                    <a:lnTo>
                      <a:pt x="14" y="21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392" name="Freeform 134">
                <a:extLst>
                  <a:ext uri="{FF2B5EF4-FFF2-40B4-BE49-F238E27FC236}">
                    <a16:creationId xmlns:a16="http://schemas.microsoft.com/office/drawing/2014/main" xmlns="" id="{1D52DAC5-F2D8-4795-B732-2AEB0888D4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8" y="2752"/>
                <a:ext cx="29" cy="24"/>
              </a:xfrm>
              <a:custGeom>
                <a:avLst/>
                <a:gdLst>
                  <a:gd name="T0" fmla="*/ 29 w 29"/>
                  <a:gd name="T1" fmla="*/ 16 h 24"/>
                  <a:gd name="T2" fmla="*/ 29 w 29"/>
                  <a:gd name="T3" fmla="*/ 16 h 24"/>
                  <a:gd name="T4" fmla="*/ 27 w 29"/>
                  <a:gd name="T5" fmla="*/ 16 h 24"/>
                  <a:gd name="T6" fmla="*/ 22 w 29"/>
                  <a:gd name="T7" fmla="*/ 12 h 24"/>
                  <a:gd name="T8" fmla="*/ 14 w 29"/>
                  <a:gd name="T9" fmla="*/ 8 h 24"/>
                  <a:gd name="T10" fmla="*/ 8 w 29"/>
                  <a:gd name="T11" fmla="*/ 0 h 24"/>
                  <a:gd name="T12" fmla="*/ 0 w 29"/>
                  <a:gd name="T13" fmla="*/ 4 h 24"/>
                  <a:gd name="T14" fmla="*/ 8 w 29"/>
                  <a:gd name="T15" fmla="*/ 14 h 24"/>
                  <a:gd name="T16" fmla="*/ 18 w 29"/>
                  <a:gd name="T17" fmla="*/ 20 h 24"/>
                  <a:gd name="T18" fmla="*/ 24 w 29"/>
                  <a:gd name="T19" fmla="*/ 24 h 24"/>
                  <a:gd name="T20" fmla="*/ 27 w 29"/>
                  <a:gd name="T21" fmla="*/ 24 h 24"/>
                  <a:gd name="T22" fmla="*/ 27 w 29"/>
                  <a:gd name="T23" fmla="*/ 24 h 24"/>
                  <a:gd name="T24" fmla="*/ 29 w 29"/>
                  <a:gd name="T25" fmla="*/ 16 h 2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"/>
                  <a:gd name="T40" fmla="*/ 0 h 24"/>
                  <a:gd name="T41" fmla="*/ 29 w 29"/>
                  <a:gd name="T42" fmla="*/ 24 h 2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" h="24">
                    <a:moveTo>
                      <a:pt x="29" y="16"/>
                    </a:moveTo>
                    <a:lnTo>
                      <a:pt x="29" y="16"/>
                    </a:lnTo>
                    <a:lnTo>
                      <a:pt x="27" y="16"/>
                    </a:lnTo>
                    <a:lnTo>
                      <a:pt x="22" y="12"/>
                    </a:lnTo>
                    <a:lnTo>
                      <a:pt x="14" y="8"/>
                    </a:lnTo>
                    <a:lnTo>
                      <a:pt x="8" y="0"/>
                    </a:lnTo>
                    <a:lnTo>
                      <a:pt x="0" y="4"/>
                    </a:lnTo>
                    <a:lnTo>
                      <a:pt x="8" y="14"/>
                    </a:lnTo>
                    <a:lnTo>
                      <a:pt x="18" y="20"/>
                    </a:lnTo>
                    <a:lnTo>
                      <a:pt x="24" y="24"/>
                    </a:lnTo>
                    <a:lnTo>
                      <a:pt x="27" y="24"/>
                    </a:lnTo>
                    <a:lnTo>
                      <a:pt x="29" y="16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393" name="Freeform 135">
                <a:extLst>
                  <a:ext uri="{FF2B5EF4-FFF2-40B4-BE49-F238E27FC236}">
                    <a16:creationId xmlns:a16="http://schemas.microsoft.com/office/drawing/2014/main" xmlns="" id="{E4A0F4D0-2429-407D-B0AE-46149AD15E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5" y="2768"/>
                <a:ext cx="59" cy="17"/>
              </a:xfrm>
              <a:custGeom>
                <a:avLst/>
                <a:gdLst>
                  <a:gd name="T0" fmla="*/ 59 w 59"/>
                  <a:gd name="T1" fmla="*/ 13 h 17"/>
                  <a:gd name="T2" fmla="*/ 55 w 59"/>
                  <a:gd name="T3" fmla="*/ 9 h 17"/>
                  <a:gd name="T4" fmla="*/ 2 w 59"/>
                  <a:gd name="T5" fmla="*/ 0 h 17"/>
                  <a:gd name="T6" fmla="*/ 0 w 59"/>
                  <a:gd name="T7" fmla="*/ 8 h 17"/>
                  <a:gd name="T8" fmla="*/ 53 w 59"/>
                  <a:gd name="T9" fmla="*/ 17 h 17"/>
                  <a:gd name="T10" fmla="*/ 59 w 59"/>
                  <a:gd name="T11" fmla="*/ 13 h 17"/>
                  <a:gd name="T12" fmla="*/ 53 w 59"/>
                  <a:gd name="T13" fmla="*/ 17 h 17"/>
                  <a:gd name="T14" fmla="*/ 57 w 59"/>
                  <a:gd name="T15" fmla="*/ 17 h 17"/>
                  <a:gd name="T16" fmla="*/ 59 w 59"/>
                  <a:gd name="T17" fmla="*/ 13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9"/>
                  <a:gd name="T28" fmla="*/ 0 h 17"/>
                  <a:gd name="T29" fmla="*/ 59 w 59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9" h="17">
                    <a:moveTo>
                      <a:pt x="59" y="13"/>
                    </a:moveTo>
                    <a:lnTo>
                      <a:pt x="55" y="9"/>
                    </a:lnTo>
                    <a:lnTo>
                      <a:pt x="2" y="0"/>
                    </a:lnTo>
                    <a:lnTo>
                      <a:pt x="0" y="8"/>
                    </a:lnTo>
                    <a:lnTo>
                      <a:pt x="53" y="17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57" y="17"/>
                    </a:lnTo>
                    <a:lnTo>
                      <a:pt x="59" y="13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394" name="Freeform 136">
                <a:extLst>
                  <a:ext uri="{FF2B5EF4-FFF2-40B4-BE49-F238E27FC236}">
                    <a16:creationId xmlns:a16="http://schemas.microsoft.com/office/drawing/2014/main" xmlns="" id="{8D7F143A-E223-462B-8103-6E28D71315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770"/>
                <a:ext cx="10" cy="11"/>
              </a:xfrm>
              <a:custGeom>
                <a:avLst/>
                <a:gdLst>
                  <a:gd name="T0" fmla="*/ 8 w 10"/>
                  <a:gd name="T1" fmla="*/ 0 h 11"/>
                  <a:gd name="T2" fmla="*/ 2 w 10"/>
                  <a:gd name="T3" fmla="*/ 4 h 11"/>
                  <a:gd name="T4" fmla="*/ 0 w 10"/>
                  <a:gd name="T5" fmla="*/ 11 h 11"/>
                  <a:gd name="T6" fmla="*/ 10 w 10"/>
                  <a:gd name="T7" fmla="*/ 11 h 11"/>
                  <a:gd name="T8" fmla="*/ 10 w 10"/>
                  <a:gd name="T9" fmla="*/ 4 h 11"/>
                  <a:gd name="T10" fmla="*/ 8 w 10"/>
                  <a:gd name="T11" fmla="*/ 0 h 11"/>
                  <a:gd name="T12" fmla="*/ 8 w 10"/>
                  <a:gd name="T13" fmla="*/ 0 h 11"/>
                  <a:gd name="T14" fmla="*/ 4 w 10"/>
                  <a:gd name="T15" fmla="*/ 0 h 11"/>
                  <a:gd name="T16" fmla="*/ 2 w 10"/>
                  <a:gd name="T17" fmla="*/ 4 h 11"/>
                  <a:gd name="T18" fmla="*/ 8 w 10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11"/>
                  <a:gd name="T32" fmla="*/ 10 w 10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11">
                    <a:moveTo>
                      <a:pt x="8" y="0"/>
                    </a:moveTo>
                    <a:lnTo>
                      <a:pt x="2" y="4"/>
                    </a:lnTo>
                    <a:lnTo>
                      <a:pt x="0" y="11"/>
                    </a:lnTo>
                    <a:lnTo>
                      <a:pt x="10" y="11"/>
                    </a:lnTo>
                    <a:lnTo>
                      <a:pt x="10" y="4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395" name="Freeform 137">
                <a:extLst>
                  <a:ext uri="{FF2B5EF4-FFF2-40B4-BE49-F238E27FC236}">
                    <a16:creationId xmlns:a16="http://schemas.microsoft.com/office/drawing/2014/main" xmlns="" id="{D2DA727B-BDDD-4727-87D1-74011B7BE4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0" y="2770"/>
                <a:ext cx="19" cy="9"/>
              </a:xfrm>
              <a:custGeom>
                <a:avLst/>
                <a:gdLst>
                  <a:gd name="T0" fmla="*/ 19 w 19"/>
                  <a:gd name="T1" fmla="*/ 7 h 9"/>
                  <a:gd name="T2" fmla="*/ 16 w 19"/>
                  <a:gd name="T3" fmla="*/ 2 h 9"/>
                  <a:gd name="T4" fmla="*/ 2 w 19"/>
                  <a:gd name="T5" fmla="*/ 0 h 9"/>
                  <a:gd name="T6" fmla="*/ 0 w 19"/>
                  <a:gd name="T7" fmla="*/ 7 h 9"/>
                  <a:gd name="T8" fmla="*/ 14 w 19"/>
                  <a:gd name="T9" fmla="*/ 9 h 9"/>
                  <a:gd name="T10" fmla="*/ 19 w 19"/>
                  <a:gd name="T11" fmla="*/ 7 h 9"/>
                  <a:gd name="T12" fmla="*/ 19 w 19"/>
                  <a:gd name="T13" fmla="*/ 7 h 9"/>
                  <a:gd name="T14" fmla="*/ 19 w 19"/>
                  <a:gd name="T15" fmla="*/ 4 h 9"/>
                  <a:gd name="T16" fmla="*/ 16 w 19"/>
                  <a:gd name="T17" fmla="*/ 2 h 9"/>
                  <a:gd name="T18" fmla="*/ 19 w 19"/>
                  <a:gd name="T19" fmla="*/ 7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9"/>
                  <a:gd name="T31" fmla="*/ 0 h 9"/>
                  <a:gd name="T32" fmla="*/ 19 w 19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9" h="9">
                    <a:moveTo>
                      <a:pt x="19" y="7"/>
                    </a:moveTo>
                    <a:lnTo>
                      <a:pt x="16" y="2"/>
                    </a:lnTo>
                    <a:lnTo>
                      <a:pt x="2" y="0"/>
                    </a:lnTo>
                    <a:lnTo>
                      <a:pt x="0" y="7"/>
                    </a:lnTo>
                    <a:lnTo>
                      <a:pt x="14" y="9"/>
                    </a:lnTo>
                    <a:lnTo>
                      <a:pt x="19" y="7"/>
                    </a:lnTo>
                    <a:lnTo>
                      <a:pt x="19" y="4"/>
                    </a:lnTo>
                    <a:lnTo>
                      <a:pt x="16" y="2"/>
                    </a:lnTo>
                    <a:lnTo>
                      <a:pt x="19" y="7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396" name="Freeform 138">
                <a:extLst>
                  <a:ext uri="{FF2B5EF4-FFF2-40B4-BE49-F238E27FC236}">
                    <a16:creationId xmlns:a16="http://schemas.microsoft.com/office/drawing/2014/main" xmlns="" id="{7FBEA359-0189-495B-A78E-CA065A12DD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8" y="2776"/>
                <a:ext cx="11" cy="11"/>
              </a:xfrm>
              <a:custGeom>
                <a:avLst/>
                <a:gdLst>
                  <a:gd name="T0" fmla="*/ 4 w 11"/>
                  <a:gd name="T1" fmla="*/ 11 h 11"/>
                  <a:gd name="T2" fmla="*/ 10 w 11"/>
                  <a:gd name="T3" fmla="*/ 9 h 11"/>
                  <a:gd name="T4" fmla="*/ 11 w 11"/>
                  <a:gd name="T5" fmla="*/ 1 h 11"/>
                  <a:gd name="T6" fmla="*/ 4 w 11"/>
                  <a:gd name="T7" fmla="*/ 0 h 11"/>
                  <a:gd name="T8" fmla="*/ 2 w 11"/>
                  <a:gd name="T9" fmla="*/ 7 h 11"/>
                  <a:gd name="T10" fmla="*/ 4 w 11"/>
                  <a:gd name="T11" fmla="*/ 11 h 11"/>
                  <a:gd name="T12" fmla="*/ 2 w 11"/>
                  <a:gd name="T13" fmla="*/ 7 h 11"/>
                  <a:gd name="T14" fmla="*/ 0 w 11"/>
                  <a:gd name="T15" fmla="*/ 11 h 11"/>
                  <a:gd name="T16" fmla="*/ 4 w 11"/>
                  <a:gd name="T17" fmla="*/ 11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11"/>
                  <a:gd name="T29" fmla="*/ 11 w 11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11">
                    <a:moveTo>
                      <a:pt x="4" y="11"/>
                    </a:moveTo>
                    <a:lnTo>
                      <a:pt x="10" y="9"/>
                    </a:lnTo>
                    <a:lnTo>
                      <a:pt x="11" y="1"/>
                    </a:lnTo>
                    <a:lnTo>
                      <a:pt x="4" y="0"/>
                    </a:lnTo>
                    <a:lnTo>
                      <a:pt x="2" y="7"/>
                    </a:lnTo>
                    <a:lnTo>
                      <a:pt x="4" y="11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4" y="11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397" name="Freeform 139">
                <a:extLst>
                  <a:ext uri="{FF2B5EF4-FFF2-40B4-BE49-F238E27FC236}">
                    <a16:creationId xmlns:a16="http://schemas.microsoft.com/office/drawing/2014/main" xmlns="" id="{ABFE5363-8C94-41F5-B0A7-19FD2C32B5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2" y="2779"/>
                <a:ext cx="43" cy="16"/>
              </a:xfrm>
              <a:custGeom>
                <a:avLst/>
                <a:gdLst>
                  <a:gd name="T0" fmla="*/ 41 w 43"/>
                  <a:gd name="T1" fmla="*/ 16 h 16"/>
                  <a:gd name="T2" fmla="*/ 43 w 43"/>
                  <a:gd name="T3" fmla="*/ 8 h 16"/>
                  <a:gd name="T4" fmla="*/ 2 w 43"/>
                  <a:gd name="T5" fmla="*/ 0 h 16"/>
                  <a:gd name="T6" fmla="*/ 0 w 43"/>
                  <a:gd name="T7" fmla="*/ 8 h 16"/>
                  <a:gd name="T8" fmla="*/ 41 w 43"/>
                  <a:gd name="T9" fmla="*/ 16 h 16"/>
                  <a:gd name="T10" fmla="*/ 41 w 43"/>
                  <a:gd name="T11" fmla="*/ 16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"/>
                  <a:gd name="T19" fmla="*/ 0 h 16"/>
                  <a:gd name="T20" fmla="*/ 43 w 43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" h="16">
                    <a:moveTo>
                      <a:pt x="41" y="16"/>
                    </a:moveTo>
                    <a:lnTo>
                      <a:pt x="43" y="8"/>
                    </a:lnTo>
                    <a:lnTo>
                      <a:pt x="2" y="0"/>
                    </a:lnTo>
                    <a:lnTo>
                      <a:pt x="0" y="8"/>
                    </a:lnTo>
                    <a:lnTo>
                      <a:pt x="41" y="16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398" name="Freeform 140">
                <a:extLst>
                  <a:ext uri="{FF2B5EF4-FFF2-40B4-BE49-F238E27FC236}">
                    <a16:creationId xmlns:a16="http://schemas.microsoft.com/office/drawing/2014/main" xmlns="" id="{47B70F30-9145-4480-BDAC-6B1FF43665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3" y="2787"/>
                <a:ext cx="11" cy="10"/>
              </a:xfrm>
              <a:custGeom>
                <a:avLst/>
                <a:gdLst>
                  <a:gd name="T0" fmla="*/ 11 w 11"/>
                  <a:gd name="T1" fmla="*/ 6 h 10"/>
                  <a:gd name="T2" fmla="*/ 11 w 11"/>
                  <a:gd name="T3" fmla="*/ 6 h 10"/>
                  <a:gd name="T4" fmla="*/ 7 w 11"/>
                  <a:gd name="T5" fmla="*/ 2 h 10"/>
                  <a:gd name="T6" fmla="*/ 2 w 11"/>
                  <a:gd name="T7" fmla="*/ 0 h 10"/>
                  <a:gd name="T8" fmla="*/ 0 w 11"/>
                  <a:gd name="T9" fmla="*/ 8 h 10"/>
                  <a:gd name="T10" fmla="*/ 3 w 11"/>
                  <a:gd name="T11" fmla="*/ 10 h 10"/>
                  <a:gd name="T12" fmla="*/ 5 w 11"/>
                  <a:gd name="T13" fmla="*/ 10 h 10"/>
                  <a:gd name="T14" fmla="*/ 5 w 11"/>
                  <a:gd name="T15" fmla="*/ 10 h 10"/>
                  <a:gd name="T16" fmla="*/ 11 w 11"/>
                  <a:gd name="T17" fmla="*/ 6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10"/>
                  <a:gd name="T29" fmla="*/ 11 w 11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10">
                    <a:moveTo>
                      <a:pt x="11" y="6"/>
                    </a:moveTo>
                    <a:lnTo>
                      <a:pt x="11" y="6"/>
                    </a:lnTo>
                    <a:lnTo>
                      <a:pt x="7" y="2"/>
                    </a:lnTo>
                    <a:lnTo>
                      <a:pt x="2" y="0"/>
                    </a:lnTo>
                    <a:lnTo>
                      <a:pt x="0" y="8"/>
                    </a:lnTo>
                    <a:lnTo>
                      <a:pt x="3" y="10"/>
                    </a:lnTo>
                    <a:lnTo>
                      <a:pt x="5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399" name="Freeform 141">
                <a:extLst>
                  <a:ext uri="{FF2B5EF4-FFF2-40B4-BE49-F238E27FC236}">
                    <a16:creationId xmlns:a16="http://schemas.microsoft.com/office/drawing/2014/main" xmlns="" id="{3198FC12-92AD-4D90-8146-DC472665D3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8" y="2793"/>
                <a:ext cx="8" cy="12"/>
              </a:xfrm>
              <a:custGeom>
                <a:avLst/>
                <a:gdLst>
                  <a:gd name="T0" fmla="*/ 8 w 8"/>
                  <a:gd name="T1" fmla="*/ 12 h 12"/>
                  <a:gd name="T2" fmla="*/ 8 w 8"/>
                  <a:gd name="T3" fmla="*/ 12 h 12"/>
                  <a:gd name="T4" fmla="*/ 8 w 8"/>
                  <a:gd name="T5" fmla="*/ 6 h 12"/>
                  <a:gd name="T6" fmla="*/ 6 w 8"/>
                  <a:gd name="T7" fmla="*/ 0 h 12"/>
                  <a:gd name="T8" fmla="*/ 0 w 8"/>
                  <a:gd name="T9" fmla="*/ 4 h 12"/>
                  <a:gd name="T10" fmla="*/ 0 w 8"/>
                  <a:gd name="T11" fmla="*/ 6 h 12"/>
                  <a:gd name="T12" fmla="*/ 0 w 8"/>
                  <a:gd name="T13" fmla="*/ 10 h 12"/>
                  <a:gd name="T14" fmla="*/ 0 w 8"/>
                  <a:gd name="T15" fmla="*/ 10 h 12"/>
                  <a:gd name="T16" fmla="*/ 8 w 8"/>
                  <a:gd name="T17" fmla="*/ 12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12"/>
                  <a:gd name="T29" fmla="*/ 8 w 8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12">
                    <a:moveTo>
                      <a:pt x="8" y="12"/>
                    </a:moveTo>
                    <a:lnTo>
                      <a:pt x="8" y="12"/>
                    </a:lnTo>
                    <a:lnTo>
                      <a:pt x="8" y="6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8" y="12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400" name="Freeform 142">
                <a:extLst>
                  <a:ext uri="{FF2B5EF4-FFF2-40B4-BE49-F238E27FC236}">
                    <a16:creationId xmlns:a16="http://schemas.microsoft.com/office/drawing/2014/main" xmlns="" id="{EE418A28-A442-4B70-9A28-94D29469A2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5" y="2803"/>
                <a:ext cx="21" cy="70"/>
              </a:xfrm>
              <a:custGeom>
                <a:avLst/>
                <a:gdLst>
                  <a:gd name="T0" fmla="*/ 0 w 21"/>
                  <a:gd name="T1" fmla="*/ 68 h 70"/>
                  <a:gd name="T2" fmla="*/ 8 w 21"/>
                  <a:gd name="T3" fmla="*/ 70 h 70"/>
                  <a:gd name="T4" fmla="*/ 21 w 21"/>
                  <a:gd name="T5" fmla="*/ 2 h 70"/>
                  <a:gd name="T6" fmla="*/ 13 w 21"/>
                  <a:gd name="T7" fmla="*/ 0 h 70"/>
                  <a:gd name="T8" fmla="*/ 0 w 21"/>
                  <a:gd name="T9" fmla="*/ 68 h 70"/>
                  <a:gd name="T10" fmla="*/ 0 w 21"/>
                  <a:gd name="T11" fmla="*/ 68 h 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70"/>
                  <a:gd name="T20" fmla="*/ 21 w 21"/>
                  <a:gd name="T21" fmla="*/ 70 h 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70">
                    <a:moveTo>
                      <a:pt x="0" y="68"/>
                    </a:moveTo>
                    <a:lnTo>
                      <a:pt x="8" y="70"/>
                    </a:lnTo>
                    <a:lnTo>
                      <a:pt x="21" y="2"/>
                    </a:lnTo>
                    <a:lnTo>
                      <a:pt x="13" y="0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401" name="Freeform 143">
                <a:extLst>
                  <a:ext uri="{FF2B5EF4-FFF2-40B4-BE49-F238E27FC236}">
                    <a16:creationId xmlns:a16="http://schemas.microsoft.com/office/drawing/2014/main" xmlns="" id="{DD6027BA-77CD-4137-924C-A36D5B423F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3" y="2871"/>
                <a:ext cx="10" cy="10"/>
              </a:xfrm>
              <a:custGeom>
                <a:avLst/>
                <a:gdLst>
                  <a:gd name="T0" fmla="*/ 6 w 10"/>
                  <a:gd name="T1" fmla="*/ 10 h 10"/>
                  <a:gd name="T2" fmla="*/ 6 w 10"/>
                  <a:gd name="T3" fmla="*/ 10 h 10"/>
                  <a:gd name="T4" fmla="*/ 10 w 10"/>
                  <a:gd name="T5" fmla="*/ 6 h 10"/>
                  <a:gd name="T6" fmla="*/ 10 w 10"/>
                  <a:gd name="T7" fmla="*/ 2 h 10"/>
                  <a:gd name="T8" fmla="*/ 2 w 10"/>
                  <a:gd name="T9" fmla="*/ 0 h 10"/>
                  <a:gd name="T10" fmla="*/ 2 w 10"/>
                  <a:gd name="T11" fmla="*/ 2 h 10"/>
                  <a:gd name="T12" fmla="*/ 0 w 10"/>
                  <a:gd name="T13" fmla="*/ 4 h 10"/>
                  <a:gd name="T14" fmla="*/ 0 w 10"/>
                  <a:gd name="T15" fmla="*/ 4 h 10"/>
                  <a:gd name="T16" fmla="*/ 6 w 10"/>
                  <a:gd name="T17" fmla="*/ 10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10"/>
                  <a:gd name="T29" fmla="*/ 10 w 10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10">
                    <a:moveTo>
                      <a:pt x="6" y="10"/>
                    </a:moveTo>
                    <a:lnTo>
                      <a:pt x="6" y="10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402" name="Freeform 144">
                <a:extLst>
                  <a:ext uri="{FF2B5EF4-FFF2-40B4-BE49-F238E27FC236}">
                    <a16:creationId xmlns:a16="http://schemas.microsoft.com/office/drawing/2014/main" xmlns="" id="{E8ABB5BB-AF8B-4C93-8B31-EC9F664E8D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7" y="2875"/>
                <a:ext cx="12" cy="10"/>
              </a:xfrm>
              <a:custGeom>
                <a:avLst/>
                <a:gdLst>
                  <a:gd name="T0" fmla="*/ 0 w 12"/>
                  <a:gd name="T1" fmla="*/ 8 h 10"/>
                  <a:gd name="T2" fmla="*/ 0 w 12"/>
                  <a:gd name="T3" fmla="*/ 8 h 10"/>
                  <a:gd name="T4" fmla="*/ 6 w 12"/>
                  <a:gd name="T5" fmla="*/ 10 h 10"/>
                  <a:gd name="T6" fmla="*/ 12 w 12"/>
                  <a:gd name="T7" fmla="*/ 6 h 10"/>
                  <a:gd name="T8" fmla="*/ 6 w 12"/>
                  <a:gd name="T9" fmla="*/ 0 h 10"/>
                  <a:gd name="T10" fmla="*/ 4 w 12"/>
                  <a:gd name="T11" fmla="*/ 0 h 10"/>
                  <a:gd name="T12" fmla="*/ 2 w 12"/>
                  <a:gd name="T13" fmla="*/ 0 h 10"/>
                  <a:gd name="T14" fmla="*/ 2 w 12"/>
                  <a:gd name="T15" fmla="*/ 0 h 10"/>
                  <a:gd name="T16" fmla="*/ 0 w 12"/>
                  <a:gd name="T17" fmla="*/ 8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10"/>
                  <a:gd name="T29" fmla="*/ 12 w 12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10">
                    <a:moveTo>
                      <a:pt x="0" y="8"/>
                    </a:moveTo>
                    <a:lnTo>
                      <a:pt x="0" y="8"/>
                    </a:lnTo>
                    <a:lnTo>
                      <a:pt x="6" y="10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403" name="Freeform 145">
                <a:extLst>
                  <a:ext uri="{FF2B5EF4-FFF2-40B4-BE49-F238E27FC236}">
                    <a16:creationId xmlns:a16="http://schemas.microsoft.com/office/drawing/2014/main" xmlns="" id="{6C4E8FE8-E51F-4C03-AE55-1F2B8DEC9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2" y="2867"/>
                <a:ext cx="47" cy="16"/>
              </a:xfrm>
              <a:custGeom>
                <a:avLst/>
                <a:gdLst>
                  <a:gd name="T0" fmla="*/ 0 w 47"/>
                  <a:gd name="T1" fmla="*/ 4 h 16"/>
                  <a:gd name="T2" fmla="*/ 4 w 47"/>
                  <a:gd name="T3" fmla="*/ 10 h 16"/>
                  <a:gd name="T4" fmla="*/ 45 w 47"/>
                  <a:gd name="T5" fmla="*/ 16 h 16"/>
                  <a:gd name="T6" fmla="*/ 47 w 47"/>
                  <a:gd name="T7" fmla="*/ 8 h 16"/>
                  <a:gd name="T8" fmla="*/ 6 w 47"/>
                  <a:gd name="T9" fmla="*/ 0 h 16"/>
                  <a:gd name="T10" fmla="*/ 0 w 47"/>
                  <a:gd name="T11" fmla="*/ 4 h 16"/>
                  <a:gd name="T12" fmla="*/ 6 w 47"/>
                  <a:gd name="T13" fmla="*/ 0 h 16"/>
                  <a:gd name="T14" fmla="*/ 2 w 47"/>
                  <a:gd name="T15" fmla="*/ 0 h 16"/>
                  <a:gd name="T16" fmla="*/ 0 w 47"/>
                  <a:gd name="T17" fmla="*/ 4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7"/>
                  <a:gd name="T28" fmla="*/ 0 h 16"/>
                  <a:gd name="T29" fmla="*/ 47 w 47"/>
                  <a:gd name="T30" fmla="*/ 16 h 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7" h="16">
                    <a:moveTo>
                      <a:pt x="0" y="4"/>
                    </a:moveTo>
                    <a:lnTo>
                      <a:pt x="4" y="10"/>
                    </a:lnTo>
                    <a:lnTo>
                      <a:pt x="45" y="16"/>
                    </a:lnTo>
                    <a:lnTo>
                      <a:pt x="47" y="8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404" name="Freeform 146">
                <a:extLst>
                  <a:ext uri="{FF2B5EF4-FFF2-40B4-BE49-F238E27FC236}">
                    <a16:creationId xmlns:a16="http://schemas.microsoft.com/office/drawing/2014/main" xmlns="" id="{83ECFAB8-3190-4058-B41C-0A49B21907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2" y="2871"/>
                <a:ext cx="10" cy="14"/>
              </a:xfrm>
              <a:custGeom>
                <a:avLst/>
                <a:gdLst>
                  <a:gd name="T0" fmla="*/ 2 w 10"/>
                  <a:gd name="T1" fmla="*/ 14 h 14"/>
                  <a:gd name="T2" fmla="*/ 8 w 10"/>
                  <a:gd name="T3" fmla="*/ 10 h 14"/>
                  <a:gd name="T4" fmla="*/ 10 w 10"/>
                  <a:gd name="T5" fmla="*/ 2 h 14"/>
                  <a:gd name="T6" fmla="*/ 0 w 10"/>
                  <a:gd name="T7" fmla="*/ 0 h 14"/>
                  <a:gd name="T8" fmla="*/ 0 w 10"/>
                  <a:gd name="T9" fmla="*/ 8 h 14"/>
                  <a:gd name="T10" fmla="*/ 2 w 10"/>
                  <a:gd name="T11" fmla="*/ 14 h 14"/>
                  <a:gd name="T12" fmla="*/ 2 w 10"/>
                  <a:gd name="T13" fmla="*/ 14 h 14"/>
                  <a:gd name="T14" fmla="*/ 6 w 10"/>
                  <a:gd name="T15" fmla="*/ 14 h 14"/>
                  <a:gd name="T16" fmla="*/ 8 w 10"/>
                  <a:gd name="T17" fmla="*/ 10 h 14"/>
                  <a:gd name="T18" fmla="*/ 2 w 10"/>
                  <a:gd name="T19" fmla="*/ 14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14"/>
                  <a:gd name="T32" fmla="*/ 10 w 10"/>
                  <a:gd name="T33" fmla="*/ 14 h 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14">
                    <a:moveTo>
                      <a:pt x="2" y="14"/>
                    </a:moveTo>
                    <a:lnTo>
                      <a:pt x="8" y="10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2" y="14"/>
                    </a:lnTo>
                    <a:lnTo>
                      <a:pt x="6" y="14"/>
                    </a:lnTo>
                    <a:lnTo>
                      <a:pt x="8" y="10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405" name="Freeform 147">
                <a:extLst>
                  <a:ext uri="{FF2B5EF4-FFF2-40B4-BE49-F238E27FC236}">
                    <a16:creationId xmlns:a16="http://schemas.microsoft.com/office/drawing/2014/main" xmlns="" id="{50C23F3D-848C-45E4-8FF2-2EE6A9CE16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7" y="2873"/>
                <a:ext cx="19" cy="12"/>
              </a:xfrm>
              <a:custGeom>
                <a:avLst/>
                <a:gdLst>
                  <a:gd name="T0" fmla="*/ 0 w 19"/>
                  <a:gd name="T1" fmla="*/ 4 h 12"/>
                  <a:gd name="T2" fmla="*/ 4 w 19"/>
                  <a:gd name="T3" fmla="*/ 8 h 12"/>
                  <a:gd name="T4" fmla="*/ 17 w 19"/>
                  <a:gd name="T5" fmla="*/ 12 h 12"/>
                  <a:gd name="T6" fmla="*/ 19 w 19"/>
                  <a:gd name="T7" fmla="*/ 4 h 12"/>
                  <a:gd name="T8" fmla="*/ 5 w 19"/>
                  <a:gd name="T9" fmla="*/ 0 h 12"/>
                  <a:gd name="T10" fmla="*/ 0 w 19"/>
                  <a:gd name="T11" fmla="*/ 4 h 12"/>
                  <a:gd name="T12" fmla="*/ 0 w 19"/>
                  <a:gd name="T13" fmla="*/ 4 h 12"/>
                  <a:gd name="T14" fmla="*/ 0 w 19"/>
                  <a:gd name="T15" fmla="*/ 8 h 12"/>
                  <a:gd name="T16" fmla="*/ 4 w 19"/>
                  <a:gd name="T17" fmla="*/ 8 h 12"/>
                  <a:gd name="T18" fmla="*/ 0 w 19"/>
                  <a:gd name="T19" fmla="*/ 4 h 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9"/>
                  <a:gd name="T31" fmla="*/ 0 h 12"/>
                  <a:gd name="T32" fmla="*/ 19 w 19"/>
                  <a:gd name="T33" fmla="*/ 12 h 1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9" h="12">
                    <a:moveTo>
                      <a:pt x="0" y="4"/>
                    </a:moveTo>
                    <a:lnTo>
                      <a:pt x="4" y="8"/>
                    </a:lnTo>
                    <a:lnTo>
                      <a:pt x="17" y="12"/>
                    </a:lnTo>
                    <a:lnTo>
                      <a:pt x="19" y="4"/>
                    </a:lnTo>
                    <a:lnTo>
                      <a:pt x="5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4" y="8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406" name="Freeform 148">
                <a:extLst>
                  <a:ext uri="{FF2B5EF4-FFF2-40B4-BE49-F238E27FC236}">
                    <a16:creationId xmlns:a16="http://schemas.microsoft.com/office/drawing/2014/main" xmlns="" id="{4715026D-2AF6-4D24-90C5-0E2EB76BBB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7" y="2865"/>
                <a:ext cx="11" cy="14"/>
              </a:xfrm>
              <a:custGeom>
                <a:avLst/>
                <a:gdLst>
                  <a:gd name="T0" fmla="*/ 7 w 11"/>
                  <a:gd name="T1" fmla="*/ 0 h 14"/>
                  <a:gd name="T2" fmla="*/ 2 w 11"/>
                  <a:gd name="T3" fmla="*/ 4 h 14"/>
                  <a:gd name="T4" fmla="*/ 0 w 11"/>
                  <a:gd name="T5" fmla="*/ 12 h 14"/>
                  <a:gd name="T6" fmla="*/ 7 w 11"/>
                  <a:gd name="T7" fmla="*/ 14 h 14"/>
                  <a:gd name="T8" fmla="*/ 9 w 11"/>
                  <a:gd name="T9" fmla="*/ 4 h 14"/>
                  <a:gd name="T10" fmla="*/ 7 w 11"/>
                  <a:gd name="T11" fmla="*/ 0 h 14"/>
                  <a:gd name="T12" fmla="*/ 9 w 11"/>
                  <a:gd name="T13" fmla="*/ 4 h 14"/>
                  <a:gd name="T14" fmla="*/ 11 w 11"/>
                  <a:gd name="T15" fmla="*/ 0 h 14"/>
                  <a:gd name="T16" fmla="*/ 7 w 11"/>
                  <a:gd name="T17" fmla="*/ 0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14"/>
                  <a:gd name="T29" fmla="*/ 11 w 11"/>
                  <a:gd name="T30" fmla="*/ 14 h 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14">
                    <a:moveTo>
                      <a:pt x="7" y="0"/>
                    </a:moveTo>
                    <a:lnTo>
                      <a:pt x="2" y="4"/>
                    </a:lnTo>
                    <a:lnTo>
                      <a:pt x="0" y="12"/>
                    </a:lnTo>
                    <a:lnTo>
                      <a:pt x="7" y="14"/>
                    </a:lnTo>
                    <a:lnTo>
                      <a:pt x="9" y="4"/>
                    </a:lnTo>
                    <a:lnTo>
                      <a:pt x="7" y="0"/>
                    </a:lnTo>
                    <a:lnTo>
                      <a:pt x="9" y="4"/>
                    </a:lnTo>
                    <a:lnTo>
                      <a:pt x="11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407" name="Freeform 149">
                <a:extLst>
                  <a:ext uri="{FF2B5EF4-FFF2-40B4-BE49-F238E27FC236}">
                    <a16:creationId xmlns:a16="http://schemas.microsoft.com/office/drawing/2014/main" xmlns="" id="{2E540356-40F3-4950-B7CE-43DAF69096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0" y="2855"/>
                <a:ext cx="54" cy="18"/>
              </a:xfrm>
              <a:custGeom>
                <a:avLst/>
                <a:gdLst>
                  <a:gd name="T0" fmla="*/ 2 w 54"/>
                  <a:gd name="T1" fmla="*/ 0 h 18"/>
                  <a:gd name="T2" fmla="*/ 0 w 54"/>
                  <a:gd name="T3" fmla="*/ 8 h 18"/>
                  <a:gd name="T4" fmla="*/ 52 w 54"/>
                  <a:gd name="T5" fmla="*/ 18 h 18"/>
                  <a:gd name="T6" fmla="*/ 54 w 54"/>
                  <a:gd name="T7" fmla="*/ 10 h 18"/>
                  <a:gd name="T8" fmla="*/ 2 w 54"/>
                  <a:gd name="T9" fmla="*/ 0 h 18"/>
                  <a:gd name="T10" fmla="*/ 2 w 54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8"/>
                  <a:gd name="T20" fmla="*/ 54 w 54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8">
                    <a:moveTo>
                      <a:pt x="2" y="0"/>
                    </a:moveTo>
                    <a:lnTo>
                      <a:pt x="0" y="8"/>
                    </a:lnTo>
                    <a:lnTo>
                      <a:pt x="52" y="18"/>
                    </a:lnTo>
                    <a:lnTo>
                      <a:pt x="54" y="1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408" name="Freeform 150">
                <a:extLst>
                  <a:ext uri="{FF2B5EF4-FFF2-40B4-BE49-F238E27FC236}">
                    <a16:creationId xmlns:a16="http://schemas.microsoft.com/office/drawing/2014/main" xmlns="" id="{CE2A4DDA-CD5B-43B9-ABA7-19F1A12FE2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9" y="2855"/>
                <a:ext cx="33" cy="16"/>
              </a:xfrm>
              <a:custGeom>
                <a:avLst/>
                <a:gdLst>
                  <a:gd name="T0" fmla="*/ 6 w 33"/>
                  <a:gd name="T1" fmla="*/ 16 h 16"/>
                  <a:gd name="T2" fmla="*/ 6 w 33"/>
                  <a:gd name="T3" fmla="*/ 16 h 16"/>
                  <a:gd name="T4" fmla="*/ 13 w 33"/>
                  <a:gd name="T5" fmla="*/ 10 h 16"/>
                  <a:gd name="T6" fmla="*/ 21 w 33"/>
                  <a:gd name="T7" fmla="*/ 8 h 16"/>
                  <a:gd name="T8" fmla="*/ 29 w 33"/>
                  <a:gd name="T9" fmla="*/ 8 h 16"/>
                  <a:gd name="T10" fmla="*/ 31 w 33"/>
                  <a:gd name="T11" fmla="*/ 8 h 16"/>
                  <a:gd name="T12" fmla="*/ 33 w 33"/>
                  <a:gd name="T13" fmla="*/ 0 h 16"/>
                  <a:gd name="T14" fmla="*/ 29 w 33"/>
                  <a:gd name="T15" fmla="*/ 0 h 16"/>
                  <a:gd name="T16" fmla="*/ 21 w 33"/>
                  <a:gd name="T17" fmla="*/ 0 h 16"/>
                  <a:gd name="T18" fmla="*/ 9 w 33"/>
                  <a:gd name="T19" fmla="*/ 2 h 16"/>
                  <a:gd name="T20" fmla="*/ 0 w 33"/>
                  <a:gd name="T21" fmla="*/ 10 h 16"/>
                  <a:gd name="T22" fmla="*/ 0 w 33"/>
                  <a:gd name="T23" fmla="*/ 10 h 16"/>
                  <a:gd name="T24" fmla="*/ 6 w 33"/>
                  <a:gd name="T25" fmla="*/ 16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6"/>
                  <a:gd name="T41" fmla="*/ 33 w 33"/>
                  <a:gd name="T42" fmla="*/ 16 h 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6">
                    <a:moveTo>
                      <a:pt x="6" y="16"/>
                    </a:moveTo>
                    <a:lnTo>
                      <a:pt x="6" y="16"/>
                    </a:lnTo>
                    <a:lnTo>
                      <a:pt x="13" y="10"/>
                    </a:lnTo>
                    <a:lnTo>
                      <a:pt x="21" y="8"/>
                    </a:lnTo>
                    <a:lnTo>
                      <a:pt x="29" y="8"/>
                    </a:lnTo>
                    <a:lnTo>
                      <a:pt x="31" y="8"/>
                    </a:lnTo>
                    <a:lnTo>
                      <a:pt x="33" y="0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9" y="2"/>
                    </a:lnTo>
                    <a:lnTo>
                      <a:pt x="0" y="10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409" name="Freeform 151">
                <a:extLst>
                  <a:ext uri="{FF2B5EF4-FFF2-40B4-BE49-F238E27FC236}">
                    <a16:creationId xmlns:a16="http://schemas.microsoft.com/office/drawing/2014/main" xmlns="" id="{BEC4378E-2492-4535-BD6B-11B45A196D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3" y="2865"/>
                <a:ext cx="22" cy="25"/>
              </a:xfrm>
              <a:custGeom>
                <a:avLst/>
                <a:gdLst>
                  <a:gd name="T0" fmla="*/ 4 w 22"/>
                  <a:gd name="T1" fmla="*/ 25 h 25"/>
                  <a:gd name="T2" fmla="*/ 8 w 22"/>
                  <a:gd name="T3" fmla="*/ 24 h 25"/>
                  <a:gd name="T4" fmla="*/ 10 w 22"/>
                  <a:gd name="T5" fmla="*/ 20 h 25"/>
                  <a:gd name="T6" fmla="*/ 22 w 22"/>
                  <a:gd name="T7" fmla="*/ 6 h 25"/>
                  <a:gd name="T8" fmla="*/ 16 w 22"/>
                  <a:gd name="T9" fmla="*/ 0 h 25"/>
                  <a:gd name="T10" fmla="*/ 4 w 22"/>
                  <a:gd name="T11" fmla="*/ 14 h 25"/>
                  <a:gd name="T12" fmla="*/ 0 w 22"/>
                  <a:gd name="T13" fmla="*/ 20 h 25"/>
                  <a:gd name="T14" fmla="*/ 4 w 22"/>
                  <a:gd name="T15" fmla="*/ 18 h 25"/>
                  <a:gd name="T16" fmla="*/ 4 w 22"/>
                  <a:gd name="T17" fmla="*/ 25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25"/>
                  <a:gd name="T29" fmla="*/ 22 w 22"/>
                  <a:gd name="T30" fmla="*/ 25 h 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25">
                    <a:moveTo>
                      <a:pt x="4" y="25"/>
                    </a:moveTo>
                    <a:lnTo>
                      <a:pt x="8" y="24"/>
                    </a:lnTo>
                    <a:lnTo>
                      <a:pt x="10" y="20"/>
                    </a:lnTo>
                    <a:lnTo>
                      <a:pt x="22" y="6"/>
                    </a:lnTo>
                    <a:lnTo>
                      <a:pt x="16" y="0"/>
                    </a:lnTo>
                    <a:lnTo>
                      <a:pt x="4" y="14"/>
                    </a:lnTo>
                    <a:lnTo>
                      <a:pt x="0" y="20"/>
                    </a:lnTo>
                    <a:lnTo>
                      <a:pt x="4" y="18"/>
                    </a:lnTo>
                    <a:lnTo>
                      <a:pt x="4" y="25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410" name="Freeform 152">
                <a:extLst>
                  <a:ext uri="{FF2B5EF4-FFF2-40B4-BE49-F238E27FC236}">
                    <a16:creationId xmlns:a16="http://schemas.microsoft.com/office/drawing/2014/main" xmlns="" id="{FE330518-BE22-4217-8A98-465394FA07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6" y="2883"/>
                <a:ext cx="21" cy="9"/>
              </a:xfrm>
              <a:custGeom>
                <a:avLst/>
                <a:gdLst>
                  <a:gd name="T0" fmla="*/ 2 w 21"/>
                  <a:gd name="T1" fmla="*/ 6 h 9"/>
                  <a:gd name="T2" fmla="*/ 5 w 21"/>
                  <a:gd name="T3" fmla="*/ 9 h 9"/>
                  <a:gd name="T4" fmla="*/ 21 w 21"/>
                  <a:gd name="T5" fmla="*/ 7 h 9"/>
                  <a:gd name="T6" fmla="*/ 21 w 21"/>
                  <a:gd name="T7" fmla="*/ 0 h 9"/>
                  <a:gd name="T8" fmla="*/ 5 w 21"/>
                  <a:gd name="T9" fmla="*/ 2 h 9"/>
                  <a:gd name="T10" fmla="*/ 2 w 21"/>
                  <a:gd name="T11" fmla="*/ 6 h 9"/>
                  <a:gd name="T12" fmla="*/ 2 w 21"/>
                  <a:gd name="T13" fmla="*/ 6 h 9"/>
                  <a:gd name="T14" fmla="*/ 0 w 21"/>
                  <a:gd name="T15" fmla="*/ 9 h 9"/>
                  <a:gd name="T16" fmla="*/ 5 w 21"/>
                  <a:gd name="T17" fmla="*/ 9 h 9"/>
                  <a:gd name="T18" fmla="*/ 2 w 21"/>
                  <a:gd name="T19" fmla="*/ 6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"/>
                  <a:gd name="T31" fmla="*/ 0 h 9"/>
                  <a:gd name="T32" fmla="*/ 21 w 21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" h="9">
                    <a:moveTo>
                      <a:pt x="2" y="6"/>
                    </a:moveTo>
                    <a:lnTo>
                      <a:pt x="5" y="9"/>
                    </a:lnTo>
                    <a:lnTo>
                      <a:pt x="21" y="7"/>
                    </a:lnTo>
                    <a:lnTo>
                      <a:pt x="21" y="0"/>
                    </a:lnTo>
                    <a:lnTo>
                      <a:pt x="5" y="2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5" y="9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411" name="Freeform 153">
                <a:extLst>
                  <a:ext uri="{FF2B5EF4-FFF2-40B4-BE49-F238E27FC236}">
                    <a16:creationId xmlns:a16="http://schemas.microsoft.com/office/drawing/2014/main" xmlns="" id="{DF73B61E-5396-4331-8049-5D92B74EAD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8" y="2717"/>
                <a:ext cx="37" cy="172"/>
              </a:xfrm>
              <a:custGeom>
                <a:avLst/>
                <a:gdLst>
                  <a:gd name="T0" fmla="*/ 35 w 37"/>
                  <a:gd name="T1" fmla="*/ 2 h 172"/>
                  <a:gd name="T2" fmla="*/ 29 w 37"/>
                  <a:gd name="T3" fmla="*/ 6 h 172"/>
                  <a:gd name="T4" fmla="*/ 0 w 37"/>
                  <a:gd name="T5" fmla="*/ 172 h 172"/>
                  <a:gd name="T6" fmla="*/ 7 w 37"/>
                  <a:gd name="T7" fmla="*/ 172 h 172"/>
                  <a:gd name="T8" fmla="*/ 37 w 37"/>
                  <a:gd name="T9" fmla="*/ 8 h 172"/>
                  <a:gd name="T10" fmla="*/ 35 w 37"/>
                  <a:gd name="T11" fmla="*/ 2 h 172"/>
                  <a:gd name="T12" fmla="*/ 35 w 37"/>
                  <a:gd name="T13" fmla="*/ 2 h 172"/>
                  <a:gd name="T14" fmla="*/ 31 w 37"/>
                  <a:gd name="T15" fmla="*/ 0 h 172"/>
                  <a:gd name="T16" fmla="*/ 29 w 37"/>
                  <a:gd name="T17" fmla="*/ 6 h 172"/>
                  <a:gd name="T18" fmla="*/ 35 w 37"/>
                  <a:gd name="T19" fmla="*/ 2 h 1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7"/>
                  <a:gd name="T31" fmla="*/ 0 h 172"/>
                  <a:gd name="T32" fmla="*/ 37 w 37"/>
                  <a:gd name="T33" fmla="*/ 172 h 17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7" h="172">
                    <a:moveTo>
                      <a:pt x="35" y="2"/>
                    </a:moveTo>
                    <a:lnTo>
                      <a:pt x="29" y="6"/>
                    </a:lnTo>
                    <a:lnTo>
                      <a:pt x="0" y="172"/>
                    </a:lnTo>
                    <a:lnTo>
                      <a:pt x="7" y="172"/>
                    </a:lnTo>
                    <a:lnTo>
                      <a:pt x="37" y="8"/>
                    </a:lnTo>
                    <a:lnTo>
                      <a:pt x="35" y="2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35" y="2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412" name="Rectangle 154">
                <a:extLst>
                  <a:ext uri="{FF2B5EF4-FFF2-40B4-BE49-F238E27FC236}">
                    <a16:creationId xmlns:a16="http://schemas.microsoft.com/office/drawing/2014/main" xmlns="" id="{FF0F1EE3-BD4F-4CD8-957D-61EDD4EA03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8" y="3003"/>
                <a:ext cx="89" cy="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bg1"/>
                    </a:solidFill>
                    <a:latin typeface="Swis721 Md BT"/>
                  </a:defRPr>
                </a:lvl1pPr>
                <a:lvl2pPr marL="742950" indent="-285750" eaLnBrk="0" hangingPunct="0">
                  <a:defRPr sz="1600">
                    <a:solidFill>
                      <a:schemeClr val="bg1"/>
                    </a:solidFill>
                    <a:latin typeface="Swis721 Md BT"/>
                  </a:defRPr>
                </a:lvl2pPr>
                <a:lvl3pPr marL="1143000" indent="-228600" eaLnBrk="0" hangingPunct="0">
                  <a:defRPr sz="1600">
                    <a:solidFill>
                      <a:schemeClr val="bg1"/>
                    </a:solidFill>
                    <a:latin typeface="Swis721 Md BT"/>
                  </a:defRPr>
                </a:lvl3pPr>
                <a:lvl4pPr marL="1600200" indent="-228600" eaLnBrk="0" hangingPunct="0">
                  <a:defRPr sz="1600">
                    <a:solidFill>
                      <a:schemeClr val="bg1"/>
                    </a:solidFill>
                    <a:latin typeface="Swis721 Md BT"/>
                  </a:defRPr>
                </a:lvl4pPr>
                <a:lvl5pPr marL="2057400" indent="-228600" eaLnBrk="0" hangingPunct="0">
                  <a:defRPr sz="1600">
                    <a:solidFill>
                      <a:schemeClr val="bg1"/>
                    </a:solidFill>
                    <a:latin typeface="Swis721 Md BT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Swis721 Md BT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Swis721 Md BT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Swis721 Md BT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Swis721 Md BT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endParaRPr lang="en-US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413" name="Freeform 155">
                <a:extLst>
                  <a:ext uri="{FF2B5EF4-FFF2-40B4-BE49-F238E27FC236}">
                    <a16:creationId xmlns:a16="http://schemas.microsoft.com/office/drawing/2014/main" xmlns="" id="{42D9FCBE-0AC6-48E5-913A-81DB11C7EA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8" y="3031"/>
                <a:ext cx="93" cy="8"/>
              </a:xfrm>
              <a:custGeom>
                <a:avLst/>
                <a:gdLst>
                  <a:gd name="T0" fmla="*/ 93 w 93"/>
                  <a:gd name="T1" fmla="*/ 4 h 8"/>
                  <a:gd name="T2" fmla="*/ 89 w 93"/>
                  <a:gd name="T3" fmla="*/ 0 h 8"/>
                  <a:gd name="T4" fmla="*/ 0 w 93"/>
                  <a:gd name="T5" fmla="*/ 0 h 8"/>
                  <a:gd name="T6" fmla="*/ 0 w 93"/>
                  <a:gd name="T7" fmla="*/ 8 h 8"/>
                  <a:gd name="T8" fmla="*/ 89 w 93"/>
                  <a:gd name="T9" fmla="*/ 8 h 8"/>
                  <a:gd name="T10" fmla="*/ 93 w 93"/>
                  <a:gd name="T11" fmla="*/ 4 h 8"/>
                  <a:gd name="T12" fmla="*/ 89 w 93"/>
                  <a:gd name="T13" fmla="*/ 8 h 8"/>
                  <a:gd name="T14" fmla="*/ 93 w 93"/>
                  <a:gd name="T15" fmla="*/ 8 h 8"/>
                  <a:gd name="T16" fmla="*/ 93 w 93"/>
                  <a:gd name="T17" fmla="*/ 4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3"/>
                  <a:gd name="T28" fmla="*/ 0 h 8"/>
                  <a:gd name="T29" fmla="*/ 93 w 93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3" h="8">
                    <a:moveTo>
                      <a:pt x="93" y="4"/>
                    </a:moveTo>
                    <a:lnTo>
                      <a:pt x="89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89" y="8"/>
                    </a:lnTo>
                    <a:lnTo>
                      <a:pt x="93" y="4"/>
                    </a:lnTo>
                    <a:lnTo>
                      <a:pt x="89" y="8"/>
                    </a:lnTo>
                    <a:lnTo>
                      <a:pt x="93" y="8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414" name="Freeform 156">
                <a:extLst>
                  <a:ext uri="{FF2B5EF4-FFF2-40B4-BE49-F238E27FC236}">
                    <a16:creationId xmlns:a16="http://schemas.microsoft.com/office/drawing/2014/main" xmlns="" id="{104880EA-2F7D-40CA-BECA-EAD300943C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1" y="3000"/>
                <a:ext cx="10" cy="35"/>
              </a:xfrm>
              <a:custGeom>
                <a:avLst/>
                <a:gdLst>
                  <a:gd name="T0" fmla="*/ 6 w 10"/>
                  <a:gd name="T1" fmla="*/ 0 h 35"/>
                  <a:gd name="T2" fmla="*/ 0 w 10"/>
                  <a:gd name="T3" fmla="*/ 3 h 35"/>
                  <a:gd name="T4" fmla="*/ 0 w 10"/>
                  <a:gd name="T5" fmla="*/ 35 h 35"/>
                  <a:gd name="T6" fmla="*/ 10 w 10"/>
                  <a:gd name="T7" fmla="*/ 35 h 35"/>
                  <a:gd name="T8" fmla="*/ 10 w 10"/>
                  <a:gd name="T9" fmla="*/ 3 h 35"/>
                  <a:gd name="T10" fmla="*/ 6 w 10"/>
                  <a:gd name="T11" fmla="*/ 0 h 35"/>
                  <a:gd name="T12" fmla="*/ 10 w 10"/>
                  <a:gd name="T13" fmla="*/ 3 h 35"/>
                  <a:gd name="T14" fmla="*/ 10 w 10"/>
                  <a:gd name="T15" fmla="*/ 0 h 35"/>
                  <a:gd name="T16" fmla="*/ 6 w 10"/>
                  <a:gd name="T17" fmla="*/ 0 h 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35"/>
                  <a:gd name="T29" fmla="*/ 10 w 10"/>
                  <a:gd name="T30" fmla="*/ 35 h 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35">
                    <a:moveTo>
                      <a:pt x="6" y="0"/>
                    </a:moveTo>
                    <a:lnTo>
                      <a:pt x="0" y="3"/>
                    </a:lnTo>
                    <a:lnTo>
                      <a:pt x="0" y="35"/>
                    </a:lnTo>
                    <a:lnTo>
                      <a:pt x="10" y="35"/>
                    </a:lnTo>
                    <a:lnTo>
                      <a:pt x="10" y="3"/>
                    </a:lnTo>
                    <a:lnTo>
                      <a:pt x="6" y="0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415" name="Freeform 157">
                <a:extLst>
                  <a:ext uri="{FF2B5EF4-FFF2-40B4-BE49-F238E27FC236}">
                    <a16:creationId xmlns:a16="http://schemas.microsoft.com/office/drawing/2014/main" xmlns="" id="{C0A8176C-5E1B-4762-B7FD-BDAAB6F2DF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4" y="3000"/>
                <a:ext cx="93" cy="7"/>
              </a:xfrm>
              <a:custGeom>
                <a:avLst/>
                <a:gdLst>
                  <a:gd name="T0" fmla="*/ 0 w 93"/>
                  <a:gd name="T1" fmla="*/ 3 h 7"/>
                  <a:gd name="T2" fmla="*/ 4 w 93"/>
                  <a:gd name="T3" fmla="*/ 7 h 7"/>
                  <a:gd name="T4" fmla="*/ 93 w 93"/>
                  <a:gd name="T5" fmla="*/ 7 h 7"/>
                  <a:gd name="T6" fmla="*/ 93 w 93"/>
                  <a:gd name="T7" fmla="*/ 0 h 7"/>
                  <a:gd name="T8" fmla="*/ 4 w 93"/>
                  <a:gd name="T9" fmla="*/ 0 h 7"/>
                  <a:gd name="T10" fmla="*/ 0 w 93"/>
                  <a:gd name="T11" fmla="*/ 3 h 7"/>
                  <a:gd name="T12" fmla="*/ 4 w 93"/>
                  <a:gd name="T13" fmla="*/ 0 h 7"/>
                  <a:gd name="T14" fmla="*/ 0 w 93"/>
                  <a:gd name="T15" fmla="*/ 0 h 7"/>
                  <a:gd name="T16" fmla="*/ 0 w 93"/>
                  <a:gd name="T17" fmla="*/ 3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3"/>
                  <a:gd name="T28" fmla="*/ 0 h 7"/>
                  <a:gd name="T29" fmla="*/ 93 w 93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3" h="7">
                    <a:moveTo>
                      <a:pt x="0" y="3"/>
                    </a:moveTo>
                    <a:lnTo>
                      <a:pt x="4" y="7"/>
                    </a:lnTo>
                    <a:lnTo>
                      <a:pt x="93" y="7"/>
                    </a:lnTo>
                    <a:lnTo>
                      <a:pt x="93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416" name="Freeform 158">
                <a:extLst>
                  <a:ext uri="{FF2B5EF4-FFF2-40B4-BE49-F238E27FC236}">
                    <a16:creationId xmlns:a16="http://schemas.microsoft.com/office/drawing/2014/main" xmlns="" id="{65D3406F-FF19-45EA-AC32-5A4CD17D6A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4" y="3003"/>
                <a:ext cx="7" cy="36"/>
              </a:xfrm>
              <a:custGeom>
                <a:avLst/>
                <a:gdLst>
                  <a:gd name="T0" fmla="*/ 4 w 7"/>
                  <a:gd name="T1" fmla="*/ 36 h 36"/>
                  <a:gd name="T2" fmla="*/ 7 w 7"/>
                  <a:gd name="T3" fmla="*/ 32 h 36"/>
                  <a:gd name="T4" fmla="*/ 7 w 7"/>
                  <a:gd name="T5" fmla="*/ 0 h 36"/>
                  <a:gd name="T6" fmla="*/ 0 w 7"/>
                  <a:gd name="T7" fmla="*/ 0 h 36"/>
                  <a:gd name="T8" fmla="*/ 0 w 7"/>
                  <a:gd name="T9" fmla="*/ 32 h 36"/>
                  <a:gd name="T10" fmla="*/ 4 w 7"/>
                  <a:gd name="T11" fmla="*/ 36 h 36"/>
                  <a:gd name="T12" fmla="*/ 0 w 7"/>
                  <a:gd name="T13" fmla="*/ 32 h 36"/>
                  <a:gd name="T14" fmla="*/ 0 w 7"/>
                  <a:gd name="T15" fmla="*/ 36 h 36"/>
                  <a:gd name="T16" fmla="*/ 4 w 7"/>
                  <a:gd name="T17" fmla="*/ 36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36"/>
                  <a:gd name="T29" fmla="*/ 7 w 7"/>
                  <a:gd name="T30" fmla="*/ 36 h 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36">
                    <a:moveTo>
                      <a:pt x="4" y="36"/>
                    </a:moveTo>
                    <a:lnTo>
                      <a:pt x="7" y="32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32"/>
                    </a:lnTo>
                    <a:lnTo>
                      <a:pt x="4" y="36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4" y="36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417" name="Rectangle 159">
                <a:extLst>
                  <a:ext uri="{FF2B5EF4-FFF2-40B4-BE49-F238E27FC236}">
                    <a16:creationId xmlns:a16="http://schemas.microsoft.com/office/drawing/2014/main" xmlns="" id="{39AB2602-B97D-41F5-9515-F1E8A6A95F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1" y="3035"/>
                <a:ext cx="25" cy="12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bg1"/>
                    </a:solidFill>
                    <a:latin typeface="Swis721 Md BT"/>
                  </a:defRPr>
                </a:lvl1pPr>
                <a:lvl2pPr marL="742950" indent="-285750" eaLnBrk="0" hangingPunct="0">
                  <a:defRPr sz="1600">
                    <a:solidFill>
                      <a:schemeClr val="bg1"/>
                    </a:solidFill>
                    <a:latin typeface="Swis721 Md BT"/>
                  </a:defRPr>
                </a:lvl2pPr>
                <a:lvl3pPr marL="1143000" indent="-228600" eaLnBrk="0" hangingPunct="0">
                  <a:defRPr sz="1600">
                    <a:solidFill>
                      <a:schemeClr val="bg1"/>
                    </a:solidFill>
                    <a:latin typeface="Swis721 Md BT"/>
                  </a:defRPr>
                </a:lvl3pPr>
                <a:lvl4pPr marL="1600200" indent="-228600" eaLnBrk="0" hangingPunct="0">
                  <a:defRPr sz="1600">
                    <a:solidFill>
                      <a:schemeClr val="bg1"/>
                    </a:solidFill>
                    <a:latin typeface="Swis721 Md BT"/>
                  </a:defRPr>
                </a:lvl4pPr>
                <a:lvl5pPr marL="2057400" indent="-228600" eaLnBrk="0" hangingPunct="0">
                  <a:defRPr sz="1600">
                    <a:solidFill>
                      <a:schemeClr val="bg1"/>
                    </a:solidFill>
                    <a:latin typeface="Swis721 Md BT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Swis721 Md BT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Swis721 Md BT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Swis721 Md BT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Swis721 Md BT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endParaRPr lang="en-US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418" name="Freeform 160">
                <a:extLst>
                  <a:ext uri="{FF2B5EF4-FFF2-40B4-BE49-F238E27FC236}">
                    <a16:creationId xmlns:a16="http://schemas.microsoft.com/office/drawing/2014/main" xmlns="" id="{29182145-21A7-4D23-B895-1A11AEEA3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7" y="3031"/>
                <a:ext cx="8" cy="126"/>
              </a:xfrm>
              <a:custGeom>
                <a:avLst/>
                <a:gdLst>
                  <a:gd name="T0" fmla="*/ 4 w 8"/>
                  <a:gd name="T1" fmla="*/ 0 h 126"/>
                  <a:gd name="T2" fmla="*/ 0 w 8"/>
                  <a:gd name="T3" fmla="*/ 4 h 126"/>
                  <a:gd name="T4" fmla="*/ 0 w 8"/>
                  <a:gd name="T5" fmla="*/ 126 h 126"/>
                  <a:gd name="T6" fmla="*/ 8 w 8"/>
                  <a:gd name="T7" fmla="*/ 126 h 126"/>
                  <a:gd name="T8" fmla="*/ 8 w 8"/>
                  <a:gd name="T9" fmla="*/ 4 h 126"/>
                  <a:gd name="T10" fmla="*/ 4 w 8"/>
                  <a:gd name="T11" fmla="*/ 0 h 126"/>
                  <a:gd name="T12" fmla="*/ 4 w 8"/>
                  <a:gd name="T13" fmla="*/ 0 h 126"/>
                  <a:gd name="T14" fmla="*/ 0 w 8"/>
                  <a:gd name="T15" fmla="*/ 0 h 126"/>
                  <a:gd name="T16" fmla="*/ 0 w 8"/>
                  <a:gd name="T17" fmla="*/ 4 h 126"/>
                  <a:gd name="T18" fmla="*/ 4 w 8"/>
                  <a:gd name="T19" fmla="*/ 0 h 1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"/>
                  <a:gd name="T31" fmla="*/ 0 h 126"/>
                  <a:gd name="T32" fmla="*/ 8 w 8"/>
                  <a:gd name="T33" fmla="*/ 126 h 12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" h="126">
                    <a:moveTo>
                      <a:pt x="4" y="0"/>
                    </a:moveTo>
                    <a:lnTo>
                      <a:pt x="0" y="4"/>
                    </a:lnTo>
                    <a:lnTo>
                      <a:pt x="0" y="126"/>
                    </a:lnTo>
                    <a:lnTo>
                      <a:pt x="8" y="126"/>
                    </a:lnTo>
                    <a:lnTo>
                      <a:pt x="8" y="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419" name="Freeform 161">
                <a:extLst>
                  <a:ext uri="{FF2B5EF4-FFF2-40B4-BE49-F238E27FC236}">
                    <a16:creationId xmlns:a16="http://schemas.microsoft.com/office/drawing/2014/main" xmlns="" id="{80AE9AC4-F8E9-46FB-86FC-3716140154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1" y="3031"/>
                <a:ext cx="29" cy="8"/>
              </a:xfrm>
              <a:custGeom>
                <a:avLst/>
                <a:gdLst>
                  <a:gd name="T0" fmla="*/ 29 w 29"/>
                  <a:gd name="T1" fmla="*/ 4 h 8"/>
                  <a:gd name="T2" fmla="*/ 25 w 29"/>
                  <a:gd name="T3" fmla="*/ 0 h 8"/>
                  <a:gd name="T4" fmla="*/ 0 w 29"/>
                  <a:gd name="T5" fmla="*/ 0 h 8"/>
                  <a:gd name="T6" fmla="*/ 0 w 29"/>
                  <a:gd name="T7" fmla="*/ 8 h 8"/>
                  <a:gd name="T8" fmla="*/ 25 w 29"/>
                  <a:gd name="T9" fmla="*/ 8 h 8"/>
                  <a:gd name="T10" fmla="*/ 29 w 29"/>
                  <a:gd name="T11" fmla="*/ 4 h 8"/>
                  <a:gd name="T12" fmla="*/ 29 w 29"/>
                  <a:gd name="T13" fmla="*/ 4 h 8"/>
                  <a:gd name="T14" fmla="*/ 29 w 29"/>
                  <a:gd name="T15" fmla="*/ 0 h 8"/>
                  <a:gd name="T16" fmla="*/ 25 w 29"/>
                  <a:gd name="T17" fmla="*/ 0 h 8"/>
                  <a:gd name="T18" fmla="*/ 29 w 29"/>
                  <a:gd name="T19" fmla="*/ 4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9"/>
                  <a:gd name="T31" fmla="*/ 0 h 8"/>
                  <a:gd name="T32" fmla="*/ 29 w 29"/>
                  <a:gd name="T33" fmla="*/ 8 h 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9" h="8">
                    <a:moveTo>
                      <a:pt x="29" y="4"/>
                    </a:moveTo>
                    <a:lnTo>
                      <a:pt x="25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25" y="8"/>
                    </a:lnTo>
                    <a:lnTo>
                      <a:pt x="29" y="4"/>
                    </a:lnTo>
                    <a:lnTo>
                      <a:pt x="29" y="0"/>
                    </a:lnTo>
                    <a:lnTo>
                      <a:pt x="25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420" name="Freeform 162">
                <a:extLst>
                  <a:ext uri="{FF2B5EF4-FFF2-40B4-BE49-F238E27FC236}">
                    <a16:creationId xmlns:a16="http://schemas.microsoft.com/office/drawing/2014/main" xmlns="" id="{59AC55D9-43A7-4ED4-B1DC-D7A5C04CAA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2" y="3035"/>
                <a:ext cx="8" cy="128"/>
              </a:xfrm>
              <a:custGeom>
                <a:avLst/>
                <a:gdLst>
                  <a:gd name="T0" fmla="*/ 4 w 8"/>
                  <a:gd name="T1" fmla="*/ 128 h 128"/>
                  <a:gd name="T2" fmla="*/ 8 w 8"/>
                  <a:gd name="T3" fmla="*/ 122 h 128"/>
                  <a:gd name="T4" fmla="*/ 8 w 8"/>
                  <a:gd name="T5" fmla="*/ 0 h 128"/>
                  <a:gd name="T6" fmla="*/ 0 w 8"/>
                  <a:gd name="T7" fmla="*/ 0 h 128"/>
                  <a:gd name="T8" fmla="*/ 0 w 8"/>
                  <a:gd name="T9" fmla="*/ 122 h 128"/>
                  <a:gd name="T10" fmla="*/ 4 w 8"/>
                  <a:gd name="T11" fmla="*/ 128 h 128"/>
                  <a:gd name="T12" fmla="*/ 4 w 8"/>
                  <a:gd name="T13" fmla="*/ 128 h 128"/>
                  <a:gd name="T14" fmla="*/ 8 w 8"/>
                  <a:gd name="T15" fmla="*/ 128 h 128"/>
                  <a:gd name="T16" fmla="*/ 8 w 8"/>
                  <a:gd name="T17" fmla="*/ 122 h 128"/>
                  <a:gd name="T18" fmla="*/ 4 w 8"/>
                  <a:gd name="T19" fmla="*/ 128 h 12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"/>
                  <a:gd name="T31" fmla="*/ 0 h 128"/>
                  <a:gd name="T32" fmla="*/ 8 w 8"/>
                  <a:gd name="T33" fmla="*/ 128 h 12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" h="128">
                    <a:moveTo>
                      <a:pt x="4" y="128"/>
                    </a:moveTo>
                    <a:lnTo>
                      <a:pt x="8" y="122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122"/>
                    </a:lnTo>
                    <a:lnTo>
                      <a:pt x="4" y="128"/>
                    </a:lnTo>
                    <a:lnTo>
                      <a:pt x="8" y="128"/>
                    </a:lnTo>
                    <a:lnTo>
                      <a:pt x="8" y="122"/>
                    </a:lnTo>
                    <a:lnTo>
                      <a:pt x="4" y="128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421" name="Freeform 163">
                <a:extLst>
                  <a:ext uri="{FF2B5EF4-FFF2-40B4-BE49-F238E27FC236}">
                    <a16:creationId xmlns:a16="http://schemas.microsoft.com/office/drawing/2014/main" xmlns="" id="{E39DB604-5FBC-4FC3-AA0B-2CCB85DE67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7" y="3153"/>
                <a:ext cx="29" cy="10"/>
              </a:xfrm>
              <a:custGeom>
                <a:avLst/>
                <a:gdLst>
                  <a:gd name="T0" fmla="*/ 0 w 29"/>
                  <a:gd name="T1" fmla="*/ 4 h 10"/>
                  <a:gd name="T2" fmla="*/ 4 w 29"/>
                  <a:gd name="T3" fmla="*/ 10 h 10"/>
                  <a:gd name="T4" fmla="*/ 29 w 29"/>
                  <a:gd name="T5" fmla="*/ 10 h 10"/>
                  <a:gd name="T6" fmla="*/ 29 w 29"/>
                  <a:gd name="T7" fmla="*/ 0 h 10"/>
                  <a:gd name="T8" fmla="*/ 4 w 29"/>
                  <a:gd name="T9" fmla="*/ 0 h 10"/>
                  <a:gd name="T10" fmla="*/ 0 w 29"/>
                  <a:gd name="T11" fmla="*/ 4 h 10"/>
                  <a:gd name="T12" fmla="*/ 0 w 29"/>
                  <a:gd name="T13" fmla="*/ 4 h 10"/>
                  <a:gd name="T14" fmla="*/ 0 w 29"/>
                  <a:gd name="T15" fmla="*/ 10 h 10"/>
                  <a:gd name="T16" fmla="*/ 4 w 29"/>
                  <a:gd name="T17" fmla="*/ 10 h 10"/>
                  <a:gd name="T18" fmla="*/ 0 w 29"/>
                  <a:gd name="T19" fmla="*/ 4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9"/>
                  <a:gd name="T31" fmla="*/ 0 h 10"/>
                  <a:gd name="T32" fmla="*/ 29 w 29"/>
                  <a:gd name="T33" fmla="*/ 10 h 1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9" h="10">
                    <a:moveTo>
                      <a:pt x="0" y="4"/>
                    </a:moveTo>
                    <a:lnTo>
                      <a:pt x="4" y="10"/>
                    </a:lnTo>
                    <a:lnTo>
                      <a:pt x="29" y="10"/>
                    </a:lnTo>
                    <a:lnTo>
                      <a:pt x="29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10"/>
                    </a:lnTo>
                    <a:lnTo>
                      <a:pt x="4" y="1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422" name="Rectangle 164">
                <a:extLst>
                  <a:ext uri="{FF2B5EF4-FFF2-40B4-BE49-F238E27FC236}">
                    <a16:creationId xmlns:a16="http://schemas.microsoft.com/office/drawing/2014/main" xmlns="" id="{6309B0C5-619C-40BF-8ADB-E7B5934F31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8" y="2555"/>
                <a:ext cx="89" cy="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bg1"/>
                    </a:solidFill>
                    <a:latin typeface="Swis721 Md BT"/>
                  </a:defRPr>
                </a:lvl1pPr>
                <a:lvl2pPr marL="742950" indent="-285750" eaLnBrk="0" hangingPunct="0">
                  <a:defRPr sz="1600">
                    <a:solidFill>
                      <a:schemeClr val="bg1"/>
                    </a:solidFill>
                    <a:latin typeface="Swis721 Md BT"/>
                  </a:defRPr>
                </a:lvl2pPr>
                <a:lvl3pPr marL="1143000" indent="-228600" eaLnBrk="0" hangingPunct="0">
                  <a:defRPr sz="1600">
                    <a:solidFill>
                      <a:schemeClr val="bg1"/>
                    </a:solidFill>
                    <a:latin typeface="Swis721 Md BT"/>
                  </a:defRPr>
                </a:lvl3pPr>
                <a:lvl4pPr marL="1600200" indent="-228600" eaLnBrk="0" hangingPunct="0">
                  <a:defRPr sz="1600">
                    <a:solidFill>
                      <a:schemeClr val="bg1"/>
                    </a:solidFill>
                    <a:latin typeface="Swis721 Md BT"/>
                  </a:defRPr>
                </a:lvl4pPr>
                <a:lvl5pPr marL="2057400" indent="-228600" eaLnBrk="0" hangingPunct="0">
                  <a:defRPr sz="1600">
                    <a:solidFill>
                      <a:schemeClr val="bg1"/>
                    </a:solidFill>
                    <a:latin typeface="Swis721 Md BT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Swis721 Md BT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Swis721 Md BT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Swis721 Md BT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Swis721 Md BT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endParaRPr lang="en-US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423" name="Freeform 165">
                <a:extLst>
                  <a:ext uri="{FF2B5EF4-FFF2-40B4-BE49-F238E27FC236}">
                    <a16:creationId xmlns:a16="http://schemas.microsoft.com/office/drawing/2014/main" xmlns="" id="{FD160E37-5211-447D-87A5-FD61B80E9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8" y="2583"/>
                <a:ext cx="93" cy="7"/>
              </a:xfrm>
              <a:custGeom>
                <a:avLst/>
                <a:gdLst>
                  <a:gd name="T0" fmla="*/ 93 w 93"/>
                  <a:gd name="T1" fmla="*/ 4 h 7"/>
                  <a:gd name="T2" fmla="*/ 89 w 93"/>
                  <a:gd name="T3" fmla="*/ 0 h 7"/>
                  <a:gd name="T4" fmla="*/ 0 w 93"/>
                  <a:gd name="T5" fmla="*/ 0 h 7"/>
                  <a:gd name="T6" fmla="*/ 0 w 93"/>
                  <a:gd name="T7" fmla="*/ 7 h 7"/>
                  <a:gd name="T8" fmla="*/ 89 w 93"/>
                  <a:gd name="T9" fmla="*/ 7 h 7"/>
                  <a:gd name="T10" fmla="*/ 93 w 93"/>
                  <a:gd name="T11" fmla="*/ 4 h 7"/>
                  <a:gd name="T12" fmla="*/ 89 w 93"/>
                  <a:gd name="T13" fmla="*/ 7 h 7"/>
                  <a:gd name="T14" fmla="*/ 93 w 93"/>
                  <a:gd name="T15" fmla="*/ 7 h 7"/>
                  <a:gd name="T16" fmla="*/ 93 w 93"/>
                  <a:gd name="T17" fmla="*/ 4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3"/>
                  <a:gd name="T28" fmla="*/ 0 h 7"/>
                  <a:gd name="T29" fmla="*/ 93 w 93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3" h="7">
                    <a:moveTo>
                      <a:pt x="93" y="4"/>
                    </a:moveTo>
                    <a:lnTo>
                      <a:pt x="89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89" y="7"/>
                    </a:lnTo>
                    <a:lnTo>
                      <a:pt x="93" y="4"/>
                    </a:lnTo>
                    <a:lnTo>
                      <a:pt x="89" y="7"/>
                    </a:lnTo>
                    <a:lnTo>
                      <a:pt x="93" y="7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424" name="Freeform 166">
                <a:extLst>
                  <a:ext uri="{FF2B5EF4-FFF2-40B4-BE49-F238E27FC236}">
                    <a16:creationId xmlns:a16="http://schemas.microsoft.com/office/drawing/2014/main" xmlns="" id="{EE611F7D-8C8E-40A6-8BDD-09E024EDF5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3" y="2551"/>
                <a:ext cx="8" cy="36"/>
              </a:xfrm>
              <a:custGeom>
                <a:avLst/>
                <a:gdLst>
                  <a:gd name="T0" fmla="*/ 4 w 8"/>
                  <a:gd name="T1" fmla="*/ 0 h 36"/>
                  <a:gd name="T2" fmla="*/ 0 w 8"/>
                  <a:gd name="T3" fmla="*/ 4 h 36"/>
                  <a:gd name="T4" fmla="*/ 0 w 8"/>
                  <a:gd name="T5" fmla="*/ 36 h 36"/>
                  <a:gd name="T6" fmla="*/ 8 w 8"/>
                  <a:gd name="T7" fmla="*/ 36 h 36"/>
                  <a:gd name="T8" fmla="*/ 8 w 8"/>
                  <a:gd name="T9" fmla="*/ 4 h 36"/>
                  <a:gd name="T10" fmla="*/ 4 w 8"/>
                  <a:gd name="T11" fmla="*/ 0 h 36"/>
                  <a:gd name="T12" fmla="*/ 8 w 8"/>
                  <a:gd name="T13" fmla="*/ 4 h 36"/>
                  <a:gd name="T14" fmla="*/ 8 w 8"/>
                  <a:gd name="T15" fmla="*/ 0 h 36"/>
                  <a:gd name="T16" fmla="*/ 4 w 8"/>
                  <a:gd name="T17" fmla="*/ 0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36"/>
                  <a:gd name="T29" fmla="*/ 8 w 8"/>
                  <a:gd name="T30" fmla="*/ 36 h 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36">
                    <a:moveTo>
                      <a:pt x="4" y="0"/>
                    </a:moveTo>
                    <a:lnTo>
                      <a:pt x="0" y="4"/>
                    </a:lnTo>
                    <a:lnTo>
                      <a:pt x="0" y="36"/>
                    </a:lnTo>
                    <a:lnTo>
                      <a:pt x="8" y="36"/>
                    </a:lnTo>
                    <a:lnTo>
                      <a:pt x="8" y="4"/>
                    </a:lnTo>
                    <a:lnTo>
                      <a:pt x="4" y="0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425" name="Freeform 167">
                <a:extLst>
                  <a:ext uri="{FF2B5EF4-FFF2-40B4-BE49-F238E27FC236}">
                    <a16:creationId xmlns:a16="http://schemas.microsoft.com/office/drawing/2014/main" xmlns="" id="{A9865665-5937-4FAD-9D24-79239371B1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4" y="2551"/>
                <a:ext cx="93" cy="8"/>
              </a:xfrm>
              <a:custGeom>
                <a:avLst/>
                <a:gdLst>
                  <a:gd name="T0" fmla="*/ 0 w 93"/>
                  <a:gd name="T1" fmla="*/ 4 h 8"/>
                  <a:gd name="T2" fmla="*/ 4 w 93"/>
                  <a:gd name="T3" fmla="*/ 8 h 8"/>
                  <a:gd name="T4" fmla="*/ 93 w 93"/>
                  <a:gd name="T5" fmla="*/ 8 h 8"/>
                  <a:gd name="T6" fmla="*/ 93 w 93"/>
                  <a:gd name="T7" fmla="*/ 0 h 8"/>
                  <a:gd name="T8" fmla="*/ 4 w 93"/>
                  <a:gd name="T9" fmla="*/ 0 h 8"/>
                  <a:gd name="T10" fmla="*/ 0 w 93"/>
                  <a:gd name="T11" fmla="*/ 4 h 8"/>
                  <a:gd name="T12" fmla="*/ 4 w 93"/>
                  <a:gd name="T13" fmla="*/ 0 h 8"/>
                  <a:gd name="T14" fmla="*/ 0 w 93"/>
                  <a:gd name="T15" fmla="*/ 0 h 8"/>
                  <a:gd name="T16" fmla="*/ 0 w 93"/>
                  <a:gd name="T17" fmla="*/ 4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3"/>
                  <a:gd name="T28" fmla="*/ 0 h 8"/>
                  <a:gd name="T29" fmla="*/ 93 w 93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3" h="8">
                    <a:moveTo>
                      <a:pt x="0" y="4"/>
                    </a:moveTo>
                    <a:lnTo>
                      <a:pt x="4" y="8"/>
                    </a:lnTo>
                    <a:lnTo>
                      <a:pt x="93" y="8"/>
                    </a:lnTo>
                    <a:lnTo>
                      <a:pt x="93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426" name="Freeform 168">
                <a:extLst>
                  <a:ext uri="{FF2B5EF4-FFF2-40B4-BE49-F238E27FC236}">
                    <a16:creationId xmlns:a16="http://schemas.microsoft.com/office/drawing/2014/main" xmlns="" id="{9326E8EA-E406-40D4-B3FF-DD0A1DB888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4" y="2555"/>
                <a:ext cx="7" cy="35"/>
              </a:xfrm>
              <a:custGeom>
                <a:avLst/>
                <a:gdLst>
                  <a:gd name="T0" fmla="*/ 4 w 7"/>
                  <a:gd name="T1" fmla="*/ 35 h 35"/>
                  <a:gd name="T2" fmla="*/ 7 w 7"/>
                  <a:gd name="T3" fmla="*/ 32 h 35"/>
                  <a:gd name="T4" fmla="*/ 7 w 7"/>
                  <a:gd name="T5" fmla="*/ 0 h 35"/>
                  <a:gd name="T6" fmla="*/ 0 w 7"/>
                  <a:gd name="T7" fmla="*/ 0 h 35"/>
                  <a:gd name="T8" fmla="*/ 0 w 7"/>
                  <a:gd name="T9" fmla="*/ 32 h 35"/>
                  <a:gd name="T10" fmla="*/ 4 w 7"/>
                  <a:gd name="T11" fmla="*/ 35 h 35"/>
                  <a:gd name="T12" fmla="*/ 0 w 7"/>
                  <a:gd name="T13" fmla="*/ 32 h 35"/>
                  <a:gd name="T14" fmla="*/ 0 w 7"/>
                  <a:gd name="T15" fmla="*/ 35 h 35"/>
                  <a:gd name="T16" fmla="*/ 4 w 7"/>
                  <a:gd name="T17" fmla="*/ 35 h 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35"/>
                  <a:gd name="T29" fmla="*/ 7 w 7"/>
                  <a:gd name="T30" fmla="*/ 35 h 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35">
                    <a:moveTo>
                      <a:pt x="4" y="35"/>
                    </a:moveTo>
                    <a:lnTo>
                      <a:pt x="7" y="32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32"/>
                    </a:lnTo>
                    <a:lnTo>
                      <a:pt x="4" y="35"/>
                    </a:lnTo>
                    <a:lnTo>
                      <a:pt x="0" y="32"/>
                    </a:lnTo>
                    <a:lnTo>
                      <a:pt x="0" y="35"/>
                    </a:lnTo>
                    <a:lnTo>
                      <a:pt x="4" y="35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427" name="Rectangle 169">
                <a:extLst>
                  <a:ext uri="{FF2B5EF4-FFF2-40B4-BE49-F238E27FC236}">
                    <a16:creationId xmlns:a16="http://schemas.microsoft.com/office/drawing/2014/main" xmlns="" id="{CD6AE951-3AA4-44E6-9FD7-E9EA83E9CC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1" y="2433"/>
                <a:ext cx="25" cy="12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bg1"/>
                    </a:solidFill>
                    <a:latin typeface="Swis721 Md BT"/>
                  </a:defRPr>
                </a:lvl1pPr>
                <a:lvl2pPr marL="742950" indent="-285750" eaLnBrk="0" hangingPunct="0">
                  <a:defRPr sz="1600">
                    <a:solidFill>
                      <a:schemeClr val="bg1"/>
                    </a:solidFill>
                    <a:latin typeface="Swis721 Md BT"/>
                  </a:defRPr>
                </a:lvl2pPr>
                <a:lvl3pPr marL="1143000" indent="-228600" eaLnBrk="0" hangingPunct="0">
                  <a:defRPr sz="1600">
                    <a:solidFill>
                      <a:schemeClr val="bg1"/>
                    </a:solidFill>
                    <a:latin typeface="Swis721 Md BT"/>
                  </a:defRPr>
                </a:lvl3pPr>
                <a:lvl4pPr marL="1600200" indent="-228600" eaLnBrk="0" hangingPunct="0">
                  <a:defRPr sz="1600">
                    <a:solidFill>
                      <a:schemeClr val="bg1"/>
                    </a:solidFill>
                    <a:latin typeface="Swis721 Md BT"/>
                  </a:defRPr>
                </a:lvl4pPr>
                <a:lvl5pPr marL="2057400" indent="-228600" eaLnBrk="0" hangingPunct="0">
                  <a:defRPr sz="1600">
                    <a:solidFill>
                      <a:schemeClr val="bg1"/>
                    </a:solidFill>
                    <a:latin typeface="Swis721 Md BT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Swis721 Md BT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Swis721 Md BT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Swis721 Md BT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Swis721 Md BT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endParaRPr lang="en-US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428" name="Freeform 170">
                <a:extLst>
                  <a:ext uri="{FF2B5EF4-FFF2-40B4-BE49-F238E27FC236}">
                    <a16:creationId xmlns:a16="http://schemas.microsoft.com/office/drawing/2014/main" xmlns="" id="{13B84C7B-63C9-4CDC-B7FD-3D44FEB1C5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7" y="2433"/>
                <a:ext cx="10" cy="126"/>
              </a:xfrm>
              <a:custGeom>
                <a:avLst/>
                <a:gdLst>
                  <a:gd name="T0" fmla="*/ 4 w 10"/>
                  <a:gd name="T1" fmla="*/ 126 h 126"/>
                  <a:gd name="T2" fmla="*/ 10 w 10"/>
                  <a:gd name="T3" fmla="*/ 122 h 126"/>
                  <a:gd name="T4" fmla="*/ 10 w 10"/>
                  <a:gd name="T5" fmla="*/ 0 h 126"/>
                  <a:gd name="T6" fmla="*/ 0 w 10"/>
                  <a:gd name="T7" fmla="*/ 0 h 126"/>
                  <a:gd name="T8" fmla="*/ 0 w 10"/>
                  <a:gd name="T9" fmla="*/ 122 h 126"/>
                  <a:gd name="T10" fmla="*/ 4 w 10"/>
                  <a:gd name="T11" fmla="*/ 126 h 126"/>
                  <a:gd name="T12" fmla="*/ 0 w 10"/>
                  <a:gd name="T13" fmla="*/ 122 h 126"/>
                  <a:gd name="T14" fmla="*/ 0 w 10"/>
                  <a:gd name="T15" fmla="*/ 126 h 126"/>
                  <a:gd name="T16" fmla="*/ 4 w 10"/>
                  <a:gd name="T17" fmla="*/ 126 h 1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126"/>
                  <a:gd name="T29" fmla="*/ 10 w 10"/>
                  <a:gd name="T30" fmla="*/ 126 h 12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126">
                    <a:moveTo>
                      <a:pt x="4" y="126"/>
                    </a:moveTo>
                    <a:lnTo>
                      <a:pt x="10" y="122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22"/>
                    </a:lnTo>
                    <a:lnTo>
                      <a:pt x="4" y="126"/>
                    </a:lnTo>
                    <a:lnTo>
                      <a:pt x="0" y="122"/>
                    </a:lnTo>
                    <a:lnTo>
                      <a:pt x="0" y="126"/>
                    </a:lnTo>
                    <a:lnTo>
                      <a:pt x="4" y="126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429" name="Freeform 171">
                <a:extLst>
                  <a:ext uri="{FF2B5EF4-FFF2-40B4-BE49-F238E27FC236}">
                    <a16:creationId xmlns:a16="http://schemas.microsoft.com/office/drawing/2014/main" xmlns="" id="{B806AB8D-CFE5-40AC-95A4-E32B8B1C53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1" y="2551"/>
                <a:ext cx="29" cy="8"/>
              </a:xfrm>
              <a:custGeom>
                <a:avLst/>
                <a:gdLst>
                  <a:gd name="T0" fmla="*/ 29 w 29"/>
                  <a:gd name="T1" fmla="*/ 4 h 8"/>
                  <a:gd name="T2" fmla="*/ 25 w 29"/>
                  <a:gd name="T3" fmla="*/ 0 h 8"/>
                  <a:gd name="T4" fmla="*/ 0 w 29"/>
                  <a:gd name="T5" fmla="*/ 0 h 8"/>
                  <a:gd name="T6" fmla="*/ 0 w 29"/>
                  <a:gd name="T7" fmla="*/ 8 h 8"/>
                  <a:gd name="T8" fmla="*/ 25 w 29"/>
                  <a:gd name="T9" fmla="*/ 8 h 8"/>
                  <a:gd name="T10" fmla="*/ 29 w 29"/>
                  <a:gd name="T11" fmla="*/ 4 h 8"/>
                  <a:gd name="T12" fmla="*/ 25 w 29"/>
                  <a:gd name="T13" fmla="*/ 8 h 8"/>
                  <a:gd name="T14" fmla="*/ 29 w 29"/>
                  <a:gd name="T15" fmla="*/ 8 h 8"/>
                  <a:gd name="T16" fmla="*/ 29 w 29"/>
                  <a:gd name="T17" fmla="*/ 4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8"/>
                  <a:gd name="T29" fmla="*/ 29 w 29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8">
                    <a:moveTo>
                      <a:pt x="29" y="4"/>
                    </a:moveTo>
                    <a:lnTo>
                      <a:pt x="25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25" y="8"/>
                    </a:lnTo>
                    <a:lnTo>
                      <a:pt x="29" y="4"/>
                    </a:lnTo>
                    <a:lnTo>
                      <a:pt x="25" y="8"/>
                    </a:lnTo>
                    <a:lnTo>
                      <a:pt x="29" y="8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430" name="Freeform 172">
                <a:extLst>
                  <a:ext uri="{FF2B5EF4-FFF2-40B4-BE49-F238E27FC236}">
                    <a16:creationId xmlns:a16="http://schemas.microsoft.com/office/drawing/2014/main" xmlns="" id="{F72F534A-E313-46B8-9818-768E8DE9BC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2" y="2427"/>
                <a:ext cx="8" cy="128"/>
              </a:xfrm>
              <a:custGeom>
                <a:avLst/>
                <a:gdLst>
                  <a:gd name="T0" fmla="*/ 4 w 8"/>
                  <a:gd name="T1" fmla="*/ 0 h 128"/>
                  <a:gd name="T2" fmla="*/ 0 w 8"/>
                  <a:gd name="T3" fmla="*/ 6 h 128"/>
                  <a:gd name="T4" fmla="*/ 0 w 8"/>
                  <a:gd name="T5" fmla="*/ 128 h 128"/>
                  <a:gd name="T6" fmla="*/ 8 w 8"/>
                  <a:gd name="T7" fmla="*/ 128 h 128"/>
                  <a:gd name="T8" fmla="*/ 8 w 8"/>
                  <a:gd name="T9" fmla="*/ 6 h 128"/>
                  <a:gd name="T10" fmla="*/ 4 w 8"/>
                  <a:gd name="T11" fmla="*/ 0 h 128"/>
                  <a:gd name="T12" fmla="*/ 8 w 8"/>
                  <a:gd name="T13" fmla="*/ 6 h 128"/>
                  <a:gd name="T14" fmla="*/ 8 w 8"/>
                  <a:gd name="T15" fmla="*/ 0 h 128"/>
                  <a:gd name="T16" fmla="*/ 4 w 8"/>
                  <a:gd name="T17" fmla="*/ 0 h 1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128"/>
                  <a:gd name="T29" fmla="*/ 8 w 8"/>
                  <a:gd name="T30" fmla="*/ 128 h 1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128">
                    <a:moveTo>
                      <a:pt x="4" y="0"/>
                    </a:moveTo>
                    <a:lnTo>
                      <a:pt x="0" y="6"/>
                    </a:lnTo>
                    <a:lnTo>
                      <a:pt x="0" y="128"/>
                    </a:lnTo>
                    <a:lnTo>
                      <a:pt x="8" y="128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8" y="6"/>
                    </a:lnTo>
                    <a:lnTo>
                      <a:pt x="8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431" name="Freeform 173">
                <a:extLst>
                  <a:ext uri="{FF2B5EF4-FFF2-40B4-BE49-F238E27FC236}">
                    <a16:creationId xmlns:a16="http://schemas.microsoft.com/office/drawing/2014/main" xmlns="" id="{1FC373A4-00B6-4B44-A873-55B1B61B18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7" y="2427"/>
                <a:ext cx="29" cy="10"/>
              </a:xfrm>
              <a:custGeom>
                <a:avLst/>
                <a:gdLst>
                  <a:gd name="T0" fmla="*/ 0 w 29"/>
                  <a:gd name="T1" fmla="*/ 6 h 10"/>
                  <a:gd name="T2" fmla="*/ 4 w 29"/>
                  <a:gd name="T3" fmla="*/ 10 h 10"/>
                  <a:gd name="T4" fmla="*/ 29 w 29"/>
                  <a:gd name="T5" fmla="*/ 10 h 10"/>
                  <a:gd name="T6" fmla="*/ 29 w 29"/>
                  <a:gd name="T7" fmla="*/ 0 h 10"/>
                  <a:gd name="T8" fmla="*/ 4 w 29"/>
                  <a:gd name="T9" fmla="*/ 0 h 10"/>
                  <a:gd name="T10" fmla="*/ 0 w 29"/>
                  <a:gd name="T11" fmla="*/ 6 h 10"/>
                  <a:gd name="T12" fmla="*/ 4 w 29"/>
                  <a:gd name="T13" fmla="*/ 0 h 10"/>
                  <a:gd name="T14" fmla="*/ 0 w 29"/>
                  <a:gd name="T15" fmla="*/ 0 h 10"/>
                  <a:gd name="T16" fmla="*/ 0 w 29"/>
                  <a:gd name="T17" fmla="*/ 6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10"/>
                  <a:gd name="T29" fmla="*/ 29 w 29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10">
                    <a:moveTo>
                      <a:pt x="0" y="6"/>
                    </a:moveTo>
                    <a:lnTo>
                      <a:pt x="4" y="10"/>
                    </a:lnTo>
                    <a:lnTo>
                      <a:pt x="29" y="10"/>
                    </a:lnTo>
                    <a:lnTo>
                      <a:pt x="29" y="0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432" name="Freeform 174">
                <a:extLst>
                  <a:ext uri="{FF2B5EF4-FFF2-40B4-BE49-F238E27FC236}">
                    <a16:creationId xmlns:a16="http://schemas.microsoft.com/office/drawing/2014/main" xmlns="" id="{701C4401-D118-4FA9-B30B-E08A45DBEE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4" y="2565"/>
                <a:ext cx="131" cy="376"/>
              </a:xfrm>
              <a:custGeom>
                <a:avLst/>
                <a:gdLst>
                  <a:gd name="T0" fmla="*/ 0 w 131"/>
                  <a:gd name="T1" fmla="*/ 0 h 376"/>
                  <a:gd name="T2" fmla="*/ 0 w 131"/>
                  <a:gd name="T3" fmla="*/ 376 h 376"/>
                  <a:gd name="T4" fmla="*/ 16 w 131"/>
                  <a:gd name="T5" fmla="*/ 376 h 376"/>
                  <a:gd name="T6" fmla="*/ 33 w 131"/>
                  <a:gd name="T7" fmla="*/ 376 h 376"/>
                  <a:gd name="T8" fmla="*/ 51 w 131"/>
                  <a:gd name="T9" fmla="*/ 376 h 376"/>
                  <a:gd name="T10" fmla="*/ 66 w 131"/>
                  <a:gd name="T11" fmla="*/ 376 h 376"/>
                  <a:gd name="T12" fmla="*/ 72 w 131"/>
                  <a:gd name="T13" fmla="*/ 376 h 376"/>
                  <a:gd name="T14" fmla="*/ 76 w 131"/>
                  <a:gd name="T15" fmla="*/ 374 h 376"/>
                  <a:gd name="T16" fmla="*/ 84 w 131"/>
                  <a:gd name="T17" fmla="*/ 366 h 376"/>
                  <a:gd name="T18" fmla="*/ 90 w 131"/>
                  <a:gd name="T19" fmla="*/ 349 h 376"/>
                  <a:gd name="T20" fmla="*/ 96 w 131"/>
                  <a:gd name="T21" fmla="*/ 331 h 376"/>
                  <a:gd name="T22" fmla="*/ 101 w 131"/>
                  <a:gd name="T23" fmla="*/ 304 h 376"/>
                  <a:gd name="T24" fmla="*/ 107 w 131"/>
                  <a:gd name="T25" fmla="*/ 271 h 376"/>
                  <a:gd name="T26" fmla="*/ 113 w 131"/>
                  <a:gd name="T27" fmla="*/ 236 h 376"/>
                  <a:gd name="T28" fmla="*/ 121 w 131"/>
                  <a:gd name="T29" fmla="*/ 201 h 376"/>
                  <a:gd name="T30" fmla="*/ 125 w 131"/>
                  <a:gd name="T31" fmla="*/ 168 h 376"/>
                  <a:gd name="T32" fmla="*/ 129 w 131"/>
                  <a:gd name="T33" fmla="*/ 142 h 376"/>
                  <a:gd name="T34" fmla="*/ 129 w 131"/>
                  <a:gd name="T35" fmla="*/ 125 h 376"/>
                  <a:gd name="T36" fmla="*/ 131 w 131"/>
                  <a:gd name="T37" fmla="*/ 121 h 376"/>
                  <a:gd name="T38" fmla="*/ 129 w 131"/>
                  <a:gd name="T39" fmla="*/ 111 h 376"/>
                  <a:gd name="T40" fmla="*/ 127 w 131"/>
                  <a:gd name="T41" fmla="*/ 103 h 376"/>
                  <a:gd name="T42" fmla="*/ 123 w 131"/>
                  <a:gd name="T43" fmla="*/ 98 h 376"/>
                  <a:gd name="T44" fmla="*/ 115 w 131"/>
                  <a:gd name="T45" fmla="*/ 90 h 376"/>
                  <a:gd name="T46" fmla="*/ 107 w 131"/>
                  <a:gd name="T47" fmla="*/ 82 h 376"/>
                  <a:gd name="T48" fmla="*/ 78 w 131"/>
                  <a:gd name="T49" fmla="*/ 59 h 376"/>
                  <a:gd name="T50" fmla="*/ 43 w 131"/>
                  <a:gd name="T51" fmla="*/ 33 h 376"/>
                  <a:gd name="T52" fmla="*/ 12 w 131"/>
                  <a:gd name="T53" fmla="*/ 10 h 376"/>
                  <a:gd name="T54" fmla="*/ 0 w 131"/>
                  <a:gd name="T55" fmla="*/ 0 h 37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31"/>
                  <a:gd name="T85" fmla="*/ 0 h 376"/>
                  <a:gd name="T86" fmla="*/ 131 w 131"/>
                  <a:gd name="T87" fmla="*/ 376 h 37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31" h="376">
                    <a:moveTo>
                      <a:pt x="0" y="0"/>
                    </a:moveTo>
                    <a:lnTo>
                      <a:pt x="0" y="376"/>
                    </a:lnTo>
                    <a:lnTo>
                      <a:pt x="16" y="376"/>
                    </a:lnTo>
                    <a:lnTo>
                      <a:pt x="33" y="376"/>
                    </a:lnTo>
                    <a:lnTo>
                      <a:pt x="51" y="376"/>
                    </a:lnTo>
                    <a:lnTo>
                      <a:pt x="66" y="376"/>
                    </a:lnTo>
                    <a:lnTo>
                      <a:pt x="72" y="376"/>
                    </a:lnTo>
                    <a:lnTo>
                      <a:pt x="76" y="374"/>
                    </a:lnTo>
                    <a:lnTo>
                      <a:pt x="84" y="366"/>
                    </a:lnTo>
                    <a:lnTo>
                      <a:pt x="90" y="349"/>
                    </a:lnTo>
                    <a:lnTo>
                      <a:pt x="96" y="331"/>
                    </a:lnTo>
                    <a:lnTo>
                      <a:pt x="101" y="304"/>
                    </a:lnTo>
                    <a:lnTo>
                      <a:pt x="107" y="271"/>
                    </a:lnTo>
                    <a:lnTo>
                      <a:pt x="113" y="236"/>
                    </a:lnTo>
                    <a:lnTo>
                      <a:pt x="121" y="201"/>
                    </a:lnTo>
                    <a:lnTo>
                      <a:pt x="125" y="168"/>
                    </a:lnTo>
                    <a:lnTo>
                      <a:pt x="129" y="142"/>
                    </a:lnTo>
                    <a:lnTo>
                      <a:pt x="129" y="125"/>
                    </a:lnTo>
                    <a:lnTo>
                      <a:pt x="131" y="121"/>
                    </a:lnTo>
                    <a:lnTo>
                      <a:pt x="129" y="111"/>
                    </a:lnTo>
                    <a:lnTo>
                      <a:pt x="127" y="103"/>
                    </a:lnTo>
                    <a:lnTo>
                      <a:pt x="123" y="98"/>
                    </a:lnTo>
                    <a:lnTo>
                      <a:pt x="115" y="90"/>
                    </a:lnTo>
                    <a:lnTo>
                      <a:pt x="107" y="82"/>
                    </a:lnTo>
                    <a:lnTo>
                      <a:pt x="78" y="59"/>
                    </a:lnTo>
                    <a:lnTo>
                      <a:pt x="43" y="33"/>
                    </a:lnTo>
                    <a:lnTo>
                      <a:pt x="12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433" name="Freeform 175">
                <a:extLst>
                  <a:ext uri="{FF2B5EF4-FFF2-40B4-BE49-F238E27FC236}">
                    <a16:creationId xmlns:a16="http://schemas.microsoft.com/office/drawing/2014/main" xmlns="" id="{8437C380-603B-4908-B87A-D09453D285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0" y="2565"/>
                <a:ext cx="8" cy="380"/>
              </a:xfrm>
              <a:custGeom>
                <a:avLst/>
                <a:gdLst>
                  <a:gd name="T0" fmla="*/ 4 w 8"/>
                  <a:gd name="T1" fmla="*/ 380 h 380"/>
                  <a:gd name="T2" fmla="*/ 8 w 8"/>
                  <a:gd name="T3" fmla="*/ 376 h 380"/>
                  <a:gd name="T4" fmla="*/ 8 w 8"/>
                  <a:gd name="T5" fmla="*/ 0 h 380"/>
                  <a:gd name="T6" fmla="*/ 0 w 8"/>
                  <a:gd name="T7" fmla="*/ 0 h 380"/>
                  <a:gd name="T8" fmla="*/ 0 w 8"/>
                  <a:gd name="T9" fmla="*/ 376 h 380"/>
                  <a:gd name="T10" fmla="*/ 4 w 8"/>
                  <a:gd name="T11" fmla="*/ 380 h 380"/>
                  <a:gd name="T12" fmla="*/ 0 w 8"/>
                  <a:gd name="T13" fmla="*/ 376 h 380"/>
                  <a:gd name="T14" fmla="*/ 0 w 8"/>
                  <a:gd name="T15" fmla="*/ 380 h 380"/>
                  <a:gd name="T16" fmla="*/ 4 w 8"/>
                  <a:gd name="T17" fmla="*/ 380 h 3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380"/>
                  <a:gd name="T29" fmla="*/ 8 w 8"/>
                  <a:gd name="T30" fmla="*/ 380 h 38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380">
                    <a:moveTo>
                      <a:pt x="4" y="380"/>
                    </a:moveTo>
                    <a:lnTo>
                      <a:pt x="8" y="376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376"/>
                    </a:lnTo>
                    <a:lnTo>
                      <a:pt x="4" y="380"/>
                    </a:lnTo>
                    <a:lnTo>
                      <a:pt x="0" y="376"/>
                    </a:lnTo>
                    <a:lnTo>
                      <a:pt x="0" y="380"/>
                    </a:lnTo>
                    <a:lnTo>
                      <a:pt x="4" y="380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434" name="Freeform 176">
                <a:extLst>
                  <a:ext uri="{FF2B5EF4-FFF2-40B4-BE49-F238E27FC236}">
                    <a16:creationId xmlns:a16="http://schemas.microsoft.com/office/drawing/2014/main" xmlns="" id="{B5C188CF-D155-4921-89A9-9011BC8DE3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4" y="2937"/>
                <a:ext cx="66" cy="10"/>
              </a:xfrm>
              <a:custGeom>
                <a:avLst/>
                <a:gdLst>
                  <a:gd name="T0" fmla="*/ 66 w 66"/>
                  <a:gd name="T1" fmla="*/ 0 h 10"/>
                  <a:gd name="T2" fmla="*/ 66 w 66"/>
                  <a:gd name="T3" fmla="*/ 0 h 10"/>
                  <a:gd name="T4" fmla="*/ 51 w 66"/>
                  <a:gd name="T5" fmla="*/ 0 h 10"/>
                  <a:gd name="T6" fmla="*/ 33 w 66"/>
                  <a:gd name="T7" fmla="*/ 0 h 10"/>
                  <a:gd name="T8" fmla="*/ 16 w 66"/>
                  <a:gd name="T9" fmla="*/ 0 h 10"/>
                  <a:gd name="T10" fmla="*/ 0 w 66"/>
                  <a:gd name="T11" fmla="*/ 0 h 10"/>
                  <a:gd name="T12" fmla="*/ 0 w 66"/>
                  <a:gd name="T13" fmla="*/ 8 h 10"/>
                  <a:gd name="T14" fmla="*/ 16 w 66"/>
                  <a:gd name="T15" fmla="*/ 10 h 10"/>
                  <a:gd name="T16" fmla="*/ 33 w 66"/>
                  <a:gd name="T17" fmla="*/ 10 h 10"/>
                  <a:gd name="T18" fmla="*/ 51 w 66"/>
                  <a:gd name="T19" fmla="*/ 10 h 10"/>
                  <a:gd name="T20" fmla="*/ 66 w 66"/>
                  <a:gd name="T21" fmla="*/ 8 h 10"/>
                  <a:gd name="T22" fmla="*/ 66 w 66"/>
                  <a:gd name="T23" fmla="*/ 8 h 10"/>
                  <a:gd name="T24" fmla="*/ 66 w 66"/>
                  <a:gd name="T25" fmla="*/ 0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6"/>
                  <a:gd name="T40" fmla="*/ 0 h 10"/>
                  <a:gd name="T41" fmla="*/ 66 w 66"/>
                  <a:gd name="T42" fmla="*/ 10 h 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6" h="10">
                    <a:moveTo>
                      <a:pt x="66" y="0"/>
                    </a:moveTo>
                    <a:lnTo>
                      <a:pt x="66" y="0"/>
                    </a:lnTo>
                    <a:lnTo>
                      <a:pt x="51" y="0"/>
                    </a:lnTo>
                    <a:lnTo>
                      <a:pt x="33" y="0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16" y="10"/>
                    </a:lnTo>
                    <a:lnTo>
                      <a:pt x="33" y="10"/>
                    </a:lnTo>
                    <a:lnTo>
                      <a:pt x="51" y="10"/>
                    </a:lnTo>
                    <a:lnTo>
                      <a:pt x="66" y="8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435" name="Freeform 177">
                <a:extLst>
                  <a:ext uri="{FF2B5EF4-FFF2-40B4-BE49-F238E27FC236}">
                    <a16:creationId xmlns:a16="http://schemas.microsoft.com/office/drawing/2014/main" xmlns="" id="{021AA451-A7B2-4C77-9EA7-637B079D27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0" y="2912"/>
                <a:ext cx="28" cy="33"/>
              </a:xfrm>
              <a:custGeom>
                <a:avLst/>
                <a:gdLst>
                  <a:gd name="T0" fmla="*/ 22 w 28"/>
                  <a:gd name="T1" fmla="*/ 0 h 33"/>
                  <a:gd name="T2" fmla="*/ 22 w 28"/>
                  <a:gd name="T3" fmla="*/ 0 h 33"/>
                  <a:gd name="T4" fmla="*/ 14 w 28"/>
                  <a:gd name="T5" fmla="*/ 17 h 33"/>
                  <a:gd name="T6" fmla="*/ 8 w 28"/>
                  <a:gd name="T7" fmla="*/ 25 h 33"/>
                  <a:gd name="T8" fmla="*/ 4 w 28"/>
                  <a:gd name="T9" fmla="*/ 25 h 33"/>
                  <a:gd name="T10" fmla="*/ 0 w 28"/>
                  <a:gd name="T11" fmla="*/ 25 h 33"/>
                  <a:gd name="T12" fmla="*/ 0 w 28"/>
                  <a:gd name="T13" fmla="*/ 33 h 33"/>
                  <a:gd name="T14" fmla="*/ 6 w 28"/>
                  <a:gd name="T15" fmla="*/ 33 h 33"/>
                  <a:gd name="T16" fmla="*/ 14 w 28"/>
                  <a:gd name="T17" fmla="*/ 31 h 33"/>
                  <a:gd name="T18" fmla="*/ 20 w 28"/>
                  <a:gd name="T19" fmla="*/ 21 h 33"/>
                  <a:gd name="T20" fmla="*/ 28 w 28"/>
                  <a:gd name="T21" fmla="*/ 4 h 33"/>
                  <a:gd name="T22" fmla="*/ 28 w 28"/>
                  <a:gd name="T23" fmla="*/ 4 h 33"/>
                  <a:gd name="T24" fmla="*/ 22 w 28"/>
                  <a:gd name="T25" fmla="*/ 0 h 3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8"/>
                  <a:gd name="T40" fmla="*/ 0 h 33"/>
                  <a:gd name="T41" fmla="*/ 28 w 28"/>
                  <a:gd name="T42" fmla="*/ 33 h 3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8" h="33">
                    <a:moveTo>
                      <a:pt x="22" y="0"/>
                    </a:moveTo>
                    <a:lnTo>
                      <a:pt x="22" y="0"/>
                    </a:lnTo>
                    <a:lnTo>
                      <a:pt x="14" y="17"/>
                    </a:lnTo>
                    <a:lnTo>
                      <a:pt x="8" y="25"/>
                    </a:lnTo>
                    <a:lnTo>
                      <a:pt x="4" y="25"/>
                    </a:lnTo>
                    <a:lnTo>
                      <a:pt x="0" y="25"/>
                    </a:lnTo>
                    <a:lnTo>
                      <a:pt x="0" y="33"/>
                    </a:lnTo>
                    <a:lnTo>
                      <a:pt x="6" y="33"/>
                    </a:lnTo>
                    <a:lnTo>
                      <a:pt x="14" y="31"/>
                    </a:lnTo>
                    <a:lnTo>
                      <a:pt x="20" y="21"/>
                    </a:lnTo>
                    <a:lnTo>
                      <a:pt x="28" y="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436" name="Freeform 178">
                <a:extLst>
                  <a:ext uri="{FF2B5EF4-FFF2-40B4-BE49-F238E27FC236}">
                    <a16:creationId xmlns:a16="http://schemas.microsoft.com/office/drawing/2014/main" xmlns="" id="{C694C274-55DA-4F6C-9DA6-4293215A86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2" y="2799"/>
                <a:ext cx="29" cy="117"/>
              </a:xfrm>
              <a:custGeom>
                <a:avLst/>
                <a:gdLst>
                  <a:gd name="T0" fmla="*/ 21 w 29"/>
                  <a:gd name="T1" fmla="*/ 0 h 117"/>
                  <a:gd name="T2" fmla="*/ 21 w 29"/>
                  <a:gd name="T3" fmla="*/ 0 h 117"/>
                  <a:gd name="T4" fmla="*/ 15 w 29"/>
                  <a:gd name="T5" fmla="*/ 37 h 117"/>
                  <a:gd name="T6" fmla="*/ 8 w 29"/>
                  <a:gd name="T7" fmla="*/ 70 h 117"/>
                  <a:gd name="T8" fmla="*/ 4 w 29"/>
                  <a:gd name="T9" fmla="*/ 97 h 117"/>
                  <a:gd name="T10" fmla="*/ 0 w 29"/>
                  <a:gd name="T11" fmla="*/ 113 h 117"/>
                  <a:gd name="T12" fmla="*/ 6 w 29"/>
                  <a:gd name="T13" fmla="*/ 117 h 117"/>
                  <a:gd name="T14" fmla="*/ 11 w 29"/>
                  <a:gd name="T15" fmla="*/ 99 h 117"/>
                  <a:gd name="T16" fmla="*/ 17 w 29"/>
                  <a:gd name="T17" fmla="*/ 72 h 117"/>
                  <a:gd name="T18" fmla="*/ 23 w 29"/>
                  <a:gd name="T19" fmla="*/ 39 h 117"/>
                  <a:gd name="T20" fmla="*/ 29 w 29"/>
                  <a:gd name="T21" fmla="*/ 2 h 117"/>
                  <a:gd name="T22" fmla="*/ 29 w 29"/>
                  <a:gd name="T23" fmla="*/ 2 h 117"/>
                  <a:gd name="T24" fmla="*/ 21 w 29"/>
                  <a:gd name="T25" fmla="*/ 0 h 1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"/>
                  <a:gd name="T40" fmla="*/ 0 h 117"/>
                  <a:gd name="T41" fmla="*/ 29 w 29"/>
                  <a:gd name="T42" fmla="*/ 117 h 1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" h="117">
                    <a:moveTo>
                      <a:pt x="21" y="0"/>
                    </a:moveTo>
                    <a:lnTo>
                      <a:pt x="21" y="0"/>
                    </a:lnTo>
                    <a:lnTo>
                      <a:pt x="15" y="37"/>
                    </a:lnTo>
                    <a:lnTo>
                      <a:pt x="8" y="70"/>
                    </a:lnTo>
                    <a:lnTo>
                      <a:pt x="4" y="97"/>
                    </a:lnTo>
                    <a:lnTo>
                      <a:pt x="0" y="113"/>
                    </a:lnTo>
                    <a:lnTo>
                      <a:pt x="6" y="117"/>
                    </a:lnTo>
                    <a:lnTo>
                      <a:pt x="11" y="99"/>
                    </a:lnTo>
                    <a:lnTo>
                      <a:pt x="17" y="72"/>
                    </a:lnTo>
                    <a:lnTo>
                      <a:pt x="23" y="39"/>
                    </a:lnTo>
                    <a:lnTo>
                      <a:pt x="29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437" name="Freeform 179">
                <a:extLst>
                  <a:ext uri="{FF2B5EF4-FFF2-40B4-BE49-F238E27FC236}">
                    <a16:creationId xmlns:a16="http://schemas.microsoft.com/office/drawing/2014/main" xmlns="" id="{3E964965-1A1B-421A-B545-EC2403A54C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3" y="2688"/>
                <a:ext cx="24" cy="113"/>
              </a:xfrm>
              <a:custGeom>
                <a:avLst/>
                <a:gdLst>
                  <a:gd name="T0" fmla="*/ 16 w 24"/>
                  <a:gd name="T1" fmla="*/ 0 h 113"/>
                  <a:gd name="T2" fmla="*/ 16 w 24"/>
                  <a:gd name="T3" fmla="*/ 2 h 113"/>
                  <a:gd name="T4" fmla="*/ 16 w 24"/>
                  <a:gd name="T5" fmla="*/ 19 h 113"/>
                  <a:gd name="T6" fmla="*/ 12 w 24"/>
                  <a:gd name="T7" fmla="*/ 45 h 113"/>
                  <a:gd name="T8" fmla="*/ 6 w 24"/>
                  <a:gd name="T9" fmla="*/ 76 h 113"/>
                  <a:gd name="T10" fmla="*/ 0 w 24"/>
                  <a:gd name="T11" fmla="*/ 111 h 113"/>
                  <a:gd name="T12" fmla="*/ 8 w 24"/>
                  <a:gd name="T13" fmla="*/ 113 h 113"/>
                  <a:gd name="T14" fmla="*/ 16 w 24"/>
                  <a:gd name="T15" fmla="*/ 78 h 113"/>
                  <a:gd name="T16" fmla="*/ 20 w 24"/>
                  <a:gd name="T17" fmla="*/ 47 h 113"/>
                  <a:gd name="T18" fmla="*/ 24 w 24"/>
                  <a:gd name="T19" fmla="*/ 19 h 113"/>
                  <a:gd name="T20" fmla="*/ 24 w 24"/>
                  <a:gd name="T21" fmla="*/ 0 h 113"/>
                  <a:gd name="T22" fmla="*/ 24 w 24"/>
                  <a:gd name="T23" fmla="*/ 2 h 113"/>
                  <a:gd name="T24" fmla="*/ 16 w 24"/>
                  <a:gd name="T25" fmla="*/ 0 h 1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"/>
                  <a:gd name="T40" fmla="*/ 0 h 113"/>
                  <a:gd name="T41" fmla="*/ 24 w 24"/>
                  <a:gd name="T42" fmla="*/ 113 h 11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" h="113">
                    <a:moveTo>
                      <a:pt x="16" y="0"/>
                    </a:moveTo>
                    <a:lnTo>
                      <a:pt x="16" y="2"/>
                    </a:lnTo>
                    <a:lnTo>
                      <a:pt x="16" y="19"/>
                    </a:lnTo>
                    <a:lnTo>
                      <a:pt x="12" y="45"/>
                    </a:lnTo>
                    <a:lnTo>
                      <a:pt x="6" y="76"/>
                    </a:lnTo>
                    <a:lnTo>
                      <a:pt x="0" y="111"/>
                    </a:lnTo>
                    <a:lnTo>
                      <a:pt x="8" y="113"/>
                    </a:lnTo>
                    <a:lnTo>
                      <a:pt x="16" y="78"/>
                    </a:lnTo>
                    <a:lnTo>
                      <a:pt x="20" y="47"/>
                    </a:lnTo>
                    <a:lnTo>
                      <a:pt x="24" y="19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438" name="Freeform 180">
                <a:extLst>
                  <a:ext uri="{FF2B5EF4-FFF2-40B4-BE49-F238E27FC236}">
                    <a16:creationId xmlns:a16="http://schemas.microsoft.com/office/drawing/2014/main" xmlns="" id="{F872EB61-7FF2-4C2E-86A6-64733C3F29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7" y="2643"/>
                <a:ext cx="31" cy="47"/>
              </a:xfrm>
              <a:custGeom>
                <a:avLst/>
                <a:gdLst>
                  <a:gd name="T0" fmla="*/ 0 w 31"/>
                  <a:gd name="T1" fmla="*/ 6 h 47"/>
                  <a:gd name="T2" fmla="*/ 0 w 31"/>
                  <a:gd name="T3" fmla="*/ 6 h 47"/>
                  <a:gd name="T4" fmla="*/ 10 w 31"/>
                  <a:gd name="T5" fmla="*/ 14 h 47"/>
                  <a:gd name="T6" fmla="*/ 16 w 31"/>
                  <a:gd name="T7" fmla="*/ 21 h 47"/>
                  <a:gd name="T8" fmla="*/ 20 w 31"/>
                  <a:gd name="T9" fmla="*/ 27 h 47"/>
                  <a:gd name="T10" fmla="*/ 22 w 31"/>
                  <a:gd name="T11" fmla="*/ 33 h 47"/>
                  <a:gd name="T12" fmla="*/ 24 w 31"/>
                  <a:gd name="T13" fmla="*/ 43 h 47"/>
                  <a:gd name="T14" fmla="*/ 22 w 31"/>
                  <a:gd name="T15" fmla="*/ 45 h 47"/>
                  <a:gd name="T16" fmla="*/ 30 w 31"/>
                  <a:gd name="T17" fmla="*/ 47 h 47"/>
                  <a:gd name="T18" fmla="*/ 31 w 31"/>
                  <a:gd name="T19" fmla="*/ 43 h 47"/>
                  <a:gd name="T20" fmla="*/ 30 w 31"/>
                  <a:gd name="T21" fmla="*/ 31 h 47"/>
                  <a:gd name="T22" fmla="*/ 28 w 31"/>
                  <a:gd name="T23" fmla="*/ 25 h 47"/>
                  <a:gd name="T24" fmla="*/ 24 w 31"/>
                  <a:gd name="T25" fmla="*/ 16 h 47"/>
                  <a:gd name="T26" fmla="*/ 16 w 31"/>
                  <a:gd name="T27" fmla="*/ 8 h 47"/>
                  <a:gd name="T28" fmla="*/ 6 w 31"/>
                  <a:gd name="T29" fmla="*/ 0 h 47"/>
                  <a:gd name="T30" fmla="*/ 6 w 31"/>
                  <a:gd name="T31" fmla="*/ 0 h 47"/>
                  <a:gd name="T32" fmla="*/ 0 w 31"/>
                  <a:gd name="T33" fmla="*/ 6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47"/>
                  <a:gd name="T53" fmla="*/ 31 w 31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47">
                    <a:moveTo>
                      <a:pt x="0" y="6"/>
                    </a:moveTo>
                    <a:lnTo>
                      <a:pt x="0" y="6"/>
                    </a:lnTo>
                    <a:lnTo>
                      <a:pt x="10" y="14"/>
                    </a:lnTo>
                    <a:lnTo>
                      <a:pt x="16" y="21"/>
                    </a:lnTo>
                    <a:lnTo>
                      <a:pt x="20" y="27"/>
                    </a:lnTo>
                    <a:lnTo>
                      <a:pt x="22" y="33"/>
                    </a:lnTo>
                    <a:lnTo>
                      <a:pt x="24" y="43"/>
                    </a:lnTo>
                    <a:lnTo>
                      <a:pt x="22" y="45"/>
                    </a:lnTo>
                    <a:lnTo>
                      <a:pt x="30" y="47"/>
                    </a:lnTo>
                    <a:lnTo>
                      <a:pt x="31" y="43"/>
                    </a:lnTo>
                    <a:lnTo>
                      <a:pt x="30" y="31"/>
                    </a:lnTo>
                    <a:lnTo>
                      <a:pt x="28" y="25"/>
                    </a:lnTo>
                    <a:lnTo>
                      <a:pt x="24" y="16"/>
                    </a:lnTo>
                    <a:lnTo>
                      <a:pt x="16" y="8"/>
                    </a:lnTo>
                    <a:lnTo>
                      <a:pt x="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439" name="Freeform 181">
                <a:extLst>
                  <a:ext uri="{FF2B5EF4-FFF2-40B4-BE49-F238E27FC236}">
                    <a16:creationId xmlns:a16="http://schemas.microsoft.com/office/drawing/2014/main" xmlns="" id="{EA054AAD-1895-4AD0-A6F2-C64A8FBBC1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0" y="2555"/>
                <a:ext cx="113" cy="94"/>
              </a:xfrm>
              <a:custGeom>
                <a:avLst/>
                <a:gdLst>
                  <a:gd name="T0" fmla="*/ 8 w 113"/>
                  <a:gd name="T1" fmla="*/ 10 h 94"/>
                  <a:gd name="T2" fmla="*/ 2 w 113"/>
                  <a:gd name="T3" fmla="*/ 12 h 94"/>
                  <a:gd name="T4" fmla="*/ 14 w 113"/>
                  <a:gd name="T5" fmla="*/ 22 h 94"/>
                  <a:gd name="T6" fmla="*/ 43 w 113"/>
                  <a:gd name="T7" fmla="*/ 45 h 94"/>
                  <a:gd name="T8" fmla="*/ 78 w 113"/>
                  <a:gd name="T9" fmla="*/ 72 h 94"/>
                  <a:gd name="T10" fmla="*/ 107 w 113"/>
                  <a:gd name="T11" fmla="*/ 94 h 94"/>
                  <a:gd name="T12" fmla="*/ 113 w 113"/>
                  <a:gd name="T13" fmla="*/ 88 h 94"/>
                  <a:gd name="T14" fmla="*/ 84 w 113"/>
                  <a:gd name="T15" fmla="*/ 67 h 94"/>
                  <a:gd name="T16" fmla="*/ 49 w 113"/>
                  <a:gd name="T17" fmla="*/ 39 h 94"/>
                  <a:gd name="T18" fmla="*/ 20 w 113"/>
                  <a:gd name="T19" fmla="*/ 16 h 94"/>
                  <a:gd name="T20" fmla="*/ 6 w 113"/>
                  <a:gd name="T21" fmla="*/ 6 h 94"/>
                  <a:gd name="T22" fmla="*/ 0 w 113"/>
                  <a:gd name="T23" fmla="*/ 10 h 94"/>
                  <a:gd name="T24" fmla="*/ 6 w 113"/>
                  <a:gd name="T25" fmla="*/ 6 h 94"/>
                  <a:gd name="T26" fmla="*/ 0 w 113"/>
                  <a:gd name="T27" fmla="*/ 0 h 94"/>
                  <a:gd name="T28" fmla="*/ 0 w 113"/>
                  <a:gd name="T29" fmla="*/ 10 h 94"/>
                  <a:gd name="T30" fmla="*/ 8 w 113"/>
                  <a:gd name="T31" fmla="*/ 10 h 9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3"/>
                  <a:gd name="T49" fmla="*/ 0 h 94"/>
                  <a:gd name="T50" fmla="*/ 113 w 113"/>
                  <a:gd name="T51" fmla="*/ 94 h 9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3" h="94">
                    <a:moveTo>
                      <a:pt x="8" y="10"/>
                    </a:moveTo>
                    <a:lnTo>
                      <a:pt x="2" y="12"/>
                    </a:lnTo>
                    <a:lnTo>
                      <a:pt x="14" y="22"/>
                    </a:lnTo>
                    <a:lnTo>
                      <a:pt x="43" y="45"/>
                    </a:lnTo>
                    <a:lnTo>
                      <a:pt x="78" y="72"/>
                    </a:lnTo>
                    <a:lnTo>
                      <a:pt x="107" y="94"/>
                    </a:lnTo>
                    <a:lnTo>
                      <a:pt x="113" y="88"/>
                    </a:lnTo>
                    <a:lnTo>
                      <a:pt x="84" y="67"/>
                    </a:lnTo>
                    <a:lnTo>
                      <a:pt x="49" y="39"/>
                    </a:lnTo>
                    <a:lnTo>
                      <a:pt x="20" y="16"/>
                    </a:lnTo>
                    <a:lnTo>
                      <a:pt x="6" y="6"/>
                    </a:lnTo>
                    <a:lnTo>
                      <a:pt x="0" y="10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440" name="Freeform 182">
                <a:extLst>
                  <a:ext uri="{FF2B5EF4-FFF2-40B4-BE49-F238E27FC236}">
                    <a16:creationId xmlns:a16="http://schemas.microsoft.com/office/drawing/2014/main" xmlns="" id="{8F5DB9BF-6A29-4FF8-B67A-E64A73B38B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2" y="2729"/>
                <a:ext cx="61" cy="19"/>
              </a:xfrm>
              <a:custGeom>
                <a:avLst/>
                <a:gdLst>
                  <a:gd name="T0" fmla="*/ 61 w 61"/>
                  <a:gd name="T1" fmla="*/ 15 h 19"/>
                  <a:gd name="T2" fmla="*/ 57 w 61"/>
                  <a:gd name="T3" fmla="*/ 11 h 19"/>
                  <a:gd name="T4" fmla="*/ 2 w 61"/>
                  <a:gd name="T5" fmla="*/ 0 h 19"/>
                  <a:gd name="T6" fmla="*/ 0 w 61"/>
                  <a:gd name="T7" fmla="*/ 8 h 19"/>
                  <a:gd name="T8" fmla="*/ 55 w 61"/>
                  <a:gd name="T9" fmla="*/ 19 h 19"/>
                  <a:gd name="T10" fmla="*/ 61 w 61"/>
                  <a:gd name="T11" fmla="*/ 15 h 19"/>
                  <a:gd name="T12" fmla="*/ 61 w 61"/>
                  <a:gd name="T13" fmla="*/ 15 h 19"/>
                  <a:gd name="T14" fmla="*/ 61 w 61"/>
                  <a:gd name="T15" fmla="*/ 11 h 19"/>
                  <a:gd name="T16" fmla="*/ 57 w 61"/>
                  <a:gd name="T17" fmla="*/ 11 h 19"/>
                  <a:gd name="T18" fmla="*/ 61 w 61"/>
                  <a:gd name="T19" fmla="*/ 15 h 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1"/>
                  <a:gd name="T31" fmla="*/ 0 h 19"/>
                  <a:gd name="T32" fmla="*/ 61 w 61"/>
                  <a:gd name="T33" fmla="*/ 19 h 1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1" h="19">
                    <a:moveTo>
                      <a:pt x="61" y="15"/>
                    </a:moveTo>
                    <a:lnTo>
                      <a:pt x="57" y="11"/>
                    </a:lnTo>
                    <a:lnTo>
                      <a:pt x="2" y="0"/>
                    </a:lnTo>
                    <a:lnTo>
                      <a:pt x="0" y="8"/>
                    </a:lnTo>
                    <a:lnTo>
                      <a:pt x="55" y="19"/>
                    </a:lnTo>
                    <a:lnTo>
                      <a:pt x="61" y="15"/>
                    </a:lnTo>
                    <a:lnTo>
                      <a:pt x="61" y="11"/>
                    </a:lnTo>
                    <a:lnTo>
                      <a:pt x="57" y="11"/>
                    </a:lnTo>
                    <a:lnTo>
                      <a:pt x="61" y="15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441" name="Freeform 183">
                <a:extLst>
                  <a:ext uri="{FF2B5EF4-FFF2-40B4-BE49-F238E27FC236}">
                    <a16:creationId xmlns:a16="http://schemas.microsoft.com/office/drawing/2014/main" xmlns="" id="{FFE8796D-187B-49B1-8877-1323CC832C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1" y="2744"/>
                <a:ext cx="32" cy="125"/>
              </a:xfrm>
              <a:custGeom>
                <a:avLst/>
                <a:gdLst>
                  <a:gd name="T0" fmla="*/ 4 w 32"/>
                  <a:gd name="T1" fmla="*/ 125 h 125"/>
                  <a:gd name="T2" fmla="*/ 10 w 32"/>
                  <a:gd name="T3" fmla="*/ 121 h 125"/>
                  <a:gd name="T4" fmla="*/ 32 w 32"/>
                  <a:gd name="T5" fmla="*/ 0 h 125"/>
                  <a:gd name="T6" fmla="*/ 24 w 32"/>
                  <a:gd name="T7" fmla="*/ 0 h 125"/>
                  <a:gd name="T8" fmla="*/ 0 w 32"/>
                  <a:gd name="T9" fmla="*/ 119 h 125"/>
                  <a:gd name="T10" fmla="*/ 4 w 32"/>
                  <a:gd name="T11" fmla="*/ 125 h 125"/>
                  <a:gd name="T12" fmla="*/ 4 w 32"/>
                  <a:gd name="T13" fmla="*/ 125 h 125"/>
                  <a:gd name="T14" fmla="*/ 8 w 32"/>
                  <a:gd name="T15" fmla="*/ 125 h 125"/>
                  <a:gd name="T16" fmla="*/ 10 w 32"/>
                  <a:gd name="T17" fmla="*/ 121 h 125"/>
                  <a:gd name="T18" fmla="*/ 4 w 32"/>
                  <a:gd name="T19" fmla="*/ 125 h 1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2"/>
                  <a:gd name="T31" fmla="*/ 0 h 125"/>
                  <a:gd name="T32" fmla="*/ 32 w 32"/>
                  <a:gd name="T33" fmla="*/ 125 h 1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2" h="125">
                    <a:moveTo>
                      <a:pt x="4" y="125"/>
                    </a:moveTo>
                    <a:lnTo>
                      <a:pt x="10" y="121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0" y="119"/>
                    </a:lnTo>
                    <a:lnTo>
                      <a:pt x="4" y="125"/>
                    </a:lnTo>
                    <a:lnTo>
                      <a:pt x="8" y="125"/>
                    </a:lnTo>
                    <a:lnTo>
                      <a:pt x="10" y="121"/>
                    </a:lnTo>
                    <a:lnTo>
                      <a:pt x="4" y="125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442" name="Freeform 184">
                <a:extLst>
                  <a:ext uri="{FF2B5EF4-FFF2-40B4-BE49-F238E27FC236}">
                    <a16:creationId xmlns:a16="http://schemas.microsoft.com/office/drawing/2014/main" xmlns="" id="{F6333C02-FBCE-42B3-945A-97F2B86C2B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7" y="2850"/>
                <a:ext cx="60" cy="19"/>
              </a:xfrm>
              <a:custGeom>
                <a:avLst/>
                <a:gdLst>
                  <a:gd name="T0" fmla="*/ 2 w 60"/>
                  <a:gd name="T1" fmla="*/ 3 h 19"/>
                  <a:gd name="T2" fmla="*/ 4 w 60"/>
                  <a:gd name="T3" fmla="*/ 7 h 19"/>
                  <a:gd name="T4" fmla="*/ 58 w 60"/>
                  <a:gd name="T5" fmla="*/ 19 h 19"/>
                  <a:gd name="T6" fmla="*/ 60 w 60"/>
                  <a:gd name="T7" fmla="*/ 11 h 19"/>
                  <a:gd name="T8" fmla="*/ 6 w 60"/>
                  <a:gd name="T9" fmla="*/ 0 h 19"/>
                  <a:gd name="T10" fmla="*/ 2 w 60"/>
                  <a:gd name="T11" fmla="*/ 3 h 19"/>
                  <a:gd name="T12" fmla="*/ 2 w 60"/>
                  <a:gd name="T13" fmla="*/ 3 h 19"/>
                  <a:gd name="T14" fmla="*/ 0 w 60"/>
                  <a:gd name="T15" fmla="*/ 7 h 19"/>
                  <a:gd name="T16" fmla="*/ 4 w 60"/>
                  <a:gd name="T17" fmla="*/ 7 h 19"/>
                  <a:gd name="T18" fmla="*/ 2 w 60"/>
                  <a:gd name="T19" fmla="*/ 3 h 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0"/>
                  <a:gd name="T31" fmla="*/ 0 h 19"/>
                  <a:gd name="T32" fmla="*/ 60 w 60"/>
                  <a:gd name="T33" fmla="*/ 19 h 1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0" h="19">
                    <a:moveTo>
                      <a:pt x="2" y="3"/>
                    </a:moveTo>
                    <a:lnTo>
                      <a:pt x="4" y="7"/>
                    </a:lnTo>
                    <a:lnTo>
                      <a:pt x="58" y="19"/>
                    </a:lnTo>
                    <a:lnTo>
                      <a:pt x="60" y="11"/>
                    </a:lnTo>
                    <a:lnTo>
                      <a:pt x="6" y="0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4" y="7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443" name="Freeform 185">
                <a:extLst>
                  <a:ext uri="{FF2B5EF4-FFF2-40B4-BE49-F238E27FC236}">
                    <a16:creationId xmlns:a16="http://schemas.microsoft.com/office/drawing/2014/main" xmlns="" id="{1AAEF80A-52FA-4D9F-A0AE-0082CB51DB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9" y="2729"/>
                <a:ext cx="29" cy="124"/>
              </a:xfrm>
              <a:custGeom>
                <a:avLst/>
                <a:gdLst>
                  <a:gd name="T0" fmla="*/ 25 w 29"/>
                  <a:gd name="T1" fmla="*/ 0 h 124"/>
                  <a:gd name="T2" fmla="*/ 21 w 29"/>
                  <a:gd name="T3" fmla="*/ 4 h 124"/>
                  <a:gd name="T4" fmla="*/ 0 w 29"/>
                  <a:gd name="T5" fmla="*/ 124 h 124"/>
                  <a:gd name="T6" fmla="*/ 8 w 29"/>
                  <a:gd name="T7" fmla="*/ 124 h 124"/>
                  <a:gd name="T8" fmla="*/ 29 w 29"/>
                  <a:gd name="T9" fmla="*/ 4 h 124"/>
                  <a:gd name="T10" fmla="*/ 25 w 29"/>
                  <a:gd name="T11" fmla="*/ 0 h 124"/>
                  <a:gd name="T12" fmla="*/ 25 w 29"/>
                  <a:gd name="T13" fmla="*/ 0 h 124"/>
                  <a:gd name="T14" fmla="*/ 21 w 29"/>
                  <a:gd name="T15" fmla="*/ 0 h 124"/>
                  <a:gd name="T16" fmla="*/ 21 w 29"/>
                  <a:gd name="T17" fmla="*/ 4 h 124"/>
                  <a:gd name="T18" fmla="*/ 25 w 29"/>
                  <a:gd name="T19" fmla="*/ 0 h 1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9"/>
                  <a:gd name="T31" fmla="*/ 0 h 124"/>
                  <a:gd name="T32" fmla="*/ 29 w 29"/>
                  <a:gd name="T33" fmla="*/ 124 h 12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9" h="124">
                    <a:moveTo>
                      <a:pt x="25" y="0"/>
                    </a:moveTo>
                    <a:lnTo>
                      <a:pt x="21" y="4"/>
                    </a:lnTo>
                    <a:lnTo>
                      <a:pt x="0" y="124"/>
                    </a:lnTo>
                    <a:lnTo>
                      <a:pt x="8" y="124"/>
                    </a:lnTo>
                    <a:lnTo>
                      <a:pt x="29" y="4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21" y="4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444" name="Freeform 186">
                <a:extLst>
                  <a:ext uri="{FF2B5EF4-FFF2-40B4-BE49-F238E27FC236}">
                    <a16:creationId xmlns:a16="http://schemas.microsoft.com/office/drawing/2014/main" xmlns="" id="{8BBA0EA3-CED6-4115-A4E3-3EBC303998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684"/>
                <a:ext cx="220" cy="60"/>
              </a:xfrm>
              <a:custGeom>
                <a:avLst/>
                <a:gdLst>
                  <a:gd name="T0" fmla="*/ 4 w 220"/>
                  <a:gd name="T1" fmla="*/ 0 h 60"/>
                  <a:gd name="T2" fmla="*/ 220 w 220"/>
                  <a:gd name="T3" fmla="*/ 45 h 60"/>
                  <a:gd name="T4" fmla="*/ 218 w 220"/>
                  <a:gd name="T5" fmla="*/ 60 h 60"/>
                  <a:gd name="T6" fmla="*/ 0 w 220"/>
                  <a:gd name="T7" fmla="*/ 16 h 60"/>
                  <a:gd name="T8" fmla="*/ 4 w 220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0"/>
                  <a:gd name="T16" fmla="*/ 0 h 60"/>
                  <a:gd name="T17" fmla="*/ 220 w 220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0" h="60">
                    <a:moveTo>
                      <a:pt x="4" y="0"/>
                    </a:moveTo>
                    <a:lnTo>
                      <a:pt x="220" y="45"/>
                    </a:lnTo>
                    <a:lnTo>
                      <a:pt x="218" y="60"/>
                    </a:lnTo>
                    <a:lnTo>
                      <a:pt x="0" y="16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445" name="Freeform 187">
                <a:extLst>
                  <a:ext uri="{FF2B5EF4-FFF2-40B4-BE49-F238E27FC236}">
                    <a16:creationId xmlns:a16="http://schemas.microsoft.com/office/drawing/2014/main" xmlns="" id="{94CEE96D-487E-428C-8676-70B850978E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1" y="2680"/>
                <a:ext cx="224" cy="53"/>
              </a:xfrm>
              <a:custGeom>
                <a:avLst/>
                <a:gdLst>
                  <a:gd name="T0" fmla="*/ 222 w 224"/>
                  <a:gd name="T1" fmla="*/ 49 h 53"/>
                  <a:gd name="T2" fmla="*/ 220 w 224"/>
                  <a:gd name="T3" fmla="*/ 45 h 53"/>
                  <a:gd name="T4" fmla="*/ 2 w 224"/>
                  <a:gd name="T5" fmla="*/ 0 h 53"/>
                  <a:gd name="T6" fmla="*/ 0 w 224"/>
                  <a:gd name="T7" fmla="*/ 8 h 53"/>
                  <a:gd name="T8" fmla="*/ 218 w 224"/>
                  <a:gd name="T9" fmla="*/ 53 h 53"/>
                  <a:gd name="T10" fmla="*/ 222 w 224"/>
                  <a:gd name="T11" fmla="*/ 49 h 53"/>
                  <a:gd name="T12" fmla="*/ 222 w 224"/>
                  <a:gd name="T13" fmla="*/ 49 h 53"/>
                  <a:gd name="T14" fmla="*/ 224 w 224"/>
                  <a:gd name="T15" fmla="*/ 45 h 53"/>
                  <a:gd name="T16" fmla="*/ 220 w 224"/>
                  <a:gd name="T17" fmla="*/ 45 h 53"/>
                  <a:gd name="T18" fmla="*/ 222 w 224"/>
                  <a:gd name="T19" fmla="*/ 49 h 5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4"/>
                  <a:gd name="T31" fmla="*/ 0 h 53"/>
                  <a:gd name="T32" fmla="*/ 224 w 224"/>
                  <a:gd name="T33" fmla="*/ 53 h 5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4" h="53">
                    <a:moveTo>
                      <a:pt x="222" y="49"/>
                    </a:moveTo>
                    <a:lnTo>
                      <a:pt x="220" y="45"/>
                    </a:lnTo>
                    <a:lnTo>
                      <a:pt x="2" y="0"/>
                    </a:lnTo>
                    <a:lnTo>
                      <a:pt x="0" y="8"/>
                    </a:lnTo>
                    <a:lnTo>
                      <a:pt x="218" y="53"/>
                    </a:lnTo>
                    <a:lnTo>
                      <a:pt x="222" y="49"/>
                    </a:lnTo>
                    <a:lnTo>
                      <a:pt x="224" y="45"/>
                    </a:lnTo>
                    <a:lnTo>
                      <a:pt x="220" y="45"/>
                    </a:lnTo>
                    <a:lnTo>
                      <a:pt x="222" y="49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446" name="Freeform 188">
                <a:extLst>
                  <a:ext uri="{FF2B5EF4-FFF2-40B4-BE49-F238E27FC236}">
                    <a16:creationId xmlns:a16="http://schemas.microsoft.com/office/drawing/2014/main" xmlns="" id="{A76D126A-9153-465F-A424-D9BB506ADA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3" y="2727"/>
                <a:ext cx="10" cy="21"/>
              </a:xfrm>
              <a:custGeom>
                <a:avLst/>
                <a:gdLst>
                  <a:gd name="T0" fmla="*/ 2 w 10"/>
                  <a:gd name="T1" fmla="*/ 21 h 21"/>
                  <a:gd name="T2" fmla="*/ 8 w 10"/>
                  <a:gd name="T3" fmla="*/ 17 h 21"/>
                  <a:gd name="T4" fmla="*/ 10 w 10"/>
                  <a:gd name="T5" fmla="*/ 2 h 21"/>
                  <a:gd name="T6" fmla="*/ 2 w 10"/>
                  <a:gd name="T7" fmla="*/ 0 h 21"/>
                  <a:gd name="T8" fmla="*/ 0 w 10"/>
                  <a:gd name="T9" fmla="*/ 15 h 21"/>
                  <a:gd name="T10" fmla="*/ 2 w 10"/>
                  <a:gd name="T11" fmla="*/ 21 h 21"/>
                  <a:gd name="T12" fmla="*/ 2 w 10"/>
                  <a:gd name="T13" fmla="*/ 21 h 21"/>
                  <a:gd name="T14" fmla="*/ 6 w 10"/>
                  <a:gd name="T15" fmla="*/ 21 h 21"/>
                  <a:gd name="T16" fmla="*/ 8 w 10"/>
                  <a:gd name="T17" fmla="*/ 17 h 21"/>
                  <a:gd name="T18" fmla="*/ 2 w 10"/>
                  <a:gd name="T19" fmla="*/ 21 h 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"/>
                  <a:gd name="T31" fmla="*/ 0 h 21"/>
                  <a:gd name="T32" fmla="*/ 10 w 10"/>
                  <a:gd name="T33" fmla="*/ 21 h 2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" h="21">
                    <a:moveTo>
                      <a:pt x="2" y="21"/>
                    </a:moveTo>
                    <a:lnTo>
                      <a:pt x="8" y="17"/>
                    </a:lnTo>
                    <a:lnTo>
                      <a:pt x="10" y="2"/>
                    </a:lnTo>
                    <a:lnTo>
                      <a:pt x="2" y="0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2" y="21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447" name="Freeform 189">
                <a:extLst>
                  <a:ext uri="{FF2B5EF4-FFF2-40B4-BE49-F238E27FC236}">
                    <a16:creationId xmlns:a16="http://schemas.microsoft.com/office/drawing/2014/main" xmlns="" id="{0B604C06-926E-4642-A245-F3B4579361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5" y="2696"/>
                <a:ext cx="222" cy="52"/>
              </a:xfrm>
              <a:custGeom>
                <a:avLst/>
                <a:gdLst>
                  <a:gd name="T0" fmla="*/ 0 w 222"/>
                  <a:gd name="T1" fmla="*/ 4 h 52"/>
                  <a:gd name="T2" fmla="*/ 4 w 222"/>
                  <a:gd name="T3" fmla="*/ 7 h 52"/>
                  <a:gd name="T4" fmla="*/ 220 w 222"/>
                  <a:gd name="T5" fmla="*/ 52 h 52"/>
                  <a:gd name="T6" fmla="*/ 222 w 222"/>
                  <a:gd name="T7" fmla="*/ 44 h 52"/>
                  <a:gd name="T8" fmla="*/ 4 w 222"/>
                  <a:gd name="T9" fmla="*/ 0 h 52"/>
                  <a:gd name="T10" fmla="*/ 0 w 222"/>
                  <a:gd name="T11" fmla="*/ 4 h 52"/>
                  <a:gd name="T12" fmla="*/ 0 w 222"/>
                  <a:gd name="T13" fmla="*/ 4 h 52"/>
                  <a:gd name="T14" fmla="*/ 0 w 222"/>
                  <a:gd name="T15" fmla="*/ 7 h 52"/>
                  <a:gd name="T16" fmla="*/ 4 w 222"/>
                  <a:gd name="T17" fmla="*/ 7 h 52"/>
                  <a:gd name="T18" fmla="*/ 0 w 222"/>
                  <a:gd name="T19" fmla="*/ 4 h 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2"/>
                  <a:gd name="T31" fmla="*/ 0 h 52"/>
                  <a:gd name="T32" fmla="*/ 222 w 222"/>
                  <a:gd name="T33" fmla="*/ 52 h 5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2" h="52">
                    <a:moveTo>
                      <a:pt x="0" y="4"/>
                    </a:moveTo>
                    <a:lnTo>
                      <a:pt x="4" y="7"/>
                    </a:lnTo>
                    <a:lnTo>
                      <a:pt x="220" y="52"/>
                    </a:lnTo>
                    <a:lnTo>
                      <a:pt x="222" y="44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4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448" name="Freeform 190">
                <a:extLst>
                  <a:ext uri="{FF2B5EF4-FFF2-40B4-BE49-F238E27FC236}">
                    <a16:creationId xmlns:a16="http://schemas.microsoft.com/office/drawing/2014/main" xmlns="" id="{B3FD1CE6-D5E6-4E0B-BAA5-CEB73E1018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5" y="2680"/>
                <a:ext cx="11" cy="21"/>
              </a:xfrm>
              <a:custGeom>
                <a:avLst/>
                <a:gdLst>
                  <a:gd name="T0" fmla="*/ 8 w 11"/>
                  <a:gd name="T1" fmla="*/ 0 h 21"/>
                  <a:gd name="T2" fmla="*/ 2 w 11"/>
                  <a:gd name="T3" fmla="*/ 4 h 21"/>
                  <a:gd name="T4" fmla="*/ 0 w 11"/>
                  <a:gd name="T5" fmla="*/ 20 h 21"/>
                  <a:gd name="T6" fmla="*/ 8 w 11"/>
                  <a:gd name="T7" fmla="*/ 21 h 21"/>
                  <a:gd name="T8" fmla="*/ 11 w 11"/>
                  <a:gd name="T9" fmla="*/ 6 h 21"/>
                  <a:gd name="T10" fmla="*/ 8 w 11"/>
                  <a:gd name="T11" fmla="*/ 0 h 21"/>
                  <a:gd name="T12" fmla="*/ 8 w 11"/>
                  <a:gd name="T13" fmla="*/ 0 h 21"/>
                  <a:gd name="T14" fmla="*/ 4 w 11"/>
                  <a:gd name="T15" fmla="*/ 0 h 21"/>
                  <a:gd name="T16" fmla="*/ 2 w 11"/>
                  <a:gd name="T17" fmla="*/ 4 h 21"/>
                  <a:gd name="T18" fmla="*/ 8 w 11"/>
                  <a:gd name="T19" fmla="*/ 0 h 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"/>
                  <a:gd name="T31" fmla="*/ 0 h 21"/>
                  <a:gd name="T32" fmla="*/ 11 w 11"/>
                  <a:gd name="T33" fmla="*/ 21 h 2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" h="21">
                    <a:moveTo>
                      <a:pt x="8" y="0"/>
                    </a:moveTo>
                    <a:lnTo>
                      <a:pt x="2" y="4"/>
                    </a:lnTo>
                    <a:lnTo>
                      <a:pt x="0" y="20"/>
                    </a:lnTo>
                    <a:lnTo>
                      <a:pt x="8" y="21"/>
                    </a:lnTo>
                    <a:lnTo>
                      <a:pt x="11" y="6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449" name="Line 191">
                <a:extLst>
                  <a:ext uri="{FF2B5EF4-FFF2-40B4-BE49-F238E27FC236}">
                    <a16:creationId xmlns:a16="http://schemas.microsoft.com/office/drawing/2014/main" xmlns="" id="{4026E17F-0428-49A4-8EC5-BA93056B2E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043" y="2754"/>
                <a:ext cx="15" cy="4"/>
              </a:xfrm>
              <a:prstGeom prst="line">
                <a:avLst/>
              </a:prstGeom>
              <a:noFill/>
              <a:ln w="6350">
                <a:solidFill>
                  <a:srgbClr val="0C0C0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450" name="Line 192">
                <a:extLst>
                  <a:ext uri="{FF2B5EF4-FFF2-40B4-BE49-F238E27FC236}">
                    <a16:creationId xmlns:a16="http://schemas.microsoft.com/office/drawing/2014/main" xmlns="" id="{DB142BB2-8FD6-4B06-83C3-89AE8A2F45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041" y="2770"/>
                <a:ext cx="13" cy="4"/>
              </a:xfrm>
              <a:prstGeom prst="line">
                <a:avLst/>
              </a:prstGeom>
              <a:noFill/>
              <a:ln w="6350">
                <a:solidFill>
                  <a:srgbClr val="0C0C0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451" name="Line 193">
                <a:extLst>
                  <a:ext uri="{FF2B5EF4-FFF2-40B4-BE49-F238E27FC236}">
                    <a16:creationId xmlns:a16="http://schemas.microsoft.com/office/drawing/2014/main" xmlns="" id="{90F0FB0F-BE23-4506-9DAA-548EE41CFC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037" y="2785"/>
                <a:ext cx="14" cy="4"/>
              </a:xfrm>
              <a:prstGeom prst="line">
                <a:avLst/>
              </a:prstGeom>
              <a:noFill/>
              <a:ln w="6350">
                <a:solidFill>
                  <a:srgbClr val="0C0C0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452" name="Line 194">
                <a:extLst>
                  <a:ext uri="{FF2B5EF4-FFF2-40B4-BE49-F238E27FC236}">
                    <a16:creationId xmlns:a16="http://schemas.microsoft.com/office/drawing/2014/main" xmlns="" id="{968EB76C-9EBE-4042-802B-39FF8DFC36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035" y="2801"/>
                <a:ext cx="14" cy="4"/>
              </a:xfrm>
              <a:prstGeom prst="line">
                <a:avLst/>
              </a:prstGeom>
              <a:noFill/>
              <a:ln w="6350">
                <a:solidFill>
                  <a:srgbClr val="0C0C0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453" name="Line 195">
                <a:extLst>
                  <a:ext uri="{FF2B5EF4-FFF2-40B4-BE49-F238E27FC236}">
                    <a16:creationId xmlns:a16="http://schemas.microsoft.com/office/drawing/2014/main" xmlns="" id="{FC8A1F06-D6D3-4B75-8683-B856BA7402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031" y="2816"/>
                <a:ext cx="14" cy="4"/>
              </a:xfrm>
              <a:prstGeom prst="line">
                <a:avLst/>
              </a:prstGeom>
              <a:noFill/>
              <a:ln w="6350">
                <a:solidFill>
                  <a:srgbClr val="0C0C0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454" name="Line 196">
                <a:extLst>
                  <a:ext uri="{FF2B5EF4-FFF2-40B4-BE49-F238E27FC236}">
                    <a16:creationId xmlns:a16="http://schemas.microsoft.com/office/drawing/2014/main" xmlns="" id="{84947E39-1203-49EE-9053-C3B1C82D8D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027" y="2832"/>
                <a:ext cx="16" cy="4"/>
              </a:xfrm>
              <a:prstGeom prst="line">
                <a:avLst/>
              </a:prstGeom>
              <a:noFill/>
              <a:ln w="6350">
                <a:solidFill>
                  <a:srgbClr val="0C0C0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455" name="Line 197">
                <a:extLst>
                  <a:ext uri="{FF2B5EF4-FFF2-40B4-BE49-F238E27FC236}">
                    <a16:creationId xmlns:a16="http://schemas.microsoft.com/office/drawing/2014/main" xmlns="" id="{D0200E20-7D3A-4ABD-B9E6-139566C3AC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27" y="2783"/>
                <a:ext cx="13" cy="57"/>
              </a:xfrm>
              <a:prstGeom prst="line">
                <a:avLst/>
              </a:prstGeom>
              <a:noFill/>
              <a:ln w="6350">
                <a:solidFill>
                  <a:srgbClr val="0C0C0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456" name="Line 198">
                <a:extLst>
                  <a:ext uri="{FF2B5EF4-FFF2-40B4-BE49-F238E27FC236}">
                    <a16:creationId xmlns:a16="http://schemas.microsoft.com/office/drawing/2014/main" xmlns="" id="{328787F8-A0F2-45E9-B388-FD9D362902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04" y="2814"/>
                <a:ext cx="6" cy="34"/>
              </a:xfrm>
              <a:prstGeom prst="line">
                <a:avLst/>
              </a:prstGeom>
              <a:noFill/>
              <a:ln w="6350">
                <a:solidFill>
                  <a:srgbClr val="0C0C0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457" name="Line 199">
                <a:extLst>
                  <a:ext uri="{FF2B5EF4-FFF2-40B4-BE49-F238E27FC236}">
                    <a16:creationId xmlns:a16="http://schemas.microsoft.com/office/drawing/2014/main" xmlns="" id="{6C6490D0-0355-4C9B-ABE3-65681795F4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22" y="2822"/>
                <a:ext cx="8" cy="33"/>
              </a:xfrm>
              <a:prstGeom prst="line">
                <a:avLst/>
              </a:prstGeom>
              <a:noFill/>
              <a:ln w="6350">
                <a:solidFill>
                  <a:srgbClr val="0C0C0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458" name="Rectangle 200">
                <a:extLst>
                  <a:ext uri="{FF2B5EF4-FFF2-40B4-BE49-F238E27FC236}">
                    <a16:creationId xmlns:a16="http://schemas.microsoft.com/office/drawing/2014/main" xmlns="" id="{60624B0E-AB9D-4F80-A5ED-86D26BD103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92" y="3003"/>
                <a:ext cx="90" cy="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bg1"/>
                    </a:solidFill>
                    <a:latin typeface="Swis721 Md BT"/>
                  </a:defRPr>
                </a:lvl1pPr>
                <a:lvl2pPr marL="742950" indent="-285750" eaLnBrk="0" hangingPunct="0">
                  <a:defRPr sz="1600">
                    <a:solidFill>
                      <a:schemeClr val="bg1"/>
                    </a:solidFill>
                    <a:latin typeface="Swis721 Md BT"/>
                  </a:defRPr>
                </a:lvl2pPr>
                <a:lvl3pPr marL="1143000" indent="-228600" eaLnBrk="0" hangingPunct="0">
                  <a:defRPr sz="1600">
                    <a:solidFill>
                      <a:schemeClr val="bg1"/>
                    </a:solidFill>
                    <a:latin typeface="Swis721 Md BT"/>
                  </a:defRPr>
                </a:lvl3pPr>
                <a:lvl4pPr marL="1600200" indent="-228600" eaLnBrk="0" hangingPunct="0">
                  <a:defRPr sz="1600">
                    <a:solidFill>
                      <a:schemeClr val="bg1"/>
                    </a:solidFill>
                    <a:latin typeface="Swis721 Md BT"/>
                  </a:defRPr>
                </a:lvl4pPr>
                <a:lvl5pPr marL="2057400" indent="-228600" eaLnBrk="0" hangingPunct="0">
                  <a:defRPr sz="1600">
                    <a:solidFill>
                      <a:schemeClr val="bg1"/>
                    </a:solidFill>
                    <a:latin typeface="Swis721 Md BT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Swis721 Md BT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Swis721 Md BT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Swis721 Md BT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Swis721 Md BT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endParaRPr lang="en-US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459" name="Freeform 201">
                <a:extLst>
                  <a:ext uri="{FF2B5EF4-FFF2-40B4-BE49-F238E27FC236}">
                    <a16:creationId xmlns:a16="http://schemas.microsoft.com/office/drawing/2014/main" xmlns="" id="{7B122CE7-B8A4-4754-A9E8-76D3B96BC7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2" y="3031"/>
                <a:ext cx="94" cy="8"/>
              </a:xfrm>
              <a:custGeom>
                <a:avLst/>
                <a:gdLst>
                  <a:gd name="T0" fmla="*/ 94 w 94"/>
                  <a:gd name="T1" fmla="*/ 4 h 8"/>
                  <a:gd name="T2" fmla="*/ 90 w 94"/>
                  <a:gd name="T3" fmla="*/ 0 h 8"/>
                  <a:gd name="T4" fmla="*/ 0 w 94"/>
                  <a:gd name="T5" fmla="*/ 0 h 8"/>
                  <a:gd name="T6" fmla="*/ 0 w 94"/>
                  <a:gd name="T7" fmla="*/ 8 h 8"/>
                  <a:gd name="T8" fmla="*/ 90 w 94"/>
                  <a:gd name="T9" fmla="*/ 8 h 8"/>
                  <a:gd name="T10" fmla="*/ 94 w 94"/>
                  <a:gd name="T11" fmla="*/ 4 h 8"/>
                  <a:gd name="T12" fmla="*/ 90 w 94"/>
                  <a:gd name="T13" fmla="*/ 8 h 8"/>
                  <a:gd name="T14" fmla="*/ 94 w 94"/>
                  <a:gd name="T15" fmla="*/ 8 h 8"/>
                  <a:gd name="T16" fmla="*/ 94 w 94"/>
                  <a:gd name="T17" fmla="*/ 4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4"/>
                  <a:gd name="T28" fmla="*/ 0 h 8"/>
                  <a:gd name="T29" fmla="*/ 94 w 94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4" h="8">
                    <a:moveTo>
                      <a:pt x="94" y="4"/>
                    </a:moveTo>
                    <a:lnTo>
                      <a:pt x="90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90" y="8"/>
                    </a:lnTo>
                    <a:lnTo>
                      <a:pt x="94" y="4"/>
                    </a:lnTo>
                    <a:lnTo>
                      <a:pt x="90" y="8"/>
                    </a:lnTo>
                    <a:lnTo>
                      <a:pt x="94" y="8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460" name="Freeform 202">
                <a:extLst>
                  <a:ext uri="{FF2B5EF4-FFF2-40B4-BE49-F238E27FC236}">
                    <a16:creationId xmlns:a16="http://schemas.microsoft.com/office/drawing/2014/main" xmlns="" id="{7A5EDA46-8BF6-4F59-8BC0-9BB4E803FD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8" y="3000"/>
                <a:ext cx="8" cy="35"/>
              </a:xfrm>
              <a:custGeom>
                <a:avLst/>
                <a:gdLst>
                  <a:gd name="T0" fmla="*/ 4 w 8"/>
                  <a:gd name="T1" fmla="*/ 0 h 35"/>
                  <a:gd name="T2" fmla="*/ 0 w 8"/>
                  <a:gd name="T3" fmla="*/ 3 h 35"/>
                  <a:gd name="T4" fmla="*/ 0 w 8"/>
                  <a:gd name="T5" fmla="*/ 35 h 35"/>
                  <a:gd name="T6" fmla="*/ 8 w 8"/>
                  <a:gd name="T7" fmla="*/ 35 h 35"/>
                  <a:gd name="T8" fmla="*/ 8 w 8"/>
                  <a:gd name="T9" fmla="*/ 3 h 35"/>
                  <a:gd name="T10" fmla="*/ 4 w 8"/>
                  <a:gd name="T11" fmla="*/ 0 h 35"/>
                  <a:gd name="T12" fmla="*/ 8 w 8"/>
                  <a:gd name="T13" fmla="*/ 3 h 35"/>
                  <a:gd name="T14" fmla="*/ 8 w 8"/>
                  <a:gd name="T15" fmla="*/ 0 h 35"/>
                  <a:gd name="T16" fmla="*/ 4 w 8"/>
                  <a:gd name="T17" fmla="*/ 0 h 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35"/>
                  <a:gd name="T29" fmla="*/ 8 w 8"/>
                  <a:gd name="T30" fmla="*/ 35 h 3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35">
                    <a:moveTo>
                      <a:pt x="4" y="0"/>
                    </a:moveTo>
                    <a:lnTo>
                      <a:pt x="0" y="3"/>
                    </a:lnTo>
                    <a:lnTo>
                      <a:pt x="0" y="35"/>
                    </a:lnTo>
                    <a:lnTo>
                      <a:pt x="8" y="35"/>
                    </a:lnTo>
                    <a:lnTo>
                      <a:pt x="8" y="3"/>
                    </a:lnTo>
                    <a:lnTo>
                      <a:pt x="4" y="0"/>
                    </a:lnTo>
                    <a:lnTo>
                      <a:pt x="8" y="3"/>
                    </a:lnTo>
                    <a:lnTo>
                      <a:pt x="8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461" name="Freeform 203">
                <a:extLst>
                  <a:ext uri="{FF2B5EF4-FFF2-40B4-BE49-F238E27FC236}">
                    <a16:creationId xmlns:a16="http://schemas.microsoft.com/office/drawing/2014/main" xmlns="" id="{615F87F8-C650-42E7-9F26-BF345F3959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8" y="3000"/>
                <a:ext cx="94" cy="7"/>
              </a:xfrm>
              <a:custGeom>
                <a:avLst/>
                <a:gdLst>
                  <a:gd name="T0" fmla="*/ 0 w 94"/>
                  <a:gd name="T1" fmla="*/ 3 h 7"/>
                  <a:gd name="T2" fmla="*/ 4 w 94"/>
                  <a:gd name="T3" fmla="*/ 7 h 7"/>
                  <a:gd name="T4" fmla="*/ 94 w 94"/>
                  <a:gd name="T5" fmla="*/ 7 h 7"/>
                  <a:gd name="T6" fmla="*/ 94 w 94"/>
                  <a:gd name="T7" fmla="*/ 0 h 7"/>
                  <a:gd name="T8" fmla="*/ 4 w 94"/>
                  <a:gd name="T9" fmla="*/ 0 h 7"/>
                  <a:gd name="T10" fmla="*/ 0 w 94"/>
                  <a:gd name="T11" fmla="*/ 3 h 7"/>
                  <a:gd name="T12" fmla="*/ 4 w 94"/>
                  <a:gd name="T13" fmla="*/ 0 h 7"/>
                  <a:gd name="T14" fmla="*/ 0 w 94"/>
                  <a:gd name="T15" fmla="*/ 0 h 7"/>
                  <a:gd name="T16" fmla="*/ 0 w 94"/>
                  <a:gd name="T17" fmla="*/ 3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4"/>
                  <a:gd name="T28" fmla="*/ 0 h 7"/>
                  <a:gd name="T29" fmla="*/ 94 w 94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4" h="7">
                    <a:moveTo>
                      <a:pt x="0" y="3"/>
                    </a:moveTo>
                    <a:lnTo>
                      <a:pt x="4" y="7"/>
                    </a:lnTo>
                    <a:lnTo>
                      <a:pt x="94" y="7"/>
                    </a:lnTo>
                    <a:lnTo>
                      <a:pt x="9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462" name="Freeform 204">
                <a:extLst>
                  <a:ext uri="{FF2B5EF4-FFF2-40B4-BE49-F238E27FC236}">
                    <a16:creationId xmlns:a16="http://schemas.microsoft.com/office/drawing/2014/main" xmlns="" id="{9DF7D6FD-1AE3-463D-BAF7-08E968478B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8" y="3003"/>
                <a:ext cx="10" cy="36"/>
              </a:xfrm>
              <a:custGeom>
                <a:avLst/>
                <a:gdLst>
                  <a:gd name="T0" fmla="*/ 4 w 10"/>
                  <a:gd name="T1" fmla="*/ 36 h 36"/>
                  <a:gd name="T2" fmla="*/ 10 w 10"/>
                  <a:gd name="T3" fmla="*/ 32 h 36"/>
                  <a:gd name="T4" fmla="*/ 10 w 10"/>
                  <a:gd name="T5" fmla="*/ 0 h 36"/>
                  <a:gd name="T6" fmla="*/ 0 w 10"/>
                  <a:gd name="T7" fmla="*/ 0 h 36"/>
                  <a:gd name="T8" fmla="*/ 0 w 10"/>
                  <a:gd name="T9" fmla="*/ 32 h 36"/>
                  <a:gd name="T10" fmla="*/ 4 w 10"/>
                  <a:gd name="T11" fmla="*/ 36 h 36"/>
                  <a:gd name="T12" fmla="*/ 0 w 10"/>
                  <a:gd name="T13" fmla="*/ 32 h 36"/>
                  <a:gd name="T14" fmla="*/ 0 w 10"/>
                  <a:gd name="T15" fmla="*/ 36 h 36"/>
                  <a:gd name="T16" fmla="*/ 4 w 10"/>
                  <a:gd name="T17" fmla="*/ 36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36"/>
                  <a:gd name="T29" fmla="*/ 10 w 10"/>
                  <a:gd name="T30" fmla="*/ 36 h 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36">
                    <a:moveTo>
                      <a:pt x="4" y="36"/>
                    </a:moveTo>
                    <a:lnTo>
                      <a:pt x="10" y="32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32"/>
                    </a:lnTo>
                    <a:lnTo>
                      <a:pt x="4" y="36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4" y="36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463" name="Rectangle 205">
                <a:extLst>
                  <a:ext uri="{FF2B5EF4-FFF2-40B4-BE49-F238E27FC236}">
                    <a16:creationId xmlns:a16="http://schemas.microsoft.com/office/drawing/2014/main" xmlns="" id="{E62166CB-9497-4888-BC5C-0973C8D96E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27" y="3035"/>
                <a:ext cx="23" cy="12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1600">
                    <a:solidFill>
                      <a:schemeClr val="bg1"/>
                    </a:solidFill>
                    <a:latin typeface="Swis721 Md BT"/>
                  </a:defRPr>
                </a:lvl1pPr>
                <a:lvl2pPr marL="742950" indent="-285750" eaLnBrk="0" hangingPunct="0">
                  <a:defRPr sz="1600">
                    <a:solidFill>
                      <a:schemeClr val="bg1"/>
                    </a:solidFill>
                    <a:latin typeface="Swis721 Md BT"/>
                  </a:defRPr>
                </a:lvl2pPr>
                <a:lvl3pPr marL="1143000" indent="-228600" eaLnBrk="0" hangingPunct="0">
                  <a:defRPr sz="1600">
                    <a:solidFill>
                      <a:schemeClr val="bg1"/>
                    </a:solidFill>
                    <a:latin typeface="Swis721 Md BT"/>
                  </a:defRPr>
                </a:lvl3pPr>
                <a:lvl4pPr marL="1600200" indent="-228600" eaLnBrk="0" hangingPunct="0">
                  <a:defRPr sz="1600">
                    <a:solidFill>
                      <a:schemeClr val="bg1"/>
                    </a:solidFill>
                    <a:latin typeface="Swis721 Md BT"/>
                  </a:defRPr>
                </a:lvl4pPr>
                <a:lvl5pPr marL="2057400" indent="-228600" eaLnBrk="0" hangingPunct="0">
                  <a:defRPr sz="1600">
                    <a:solidFill>
                      <a:schemeClr val="bg1"/>
                    </a:solidFill>
                    <a:latin typeface="Swis721 Md BT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Swis721 Md BT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Swis721 Md BT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Swis721 Md BT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bg1"/>
                    </a:solidFill>
                    <a:latin typeface="Swis721 Md BT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endParaRPr lang="en-US" altLang="en-US" sz="1200">
                  <a:solidFill>
                    <a:schemeClr val="tx1"/>
                  </a:solidFill>
                </a:endParaRPr>
              </a:p>
            </p:txBody>
          </p:sp>
          <p:sp>
            <p:nvSpPr>
              <p:cNvPr id="464" name="Freeform 206">
                <a:extLst>
                  <a:ext uri="{FF2B5EF4-FFF2-40B4-BE49-F238E27FC236}">
                    <a16:creationId xmlns:a16="http://schemas.microsoft.com/office/drawing/2014/main" xmlns="" id="{82244471-D26A-491B-A39E-7D6BE74F29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3" y="3031"/>
                <a:ext cx="8" cy="126"/>
              </a:xfrm>
              <a:custGeom>
                <a:avLst/>
                <a:gdLst>
                  <a:gd name="T0" fmla="*/ 4 w 8"/>
                  <a:gd name="T1" fmla="*/ 0 h 126"/>
                  <a:gd name="T2" fmla="*/ 0 w 8"/>
                  <a:gd name="T3" fmla="*/ 4 h 126"/>
                  <a:gd name="T4" fmla="*/ 0 w 8"/>
                  <a:gd name="T5" fmla="*/ 126 h 126"/>
                  <a:gd name="T6" fmla="*/ 8 w 8"/>
                  <a:gd name="T7" fmla="*/ 126 h 126"/>
                  <a:gd name="T8" fmla="*/ 8 w 8"/>
                  <a:gd name="T9" fmla="*/ 4 h 126"/>
                  <a:gd name="T10" fmla="*/ 4 w 8"/>
                  <a:gd name="T11" fmla="*/ 0 h 126"/>
                  <a:gd name="T12" fmla="*/ 4 w 8"/>
                  <a:gd name="T13" fmla="*/ 0 h 126"/>
                  <a:gd name="T14" fmla="*/ 0 w 8"/>
                  <a:gd name="T15" fmla="*/ 0 h 126"/>
                  <a:gd name="T16" fmla="*/ 0 w 8"/>
                  <a:gd name="T17" fmla="*/ 4 h 126"/>
                  <a:gd name="T18" fmla="*/ 4 w 8"/>
                  <a:gd name="T19" fmla="*/ 0 h 1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"/>
                  <a:gd name="T31" fmla="*/ 0 h 126"/>
                  <a:gd name="T32" fmla="*/ 8 w 8"/>
                  <a:gd name="T33" fmla="*/ 126 h 12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" h="126">
                    <a:moveTo>
                      <a:pt x="4" y="0"/>
                    </a:moveTo>
                    <a:lnTo>
                      <a:pt x="0" y="4"/>
                    </a:lnTo>
                    <a:lnTo>
                      <a:pt x="0" y="126"/>
                    </a:lnTo>
                    <a:lnTo>
                      <a:pt x="8" y="126"/>
                    </a:lnTo>
                    <a:lnTo>
                      <a:pt x="8" y="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465" name="Freeform 207">
                <a:extLst>
                  <a:ext uri="{FF2B5EF4-FFF2-40B4-BE49-F238E27FC236}">
                    <a16:creationId xmlns:a16="http://schemas.microsoft.com/office/drawing/2014/main" xmlns="" id="{A6ABBE2C-445E-4E27-87A7-ABBAFA2AA6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7" y="3031"/>
                <a:ext cx="27" cy="8"/>
              </a:xfrm>
              <a:custGeom>
                <a:avLst/>
                <a:gdLst>
                  <a:gd name="T0" fmla="*/ 27 w 27"/>
                  <a:gd name="T1" fmla="*/ 4 h 8"/>
                  <a:gd name="T2" fmla="*/ 23 w 27"/>
                  <a:gd name="T3" fmla="*/ 0 h 8"/>
                  <a:gd name="T4" fmla="*/ 0 w 27"/>
                  <a:gd name="T5" fmla="*/ 0 h 8"/>
                  <a:gd name="T6" fmla="*/ 0 w 27"/>
                  <a:gd name="T7" fmla="*/ 8 h 8"/>
                  <a:gd name="T8" fmla="*/ 23 w 27"/>
                  <a:gd name="T9" fmla="*/ 8 h 8"/>
                  <a:gd name="T10" fmla="*/ 27 w 27"/>
                  <a:gd name="T11" fmla="*/ 4 h 8"/>
                  <a:gd name="T12" fmla="*/ 27 w 27"/>
                  <a:gd name="T13" fmla="*/ 4 h 8"/>
                  <a:gd name="T14" fmla="*/ 27 w 27"/>
                  <a:gd name="T15" fmla="*/ 0 h 8"/>
                  <a:gd name="T16" fmla="*/ 23 w 27"/>
                  <a:gd name="T17" fmla="*/ 0 h 8"/>
                  <a:gd name="T18" fmla="*/ 27 w 27"/>
                  <a:gd name="T19" fmla="*/ 4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7"/>
                  <a:gd name="T31" fmla="*/ 0 h 8"/>
                  <a:gd name="T32" fmla="*/ 27 w 27"/>
                  <a:gd name="T33" fmla="*/ 8 h 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7" h="8">
                    <a:moveTo>
                      <a:pt x="27" y="4"/>
                    </a:moveTo>
                    <a:lnTo>
                      <a:pt x="23" y="0"/>
                    </a:lnTo>
                    <a:lnTo>
                      <a:pt x="0" y="0"/>
                    </a:lnTo>
                    <a:lnTo>
                      <a:pt x="0" y="8"/>
                    </a:lnTo>
                    <a:lnTo>
                      <a:pt x="23" y="8"/>
                    </a:lnTo>
                    <a:lnTo>
                      <a:pt x="27" y="4"/>
                    </a:lnTo>
                    <a:lnTo>
                      <a:pt x="27" y="0"/>
                    </a:lnTo>
                    <a:lnTo>
                      <a:pt x="23" y="0"/>
                    </a:lnTo>
                    <a:lnTo>
                      <a:pt x="27" y="4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466" name="Freeform 208">
                <a:extLst>
                  <a:ext uri="{FF2B5EF4-FFF2-40B4-BE49-F238E27FC236}">
                    <a16:creationId xmlns:a16="http://schemas.microsoft.com/office/drawing/2014/main" xmlns="" id="{CF25C307-2CF2-4258-A3BC-7A8FD20825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7" y="3035"/>
                <a:ext cx="7" cy="128"/>
              </a:xfrm>
              <a:custGeom>
                <a:avLst/>
                <a:gdLst>
                  <a:gd name="T0" fmla="*/ 3 w 7"/>
                  <a:gd name="T1" fmla="*/ 128 h 128"/>
                  <a:gd name="T2" fmla="*/ 7 w 7"/>
                  <a:gd name="T3" fmla="*/ 122 h 128"/>
                  <a:gd name="T4" fmla="*/ 7 w 7"/>
                  <a:gd name="T5" fmla="*/ 0 h 128"/>
                  <a:gd name="T6" fmla="*/ 0 w 7"/>
                  <a:gd name="T7" fmla="*/ 0 h 128"/>
                  <a:gd name="T8" fmla="*/ 0 w 7"/>
                  <a:gd name="T9" fmla="*/ 122 h 128"/>
                  <a:gd name="T10" fmla="*/ 3 w 7"/>
                  <a:gd name="T11" fmla="*/ 128 h 128"/>
                  <a:gd name="T12" fmla="*/ 3 w 7"/>
                  <a:gd name="T13" fmla="*/ 128 h 128"/>
                  <a:gd name="T14" fmla="*/ 7 w 7"/>
                  <a:gd name="T15" fmla="*/ 128 h 128"/>
                  <a:gd name="T16" fmla="*/ 7 w 7"/>
                  <a:gd name="T17" fmla="*/ 122 h 128"/>
                  <a:gd name="T18" fmla="*/ 3 w 7"/>
                  <a:gd name="T19" fmla="*/ 128 h 12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"/>
                  <a:gd name="T31" fmla="*/ 0 h 128"/>
                  <a:gd name="T32" fmla="*/ 7 w 7"/>
                  <a:gd name="T33" fmla="*/ 128 h 12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" h="128">
                    <a:moveTo>
                      <a:pt x="3" y="128"/>
                    </a:moveTo>
                    <a:lnTo>
                      <a:pt x="7" y="122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0" y="122"/>
                    </a:lnTo>
                    <a:lnTo>
                      <a:pt x="3" y="128"/>
                    </a:lnTo>
                    <a:lnTo>
                      <a:pt x="7" y="128"/>
                    </a:lnTo>
                    <a:lnTo>
                      <a:pt x="7" y="122"/>
                    </a:lnTo>
                    <a:lnTo>
                      <a:pt x="3" y="128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467" name="Freeform 209">
                <a:extLst>
                  <a:ext uri="{FF2B5EF4-FFF2-40B4-BE49-F238E27FC236}">
                    <a16:creationId xmlns:a16="http://schemas.microsoft.com/office/drawing/2014/main" xmlns="" id="{36252C59-497A-404C-80F0-7B6650DBEB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3" y="3153"/>
                <a:ext cx="27" cy="10"/>
              </a:xfrm>
              <a:custGeom>
                <a:avLst/>
                <a:gdLst>
                  <a:gd name="T0" fmla="*/ 0 w 27"/>
                  <a:gd name="T1" fmla="*/ 4 h 10"/>
                  <a:gd name="T2" fmla="*/ 4 w 27"/>
                  <a:gd name="T3" fmla="*/ 10 h 10"/>
                  <a:gd name="T4" fmla="*/ 27 w 27"/>
                  <a:gd name="T5" fmla="*/ 10 h 10"/>
                  <a:gd name="T6" fmla="*/ 27 w 27"/>
                  <a:gd name="T7" fmla="*/ 0 h 10"/>
                  <a:gd name="T8" fmla="*/ 4 w 27"/>
                  <a:gd name="T9" fmla="*/ 0 h 10"/>
                  <a:gd name="T10" fmla="*/ 0 w 27"/>
                  <a:gd name="T11" fmla="*/ 4 h 10"/>
                  <a:gd name="T12" fmla="*/ 0 w 27"/>
                  <a:gd name="T13" fmla="*/ 4 h 10"/>
                  <a:gd name="T14" fmla="*/ 0 w 27"/>
                  <a:gd name="T15" fmla="*/ 10 h 10"/>
                  <a:gd name="T16" fmla="*/ 4 w 27"/>
                  <a:gd name="T17" fmla="*/ 10 h 10"/>
                  <a:gd name="T18" fmla="*/ 0 w 27"/>
                  <a:gd name="T19" fmla="*/ 4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7"/>
                  <a:gd name="T31" fmla="*/ 0 h 10"/>
                  <a:gd name="T32" fmla="*/ 27 w 27"/>
                  <a:gd name="T33" fmla="*/ 10 h 1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7" h="10">
                    <a:moveTo>
                      <a:pt x="0" y="4"/>
                    </a:moveTo>
                    <a:lnTo>
                      <a:pt x="4" y="10"/>
                    </a:lnTo>
                    <a:lnTo>
                      <a:pt x="27" y="10"/>
                    </a:lnTo>
                    <a:lnTo>
                      <a:pt x="27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10"/>
                    </a:lnTo>
                    <a:lnTo>
                      <a:pt x="4" y="1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468" name="Freeform 210">
                <a:extLst>
                  <a:ext uri="{FF2B5EF4-FFF2-40B4-BE49-F238E27FC236}">
                    <a16:creationId xmlns:a16="http://schemas.microsoft.com/office/drawing/2014/main" xmlns="" id="{EC84F985-C395-4C76-AB0D-D9053F256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733"/>
                <a:ext cx="74" cy="210"/>
              </a:xfrm>
              <a:custGeom>
                <a:avLst/>
                <a:gdLst>
                  <a:gd name="T0" fmla="*/ 74 w 74"/>
                  <a:gd name="T1" fmla="*/ 204 h 210"/>
                  <a:gd name="T2" fmla="*/ 16 w 74"/>
                  <a:gd name="T3" fmla="*/ 0 h 210"/>
                  <a:gd name="T4" fmla="*/ 0 w 74"/>
                  <a:gd name="T5" fmla="*/ 4 h 210"/>
                  <a:gd name="T6" fmla="*/ 59 w 74"/>
                  <a:gd name="T7" fmla="*/ 210 h 210"/>
                  <a:gd name="T8" fmla="*/ 74 w 74"/>
                  <a:gd name="T9" fmla="*/ 204 h 2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210"/>
                  <a:gd name="T17" fmla="*/ 74 w 74"/>
                  <a:gd name="T18" fmla="*/ 210 h 2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210">
                    <a:moveTo>
                      <a:pt x="74" y="204"/>
                    </a:moveTo>
                    <a:lnTo>
                      <a:pt x="16" y="0"/>
                    </a:lnTo>
                    <a:lnTo>
                      <a:pt x="0" y="4"/>
                    </a:lnTo>
                    <a:lnTo>
                      <a:pt x="59" y="210"/>
                    </a:lnTo>
                    <a:lnTo>
                      <a:pt x="74" y="204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469" name="Freeform 211">
                <a:extLst>
                  <a:ext uri="{FF2B5EF4-FFF2-40B4-BE49-F238E27FC236}">
                    <a16:creationId xmlns:a16="http://schemas.microsoft.com/office/drawing/2014/main" xmlns="" id="{13E935B2-0469-45C0-B873-BE0268471C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1" y="2719"/>
                <a:ext cx="74" cy="210"/>
              </a:xfrm>
              <a:custGeom>
                <a:avLst/>
                <a:gdLst>
                  <a:gd name="T0" fmla="*/ 74 w 74"/>
                  <a:gd name="T1" fmla="*/ 207 h 210"/>
                  <a:gd name="T2" fmla="*/ 16 w 74"/>
                  <a:gd name="T3" fmla="*/ 0 h 210"/>
                  <a:gd name="T4" fmla="*/ 0 w 74"/>
                  <a:gd name="T5" fmla="*/ 6 h 210"/>
                  <a:gd name="T6" fmla="*/ 58 w 74"/>
                  <a:gd name="T7" fmla="*/ 210 h 210"/>
                  <a:gd name="T8" fmla="*/ 74 w 74"/>
                  <a:gd name="T9" fmla="*/ 207 h 2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210"/>
                  <a:gd name="T17" fmla="*/ 74 w 74"/>
                  <a:gd name="T18" fmla="*/ 210 h 2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210">
                    <a:moveTo>
                      <a:pt x="74" y="207"/>
                    </a:moveTo>
                    <a:lnTo>
                      <a:pt x="16" y="0"/>
                    </a:lnTo>
                    <a:lnTo>
                      <a:pt x="0" y="6"/>
                    </a:lnTo>
                    <a:lnTo>
                      <a:pt x="58" y="210"/>
                    </a:lnTo>
                    <a:lnTo>
                      <a:pt x="74" y="207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470" name="Freeform 212">
                <a:extLst>
                  <a:ext uri="{FF2B5EF4-FFF2-40B4-BE49-F238E27FC236}">
                    <a16:creationId xmlns:a16="http://schemas.microsoft.com/office/drawing/2014/main" xmlns="" id="{2E4DEE33-3FD2-4FC8-830D-F41AA98685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6" y="2709"/>
                <a:ext cx="76" cy="211"/>
              </a:xfrm>
              <a:custGeom>
                <a:avLst/>
                <a:gdLst>
                  <a:gd name="T0" fmla="*/ 76 w 76"/>
                  <a:gd name="T1" fmla="*/ 207 h 211"/>
                  <a:gd name="T2" fmla="*/ 15 w 76"/>
                  <a:gd name="T3" fmla="*/ 0 h 211"/>
                  <a:gd name="T4" fmla="*/ 0 w 76"/>
                  <a:gd name="T5" fmla="*/ 6 h 211"/>
                  <a:gd name="T6" fmla="*/ 60 w 76"/>
                  <a:gd name="T7" fmla="*/ 211 h 211"/>
                  <a:gd name="T8" fmla="*/ 76 w 76"/>
                  <a:gd name="T9" fmla="*/ 207 h 2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6"/>
                  <a:gd name="T16" fmla="*/ 0 h 211"/>
                  <a:gd name="T17" fmla="*/ 76 w 76"/>
                  <a:gd name="T18" fmla="*/ 211 h 2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6" h="211">
                    <a:moveTo>
                      <a:pt x="76" y="207"/>
                    </a:moveTo>
                    <a:lnTo>
                      <a:pt x="15" y="0"/>
                    </a:lnTo>
                    <a:lnTo>
                      <a:pt x="0" y="6"/>
                    </a:lnTo>
                    <a:lnTo>
                      <a:pt x="60" y="211"/>
                    </a:lnTo>
                    <a:lnTo>
                      <a:pt x="76" y="207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471" name="Freeform 213">
                <a:extLst>
                  <a:ext uri="{FF2B5EF4-FFF2-40B4-BE49-F238E27FC236}">
                    <a16:creationId xmlns:a16="http://schemas.microsoft.com/office/drawing/2014/main" xmlns="" id="{85F24AEA-64F6-4598-9958-3266C3D967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9" y="2701"/>
                <a:ext cx="76" cy="211"/>
              </a:xfrm>
              <a:custGeom>
                <a:avLst/>
                <a:gdLst>
                  <a:gd name="T0" fmla="*/ 76 w 76"/>
                  <a:gd name="T1" fmla="*/ 205 h 211"/>
                  <a:gd name="T2" fmla="*/ 15 w 76"/>
                  <a:gd name="T3" fmla="*/ 0 h 211"/>
                  <a:gd name="T4" fmla="*/ 0 w 76"/>
                  <a:gd name="T5" fmla="*/ 4 h 211"/>
                  <a:gd name="T6" fmla="*/ 60 w 76"/>
                  <a:gd name="T7" fmla="*/ 211 h 211"/>
                  <a:gd name="T8" fmla="*/ 76 w 76"/>
                  <a:gd name="T9" fmla="*/ 205 h 2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6"/>
                  <a:gd name="T16" fmla="*/ 0 h 211"/>
                  <a:gd name="T17" fmla="*/ 76 w 76"/>
                  <a:gd name="T18" fmla="*/ 211 h 2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6" h="211">
                    <a:moveTo>
                      <a:pt x="76" y="205"/>
                    </a:moveTo>
                    <a:lnTo>
                      <a:pt x="15" y="0"/>
                    </a:lnTo>
                    <a:lnTo>
                      <a:pt x="0" y="4"/>
                    </a:lnTo>
                    <a:lnTo>
                      <a:pt x="60" y="211"/>
                    </a:lnTo>
                    <a:lnTo>
                      <a:pt x="76" y="205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472" name="Freeform 214">
                <a:extLst>
                  <a:ext uri="{FF2B5EF4-FFF2-40B4-BE49-F238E27FC236}">
                    <a16:creationId xmlns:a16="http://schemas.microsoft.com/office/drawing/2014/main" xmlns="" id="{978EA49D-F8F4-4320-BB1A-5CE7EA3449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8" y="2723"/>
                <a:ext cx="191" cy="166"/>
              </a:xfrm>
              <a:custGeom>
                <a:avLst/>
                <a:gdLst>
                  <a:gd name="T0" fmla="*/ 161 w 191"/>
                  <a:gd name="T1" fmla="*/ 0 h 166"/>
                  <a:gd name="T2" fmla="*/ 146 w 191"/>
                  <a:gd name="T3" fmla="*/ 8 h 166"/>
                  <a:gd name="T4" fmla="*/ 144 w 191"/>
                  <a:gd name="T5" fmla="*/ 14 h 166"/>
                  <a:gd name="T6" fmla="*/ 140 w 191"/>
                  <a:gd name="T7" fmla="*/ 31 h 166"/>
                  <a:gd name="T8" fmla="*/ 132 w 191"/>
                  <a:gd name="T9" fmla="*/ 39 h 166"/>
                  <a:gd name="T10" fmla="*/ 124 w 191"/>
                  <a:gd name="T11" fmla="*/ 45 h 166"/>
                  <a:gd name="T12" fmla="*/ 118 w 191"/>
                  <a:gd name="T13" fmla="*/ 49 h 166"/>
                  <a:gd name="T14" fmla="*/ 115 w 191"/>
                  <a:gd name="T15" fmla="*/ 49 h 166"/>
                  <a:gd name="T16" fmla="*/ 62 w 191"/>
                  <a:gd name="T17" fmla="*/ 58 h 166"/>
                  <a:gd name="T18" fmla="*/ 62 w 191"/>
                  <a:gd name="T19" fmla="*/ 51 h 166"/>
                  <a:gd name="T20" fmla="*/ 46 w 191"/>
                  <a:gd name="T21" fmla="*/ 53 h 166"/>
                  <a:gd name="T22" fmla="*/ 48 w 191"/>
                  <a:gd name="T23" fmla="*/ 60 h 166"/>
                  <a:gd name="T24" fmla="*/ 7 w 191"/>
                  <a:gd name="T25" fmla="*/ 68 h 166"/>
                  <a:gd name="T26" fmla="*/ 4 w 191"/>
                  <a:gd name="T27" fmla="*/ 70 h 166"/>
                  <a:gd name="T28" fmla="*/ 2 w 191"/>
                  <a:gd name="T29" fmla="*/ 72 h 166"/>
                  <a:gd name="T30" fmla="*/ 0 w 191"/>
                  <a:gd name="T31" fmla="*/ 76 h 166"/>
                  <a:gd name="T32" fmla="*/ 0 w 191"/>
                  <a:gd name="T33" fmla="*/ 80 h 166"/>
                  <a:gd name="T34" fmla="*/ 13 w 191"/>
                  <a:gd name="T35" fmla="*/ 148 h 166"/>
                  <a:gd name="T36" fmla="*/ 13 w 191"/>
                  <a:gd name="T37" fmla="*/ 152 h 166"/>
                  <a:gd name="T38" fmla="*/ 17 w 191"/>
                  <a:gd name="T39" fmla="*/ 156 h 166"/>
                  <a:gd name="T40" fmla="*/ 21 w 191"/>
                  <a:gd name="T41" fmla="*/ 158 h 166"/>
                  <a:gd name="T42" fmla="*/ 25 w 191"/>
                  <a:gd name="T43" fmla="*/ 156 h 166"/>
                  <a:gd name="T44" fmla="*/ 64 w 191"/>
                  <a:gd name="T45" fmla="*/ 148 h 166"/>
                  <a:gd name="T46" fmla="*/ 66 w 191"/>
                  <a:gd name="T47" fmla="*/ 158 h 166"/>
                  <a:gd name="T48" fmla="*/ 81 w 191"/>
                  <a:gd name="T49" fmla="*/ 154 h 166"/>
                  <a:gd name="T50" fmla="*/ 80 w 191"/>
                  <a:gd name="T51" fmla="*/ 146 h 166"/>
                  <a:gd name="T52" fmla="*/ 132 w 191"/>
                  <a:gd name="T53" fmla="*/ 136 h 166"/>
                  <a:gd name="T54" fmla="*/ 134 w 191"/>
                  <a:gd name="T55" fmla="*/ 136 h 166"/>
                  <a:gd name="T56" fmla="*/ 142 w 191"/>
                  <a:gd name="T57" fmla="*/ 136 h 166"/>
                  <a:gd name="T58" fmla="*/ 152 w 191"/>
                  <a:gd name="T59" fmla="*/ 138 h 166"/>
                  <a:gd name="T60" fmla="*/ 159 w 191"/>
                  <a:gd name="T61" fmla="*/ 144 h 166"/>
                  <a:gd name="T62" fmla="*/ 171 w 191"/>
                  <a:gd name="T63" fmla="*/ 160 h 166"/>
                  <a:gd name="T64" fmla="*/ 175 w 191"/>
                  <a:gd name="T65" fmla="*/ 164 h 166"/>
                  <a:gd name="T66" fmla="*/ 191 w 191"/>
                  <a:gd name="T67" fmla="*/ 166 h 166"/>
                  <a:gd name="T68" fmla="*/ 161 w 191"/>
                  <a:gd name="T69" fmla="*/ 0 h 16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91"/>
                  <a:gd name="T106" fmla="*/ 0 h 166"/>
                  <a:gd name="T107" fmla="*/ 191 w 191"/>
                  <a:gd name="T108" fmla="*/ 166 h 16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91" h="166">
                    <a:moveTo>
                      <a:pt x="161" y="0"/>
                    </a:moveTo>
                    <a:lnTo>
                      <a:pt x="146" y="8"/>
                    </a:lnTo>
                    <a:lnTo>
                      <a:pt x="144" y="14"/>
                    </a:lnTo>
                    <a:lnTo>
                      <a:pt x="140" y="31"/>
                    </a:lnTo>
                    <a:lnTo>
                      <a:pt x="132" y="39"/>
                    </a:lnTo>
                    <a:lnTo>
                      <a:pt x="124" y="45"/>
                    </a:lnTo>
                    <a:lnTo>
                      <a:pt x="118" y="49"/>
                    </a:lnTo>
                    <a:lnTo>
                      <a:pt x="115" y="49"/>
                    </a:lnTo>
                    <a:lnTo>
                      <a:pt x="62" y="58"/>
                    </a:lnTo>
                    <a:lnTo>
                      <a:pt x="62" y="51"/>
                    </a:lnTo>
                    <a:lnTo>
                      <a:pt x="46" y="53"/>
                    </a:lnTo>
                    <a:lnTo>
                      <a:pt x="48" y="60"/>
                    </a:lnTo>
                    <a:lnTo>
                      <a:pt x="7" y="68"/>
                    </a:lnTo>
                    <a:lnTo>
                      <a:pt x="4" y="70"/>
                    </a:lnTo>
                    <a:lnTo>
                      <a:pt x="2" y="72"/>
                    </a:lnTo>
                    <a:lnTo>
                      <a:pt x="0" y="76"/>
                    </a:lnTo>
                    <a:lnTo>
                      <a:pt x="0" y="80"/>
                    </a:lnTo>
                    <a:lnTo>
                      <a:pt x="13" y="148"/>
                    </a:lnTo>
                    <a:lnTo>
                      <a:pt x="13" y="152"/>
                    </a:lnTo>
                    <a:lnTo>
                      <a:pt x="17" y="156"/>
                    </a:lnTo>
                    <a:lnTo>
                      <a:pt x="21" y="158"/>
                    </a:lnTo>
                    <a:lnTo>
                      <a:pt x="25" y="156"/>
                    </a:lnTo>
                    <a:lnTo>
                      <a:pt x="64" y="148"/>
                    </a:lnTo>
                    <a:lnTo>
                      <a:pt x="66" y="158"/>
                    </a:lnTo>
                    <a:lnTo>
                      <a:pt x="81" y="154"/>
                    </a:lnTo>
                    <a:lnTo>
                      <a:pt x="80" y="146"/>
                    </a:lnTo>
                    <a:lnTo>
                      <a:pt x="132" y="136"/>
                    </a:lnTo>
                    <a:lnTo>
                      <a:pt x="134" y="136"/>
                    </a:lnTo>
                    <a:lnTo>
                      <a:pt x="142" y="136"/>
                    </a:lnTo>
                    <a:lnTo>
                      <a:pt x="152" y="138"/>
                    </a:lnTo>
                    <a:lnTo>
                      <a:pt x="159" y="144"/>
                    </a:lnTo>
                    <a:lnTo>
                      <a:pt x="171" y="160"/>
                    </a:lnTo>
                    <a:lnTo>
                      <a:pt x="175" y="164"/>
                    </a:lnTo>
                    <a:lnTo>
                      <a:pt x="191" y="166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473" name="Freeform 215">
                <a:extLst>
                  <a:ext uri="{FF2B5EF4-FFF2-40B4-BE49-F238E27FC236}">
                    <a16:creationId xmlns:a16="http://schemas.microsoft.com/office/drawing/2014/main" xmlns="" id="{1B7D1DDC-F4D3-4505-8030-7FA1FB1B30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0" y="2719"/>
                <a:ext cx="19" cy="16"/>
              </a:xfrm>
              <a:custGeom>
                <a:avLst/>
                <a:gdLst>
                  <a:gd name="T0" fmla="*/ 0 w 19"/>
                  <a:gd name="T1" fmla="*/ 12 h 16"/>
                  <a:gd name="T2" fmla="*/ 6 w 19"/>
                  <a:gd name="T3" fmla="*/ 16 h 16"/>
                  <a:gd name="T4" fmla="*/ 19 w 19"/>
                  <a:gd name="T5" fmla="*/ 8 h 16"/>
                  <a:gd name="T6" fmla="*/ 17 w 19"/>
                  <a:gd name="T7" fmla="*/ 0 h 16"/>
                  <a:gd name="T8" fmla="*/ 2 w 19"/>
                  <a:gd name="T9" fmla="*/ 8 h 16"/>
                  <a:gd name="T10" fmla="*/ 0 w 19"/>
                  <a:gd name="T11" fmla="*/ 12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16"/>
                  <a:gd name="T20" fmla="*/ 19 w 19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16">
                    <a:moveTo>
                      <a:pt x="0" y="12"/>
                    </a:moveTo>
                    <a:lnTo>
                      <a:pt x="6" y="16"/>
                    </a:lnTo>
                    <a:lnTo>
                      <a:pt x="19" y="8"/>
                    </a:lnTo>
                    <a:lnTo>
                      <a:pt x="17" y="0"/>
                    </a:lnTo>
                    <a:lnTo>
                      <a:pt x="2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474" name="Freeform 216">
                <a:extLst>
                  <a:ext uri="{FF2B5EF4-FFF2-40B4-BE49-F238E27FC236}">
                    <a16:creationId xmlns:a16="http://schemas.microsoft.com/office/drawing/2014/main" xmlns="" id="{B1979B00-1212-4617-B1C1-CBC6DCB0D9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4" y="2731"/>
                <a:ext cx="14" cy="25"/>
              </a:xfrm>
              <a:custGeom>
                <a:avLst/>
                <a:gdLst>
                  <a:gd name="T0" fmla="*/ 8 w 14"/>
                  <a:gd name="T1" fmla="*/ 25 h 25"/>
                  <a:gd name="T2" fmla="*/ 8 w 14"/>
                  <a:gd name="T3" fmla="*/ 25 h 25"/>
                  <a:gd name="T4" fmla="*/ 12 w 14"/>
                  <a:gd name="T5" fmla="*/ 8 h 25"/>
                  <a:gd name="T6" fmla="*/ 14 w 14"/>
                  <a:gd name="T7" fmla="*/ 0 h 25"/>
                  <a:gd name="T8" fmla="*/ 6 w 14"/>
                  <a:gd name="T9" fmla="*/ 0 h 25"/>
                  <a:gd name="T10" fmla="*/ 4 w 14"/>
                  <a:gd name="T11" fmla="*/ 4 h 25"/>
                  <a:gd name="T12" fmla="*/ 0 w 14"/>
                  <a:gd name="T13" fmla="*/ 21 h 25"/>
                  <a:gd name="T14" fmla="*/ 0 w 14"/>
                  <a:gd name="T15" fmla="*/ 21 h 25"/>
                  <a:gd name="T16" fmla="*/ 8 w 14"/>
                  <a:gd name="T17" fmla="*/ 25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25"/>
                  <a:gd name="T29" fmla="*/ 14 w 14"/>
                  <a:gd name="T30" fmla="*/ 25 h 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25">
                    <a:moveTo>
                      <a:pt x="8" y="25"/>
                    </a:moveTo>
                    <a:lnTo>
                      <a:pt x="8" y="25"/>
                    </a:lnTo>
                    <a:lnTo>
                      <a:pt x="12" y="8"/>
                    </a:lnTo>
                    <a:lnTo>
                      <a:pt x="14" y="0"/>
                    </a:lnTo>
                    <a:lnTo>
                      <a:pt x="6" y="0"/>
                    </a:lnTo>
                    <a:lnTo>
                      <a:pt x="4" y="4"/>
                    </a:lnTo>
                    <a:lnTo>
                      <a:pt x="0" y="21"/>
                    </a:lnTo>
                    <a:lnTo>
                      <a:pt x="8" y="25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475" name="Freeform 217">
                <a:extLst>
                  <a:ext uri="{FF2B5EF4-FFF2-40B4-BE49-F238E27FC236}">
                    <a16:creationId xmlns:a16="http://schemas.microsoft.com/office/drawing/2014/main" xmlns="" id="{082856C9-2C3A-402F-9249-9D5DDF18AB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3" y="2752"/>
                <a:ext cx="29" cy="24"/>
              </a:xfrm>
              <a:custGeom>
                <a:avLst/>
                <a:gdLst>
                  <a:gd name="T0" fmla="*/ 2 w 29"/>
                  <a:gd name="T1" fmla="*/ 24 h 24"/>
                  <a:gd name="T2" fmla="*/ 2 w 29"/>
                  <a:gd name="T3" fmla="*/ 24 h 24"/>
                  <a:gd name="T4" fmla="*/ 5 w 29"/>
                  <a:gd name="T5" fmla="*/ 24 h 24"/>
                  <a:gd name="T6" fmla="*/ 11 w 29"/>
                  <a:gd name="T7" fmla="*/ 20 h 24"/>
                  <a:gd name="T8" fmla="*/ 21 w 29"/>
                  <a:gd name="T9" fmla="*/ 14 h 24"/>
                  <a:gd name="T10" fmla="*/ 29 w 29"/>
                  <a:gd name="T11" fmla="*/ 4 h 24"/>
                  <a:gd name="T12" fmla="*/ 21 w 29"/>
                  <a:gd name="T13" fmla="*/ 0 h 24"/>
                  <a:gd name="T14" fmla="*/ 15 w 29"/>
                  <a:gd name="T15" fmla="*/ 8 h 24"/>
                  <a:gd name="T16" fmla="*/ 7 w 29"/>
                  <a:gd name="T17" fmla="*/ 12 h 24"/>
                  <a:gd name="T18" fmla="*/ 2 w 29"/>
                  <a:gd name="T19" fmla="*/ 16 h 24"/>
                  <a:gd name="T20" fmla="*/ 0 w 29"/>
                  <a:gd name="T21" fmla="*/ 16 h 24"/>
                  <a:gd name="T22" fmla="*/ 0 w 29"/>
                  <a:gd name="T23" fmla="*/ 16 h 24"/>
                  <a:gd name="T24" fmla="*/ 2 w 29"/>
                  <a:gd name="T25" fmla="*/ 24 h 2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"/>
                  <a:gd name="T40" fmla="*/ 0 h 24"/>
                  <a:gd name="T41" fmla="*/ 29 w 29"/>
                  <a:gd name="T42" fmla="*/ 24 h 2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" h="24">
                    <a:moveTo>
                      <a:pt x="2" y="24"/>
                    </a:moveTo>
                    <a:lnTo>
                      <a:pt x="2" y="24"/>
                    </a:lnTo>
                    <a:lnTo>
                      <a:pt x="5" y="24"/>
                    </a:lnTo>
                    <a:lnTo>
                      <a:pt x="11" y="20"/>
                    </a:lnTo>
                    <a:lnTo>
                      <a:pt x="21" y="14"/>
                    </a:lnTo>
                    <a:lnTo>
                      <a:pt x="29" y="4"/>
                    </a:lnTo>
                    <a:lnTo>
                      <a:pt x="21" y="0"/>
                    </a:lnTo>
                    <a:lnTo>
                      <a:pt x="15" y="8"/>
                    </a:lnTo>
                    <a:lnTo>
                      <a:pt x="7" y="12"/>
                    </a:lnTo>
                    <a:lnTo>
                      <a:pt x="2" y="16"/>
                    </a:lnTo>
                    <a:lnTo>
                      <a:pt x="0" y="16"/>
                    </a:lnTo>
                    <a:lnTo>
                      <a:pt x="2" y="24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476" name="Freeform 218">
                <a:extLst>
                  <a:ext uri="{FF2B5EF4-FFF2-40B4-BE49-F238E27FC236}">
                    <a16:creationId xmlns:a16="http://schemas.microsoft.com/office/drawing/2014/main" xmlns="" id="{00413E52-E55A-485C-BF12-3E68AE43C6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6" y="2768"/>
                <a:ext cx="59" cy="17"/>
              </a:xfrm>
              <a:custGeom>
                <a:avLst/>
                <a:gdLst>
                  <a:gd name="T0" fmla="*/ 0 w 59"/>
                  <a:gd name="T1" fmla="*/ 13 h 17"/>
                  <a:gd name="T2" fmla="*/ 6 w 59"/>
                  <a:gd name="T3" fmla="*/ 17 h 17"/>
                  <a:gd name="T4" fmla="*/ 59 w 59"/>
                  <a:gd name="T5" fmla="*/ 8 h 17"/>
                  <a:gd name="T6" fmla="*/ 57 w 59"/>
                  <a:gd name="T7" fmla="*/ 0 h 17"/>
                  <a:gd name="T8" fmla="*/ 4 w 59"/>
                  <a:gd name="T9" fmla="*/ 9 h 17"/>
                  <a:gd name="T10" fmla="*/ 0 w 59"/>
                  <a:gd name="T11" fmla="*/ 13 h 17"/>
                  <a:gd name="T12" fmla="*/ 0 w 59"/>
                  <a:gd name="T13" fmla="*/ 13 h 17"/>
                  <a:gd name="T14" fmla="*/ 2 w 59"/>
                  <a:gd name="T15" fmla="*/ 17 h 17"/>
                  <a:gd name="T16" fmla="*/ 6 w 59"/>
                  <a:gd name="T17" fmla="*/ 17 h 17"/>
                  <a:gd name="T18" fmla="*/ 0 w 59"/>
                  <a:gd name="T19" fmla="*/ 13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9"/>
                  <a:gd name="T31" fmla="*/ 0 h 17"/>
                  <a:gd name="T32" fmla="*/ 59 w 59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9" h="17">
                    <a:moveTo>
                      <a:pt x="0" y="13"/>
                    </a:moveTo>
                    <a:lnTo>
                      <a:pt x="6" y="17"/>
                    </a:lnTo>
                    <a:lnTo>
                      <a:pt x="59" y="8"/>
                    </a:lnTo>
                    <a:lnTo>
                      <a:pt x="57" y="0"/>
                    </a:lnTo>
                    <a:lnTo>
                      <a:pt x="4" y="9"/>
                    </a:lnTo>
                    <a:lnTo>
                      <a:pt x="0" y="13"/>
                    </a:lnTo>
                    <a:lnTo>
                      <a:pt x="2" y="17"/>
                    </a:lnTo>
                    <a:lnTo>
                      <a:pt x="6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477" name="Freeform 219">
                <a:extLst>
                  <a:ext uri="{FF2B5EF4-FFF2-40B4-BE49-F238E27FC236}">
                    <a16:creationId xmlns:a16="http://schemas.microsoft.com/office/drawing/2014/main" xmlns="" id="{B797242D-4E8A-44C5-99AE-406FE842EA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6" y="2770"/>
                <a:ext cx="10" cy="11"/>
              </a:xfrm>
              <a:custGeom>
                <a:avLst/>
                <a:gdLst>
                  <a:gd name="T0" fmla="*/ 2 w 10"/>
                  <a:gd name="T1" fmla="*/ 0 h 11"/>
                  <a:gd name="T2" fmla="*/ 0 w 10"/>
                  <a:gd name="T3" fmla="*/ 4 h 11"/>
                  <a:gd name="T4" fmla="*/ 0 w 10"/>
                  <a:gd name="T5" fmla="*/ 11 h 11"/>
                  <a:gd name="T6" fmla="*/ 10 w 10"/>
                  <a:gd name="T7" fmla="*/ 11 h 11"/>
                  <a:gd name="T8" fmla="*/ 8 w 10"/>
                  <a:gd name="T9" fmla="*/ 4 h 11"/>
                  <a:gd name="T10" fmla="*/ 2 w 10"/>
                  <a:gd name="T11" fmla="*/ 0 h 11"/>
                  <a:gd name="T12" fmla="*/ 8 w 10"/>
                  <a:gd name="T13" fmla="*/ 4 h 11"/>
                  <a:gd name="T14" fmla="*/ 6 w 10"/>
                  <a:gd name="T15" fmla="*/ 0 h 11"/>
                  <a:gd name="T16" fmla="*/ 2 w 10"/>
                  <a:gd name="T17" fmla="*/ 0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11"/>
                  <a:gd name="T29" fmla="*/ 10 w 10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11">
                    <a:moveTo>
                      <a:pt x="2" y="0"/>
                    </a:moveTo>
                    <a:lnTo>
                      <a:pt x="0" y="4"/>
                    </a:lnTo>
                    <a:lnTo>
                      <a:pt x="0" y="11"/>
                    </a:lnTo>
                    <a:lnTo>
                      <a:pt x="10" y="11"/>
                    </a:lnTo>
                    <a:lnTo>
                      <a:pt x="8" y="4"/>
                    </a:lnTo>
                    <a:lnTo>
                      <a:pt x="2" y="0"/>
                    </a:lnTo>
                    <a:lnTo>
                      <a:pt x="8" y="4"/>
                    </a:lnTo>
                    <a:lnTo>
                      <a:pt x="6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478" name="Freeform 220">
                <a:extLst>
                  <a:ext uri="{FF2B5EF4-FFF2-40B4-BE49-F238E27FC236}">
                    <a16:creationId xmlns:a16="http://schemas.microsoft.com/office/drawing/2014/main" xmlns="" id="{FE9C7EA1-14DE-4DE7-99F1-FB6D67BC8F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1" y="2770"/>
                <a:ext cx="19" cy="9"/>
              </a:xfrm>
              <a:custGeom>
                <a:avLst/>
                <a:gdLst>
                  <a:gd name="T0" fmla="*/ 0 w 19"/>
                  <a:gd name="T1" fmla="*/ 7 h 9"/>
                  <a:gd name="T2" fmla="*/ 5 w 19"/>
                  <a:gd name="T3" fmla="*/ 9 h 9"/>
                  <a:gd name="T4" fmla="*/ 19 w 19"/>
                  <a:gd name="T5" fmla="*/ 7 h 9"/>
                  <a:gd name="T6" fmla="*/ 17 w 19"/>
                  <a:gd name="T7" fmla="*/ 0 h 9"/>
                  <a:gd name="T8" fmla="*/ 3 w 19"/>
                  <a:gd name="T9" fmla="*/ 2 h 9"/>
                  <a:gd name="T10" fmla="*/ 0 w 19"/>
                  <a:gd name="T11" fmla="*/ 7 h 9"/>
                  <a:gd name="T12" fmla="*/ 3 w 19"/>
                  <a:gd name="T13" fmla="*/ 2 h 9"/>
                  <a:gd name="T14" fmla="*/ 0 w 19"/>
                  <a:gd name="T15" fmla="*/ 4 h 9"/>
                  <a:gd name="T16" fmla="*/ 0 w 19"/>
                  <a:gd name="T17" fmla="*/ 7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9"/>
                  <a:gd name="T29" fmla="*/ 19 w 19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9">
                    <a:moveTo>
                      <a:pt x="0" y="7"/>
                    </a:moveTo>
                    <a:lnTo>
                      <a:pt x="5" y="9"/>
                    </a:lnTo>
                    <a:lnTo>
                      <a:pt x="19" y="7"/>
                    </a:lnTo>
                    <a:lnTo>
                      <a:pt x="17" y="0"/>
                    </a:lnTo>
                    <a:lnTo>
                      <a:pt x="3" y="2"/>
                    </a:lnTo>
                    <a:lnTo>
                      <a:pt x="0" y="7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479" name="Freeform 221">
                <a:extLst>
                  <a:ext uri="{FF2B5EF4-FFF2-40B4-BE49-F238E27FC236}">
                    <a16:creationId xmlns:a16="http://schemas.microsoft.com/office/drawing/2014/main" xmlns="" id="{E2DE6E63-3A22-489B-95D3-616B9D1267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1" y="2776"/>
                <a:ext cx="11" cy="11"/>
              </a:xfrm>
              <a:custGeom>
                <a:avLst/>
                <a:gdLst>
                  <a:gd name="T0" fmla="*/ 7 w 11"/>
                  <a:gd name="T1" fmla="*/ 11 h 11"/>
                  <a:gd name="T2" fmla="*/ 9 w 11"/>
                  <a:gd name="T3" fmla="*/ 7 h 11"/>
                  <a:gd name="T4" fmla="*/ 7 w 11"/>
                  <a:gd name="T5" fmla="*/ 0 h 11"/>
                  <a:gd name="T6" fmla="*/ 0 w 11"/>
                  <a:gd name="T7" fmla="*/ 1 h 11"/>
                  <a:gd name="T8" fmla="*/ 1 w 11"/>
                  <a:gd name="T9" fmla="*/ 9 h 11"/>
                  <a:gd name="T10" fmla="*/ 7 w 11"/>
                  <a:gd name="T11" fmla="*/ 11 h 11"/>
                  <a:gd name="T12" fmla="*/ 7 w 11"/>
                  <a:gd name="T13" fmla="*/ 11 h 11"/>
                  <a:gd name="T14" fmla="*/ 11 w 11"/>
                  <a:gd name="T15" fmla="*/ 11 h 11"/>
                  <a:gd name="T16" fmla="*/ 9 w 11"/>
                  <a:gd name="T17" fmla="*/ 7 h 11"/>
                  <a:gd name="T18" fmla="*/ 7 w 11"/>
                  <a:gd name="T19" fmla="*/ 11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"/>
                  <a:gd name="T31" fmla="*/ 0 h 11"/>
                  <a:gd name="T32" fmla="*/ 11 w 11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" h="11">
                    <a:moveTo>
                      <a:pt x="7" y="11"/>
                    </a:moveTo>
                    <a:lnTo>
                      <a:pt x="9" y="7"/>
                    </a:lnTo>
                    <a:lnTo>
                      <a:pt x="7" y="0"/>
                    </a:lnTo>
                    <a:lnTo>
                      <a:pt x="0" y="1"/>
                    </a:lnTo>
                    <a:lnTo>
                      <a:pt x="1" y="9"/>
                    </a:lnTo>
                    <a:lnTo>
                      <a:pt x="7" y="11"/>
                    </a:lnTo>
                    <a:lnTo>
                      <a:pt x="11" y="11"/>
                    </a:lnTo>
                    <a:lnTo>
                      <a:pt x="9" y="7"/>
                    </a:lnTo>
                    <a:lnTo>
                      <a:pt x="7" y="11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480" name="Freeform 222">
                <a:extLst>
                  <a:ext uri="{FF2B5EF4-FFF2-40B4-BE49-F238E27FC236}">
                    <a16:creationId xmlns:a16="http://schemas.microsoft.com/office/drawing/2014/main" xmlns="" id="{EBCF5676-9A8D-4858-9B91-5F9881E6EC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5" y="2779"/>
                <a:ext cx="43" cy="16"/>
              </a:xfrm>
              <a:custGeom>
                <a:avLst/>
                <a:gdLst>
                  <a:gd name="T0" fmla="*/ 0 w 43"/>
                  <a:gd name="T1" fmla="*/ 8 h 16"/>
                  <a:gd name="T2" fmla="*/ 2 w 43"/>
                  <a:gd name="T3" fmla="*/ 16 h 16"/>
                  <a:gd name="T4" fmla="*/ 43 w 43"/>
                  <a:gd name="T5" fmla="*/ 8 h 16"/>
                  <a:gd name="T6" fmla="*/ 41 w 43"/>
                  <a:gd name="T7" fmla="*/ 0 h 16"/>
                  <a:gd name="T8" fmla="*/ 0 w 43"/>
                  <a:gd name="T9" fmla="*/ 8 h 16"/>
                  <a:gd name="T10" fmla="*/ 0 w 43"/>
                  <a:gd name="T11" fmla="*/ 8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"/>
                  <a:gd name="T19" fmla="*/ 0 h 16"/>
                  <a:gd name="T20" fmla="*/ 43 w 43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" h="16">
                    <a:moveTo>
                      <a:pt x="0" y="8"/>
                    </a:moveTo>
                    <a:lnTo>
                      <a:pt x="2" y="16"/>
                    </a:lnTo>
                    <a:lnTo>
                      <a:pt x="43" y="8"/>
                    </a:lnTo>
                    <a:lnTo>
                      <a:pt x="41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481" name="Freeform 223">
                <a:extLst>
                  <a:ext uri="{FF2B5EF4-FFF2-40B4-BE49-F238E27FC236}">
                    <a16:creationId xmlns:a16="http://schemas.microsoft.com/office/drawing/2014/main" xmlns="" id="{3A77B644-8508-4A50-B2B1-A070CB870B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6" y="2787"/>
                <a:ext cx="11" cy="10"/>
              </a:xfrm>
              <a:custGeom>
                <a:avLst/>
                <a:gdLst>
                  <a:gd name="T0" fmla="*/ 6 w 11"/>
                  <a:gd name="T1" fmla="*/ 10 h 10"/>
                  <a:gd name="T2" fmla="*/ 6 w 11"/>
                  <a:gd name="T3" fmla="*/ 10 h 10"/>
                  <a:gd name="T4" fmla="*/ 8 w 11"/>
                  <a:gd name="T5" fmla="*/ 10 h 10"/>
                  <a:gd name="T6" fmla="*/ 11 w 11"/>
                  <a:gd name="T7" fmla="*/ 8 h 10"/>
                  <a:gd name="T8" fmla="*/ 9 w 11"/>
                  <a:gd name="T9" fmla="*/ 0 h 10"/>
                  <a:gd name="T10" fmla="*/ 4 w 11"/>
                  <a:gd name="T11" fmla="*/ 2 h 10"/>
                  <a:gd name="T12" fmla="*/ 0 w 11"/>
                  <a:gd name="T13" fmla="*/ 6 h 10"/>
                  <a:gd name="T14" fmla="*/ 0 w 11"/>
                  <a:gd name="T15" fmla="*/ 6 h 10"/>
                  <a:gd name="T16" fmla="*/ 6 w 11"/>
                  <a:gd name="T17" fmla="*/ 10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10"/>
                  <a:gd name="T29" fmla="*/ 11 w 11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10">
                    <a:moveTo>
                      <a:pt x="6" y="10"/>
                    </a:moveTo>
                    <a:lnTo>
                      <a:pt x="6" y="10"/>
                    </a:lnTo>
                    <a:lnTo>
                      <a:pt x="8" y="10"/>
                    </a:lnTo>
                    <a:lnTo>
                      <a:pt x="11" y="8"/>
                    </a:lnTo>
                    <a:lnTo>
                      <a:pt x="9" y="0"/>
                    </a:lnTo>
                    <a:lnTo>
                      <a:pt x="4" y="2"/>
                    </a:lnTo>
                    <a:lnTo>
                      <a:pt x="0" y="6"/>
                    </a:ln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482" name="Freeform 224">
                <a:extLst>
                  <a:ext uri="{FF2B5EF4-FFF2-40B4-BE49-F238E27FC236}">
                    <a16:creationId xmlns:a16="http://schemas.microsoft.com/office/drawing/2014/main" xmlns="" id="{EF0F9C4F-FE4F-4BAD-8898-648F6F0959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4" y="2793"/>
                <a:ext cx="8" cy="12"/>
              </a:xfrm>
              <a:custGeom>
                <a:avLst/>
                <a:gdLst>
                  <a:gd name="T0" fmla="*/ 8 w 8"/>
                  <a:gd name="T1" fmla="*/ 10 h 12"/>
                  <a:gd name="T2" fmla="*/ 8 w 8"/>
                  <a:gd name="T3" fmla="*/ 10 h 12"/>
                  <a:gd name="T4" fmla="*/ 8 w 8"/>
                  <a:gd name="T5" fmla="*/ 6 h 12"/>
                  <a:gd name="T6" fmla="*/ 8 w 8"/>
                  <a:gd name="T7" fmla="*/ 4 h 12"/>
                  <a:gd name="T8" fmla="*/ 2 w 8"/>
                  <a:gd name="T9" fmla="*/ 0 h 12"/>
                  <a:gd name="T10" fmla="*/ 0 w 8"/>
                  <a:gd name="T11" fmla="*/ 6 h 12"/>
                  <a:gd name="T12" fmla="*/ 0 w 8"/>
                  <a:gd name="T13" fmla="*/ 12 h 12"/>
                  <a:gd name="T14" fmla="*/ 0 w 8"/>
                  <a:gd name="T15" fmla="*/ 12 h 12"/>
                  <a:gd name="T16" fmla="*/ 8 w 8"/>
                  <a:gd name="T17" fmla="*/ 10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12"/>
                  <a:gd name="T29" fmla="*/ 8 w 8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12">
                    <a:moveTo>
                      <a:pt x="8" y="10"/>
                    </a:moveTo>
                    <a:lnTo>
                      <a:pt x="8" y="10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483" name="Freeform 225">
                <a:extLst>
                  <a:ext uri="{FF2B5EF4-FFF2-40B4-BE49-F238E27FC236}">
                    <a16:creationId xmlns:a16="http://schemas.microsoft.com/office/drawing/2014/main" xmlns="" id="{F1B6D385-CB47-4D81-8CBF-D0E3CB5AE8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4" y="2803"/>
                <a:ext cx="21" cy="70"/>
              </a:xfrm>
              <a:custGeom>
                <a:avLst/>
                <a:gdLst>
                  <a:gd name="T0" fmla="*/ 13 w 21"/>
                  <a:gd name="T1" fmla="*/ 70 h 70"/>
                  <a:gd name="T2" fmla="*/ 21 w 21"/>
                  <a:gd name="T3" fmla="*/ 68 h 70"/>
                  <a:gd name="T4" fmla="*/ 8 w 21"/>
                  <a:gd name="T5" fmla="*/ 0 h 70"/>
                  <a:gd name="T6" fmla="*/ 0 w 21"/>
                  <a:gd name="T7" fmla="*/ 2 h 70"/>
                  <a:gd name="T8" fmla="*/ 13 w 21"/>
                  <a:gd name="T9" fmla="*/ 70 h 70"/>
                  <a:gd name="T10" fmla="*/ 13 w 21"/>
                  <a:gd name="T11" fmla="*/ 70 h 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70"/>
                  <a:gd name="T20" fmla="*/ 21 w 21"/>
                  <a:gd name="T21" fmla="*/ 70 h 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70">
                    <a:moveTo>
                      <a:pt x="13" y="70"/>
                    </a:moveTo>
                    <a:lnTo>
                      <a:pt x="21" y="68"/>
                    </a:lnTo>
                    <a:lnTo>
                      <a:pt x="8" y="0"/>
                    </a:lnTo>
                    <a:lnTo>
                      <a:pt x="0" y="2"/>
                    </a:lnTo>
                    <a:lnTo>
                      <a:pt x="13" y="70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484" name="Freeform 226">
                <a:extLst>
                  <a:ext uri="{FF2B5EF4-FFF2-40B4-BE49-F238E27FC236}">
                    <a16:creationId xmlns:a16="http://schemas.microsoft.com/office/drawing/2014/main" xmlns="" id="{C8FEA498-6B64-498F-9AED-BB5E9E903C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7" y="2871"/>
                <a:ext cx="10" cy="10"/>
              </a:xfrm>
              <a:custGeom>
                <a:avLst/>
                <a:gdLst>
                  <a:gd name="T0" fmla="*/ 10 w 10"/>
                  <a:gd name="T1" fmla="*/ 4 h 10"/>
                  <a:gd name="T2" fmla="*/ 10 w 10"/>
                  <a:gd name="T3" fmla="*/ 4 h 10"/>
                  <a:gd name="T4" fmla="*/ 8 w 10"/>
                  <a:gd name="T5" fmla="*/ 2 h 10"/>
                  <a:gd name="T6" fmla="*/ 8 w 10"/>
                  <a:gd name="T7" fmla="*/ 0 h 10"/>
                  <a:gd name="T8" fmla="*/ 0 w 10"/>
                  <a:gd name="T9" fmla="*/ 2 h 10"/>
                  <a:gd name="T10" fmla="*/ 0 w 10"/>
                  <a:gd name="T11" fmla="*/ 6 h 10"/>
                  <a:gd name="T12" fmla="*/ 4 w 10"/>
                  <a:gd name="T13" fmla="*/ 10 h 10"/>
                  <a:gd name="T14" fmla="*/ 4 w 10"/>
                  <a:gd name="T15" fmla="*/ 10 h 10"/>
                  <a:gd name="T16" fmla="*/ 10 w 10"/>
                  <a:gd name="T17" fmla="*/ 4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10"/>
                  <a:gd name="T29" fmla="*/ 10 w 10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10">
                    <a:moveTo>
                      <a:pt x="10" y="4"/>
                    </a:moveTo>
                    <a:lnTo>
                      <a:pt x="10" y="4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4" y="10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485" name="Freeform 227">
                <a:extLst>
                  <a:ext uri="{FF2B5EF4-FFF2-40B4-BE49-F238E27FC236}">
                    <a16:creationId xmlns:a16="http://schemas.microsoft.com/office/drawing/2014/main" xmlns="" id="{1645B6BF-C970-4E7D-BE64-529996BB94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1" y="2875"/>
                <a:ext cx="12" cy="10"/>
              </a:xfrm>
              <a:custGeom>
                <a:avLst/>
                <a:gdLst>
                  <a:gd name="T0" fmla="*/ 10 w 12"/>
                  <a:gd name="T1" fmla="*/ 0 h 10"/>
                  <a:gd name="T2" fmla="*/ 10 w 12"/>
                  <a:gd name="T3" fmla="*/ 0 h 10"/>
                  <a:gd name="T4" fmla="*/ 8 w 12"/>
                  <a:gd name="T5" fmla="*/ 0 h 10"/>
                  <a:gd name="T6" fmla="*/ 6 w 12"/>
                  <a:gd name="T7" fmla="*/ 0 h 10"/>
                  <a:gd name="T8" fmla="*/ 0 w 12"/>
                  <a:gd name="T9" fmla="*/ 6 h 10"/>
                  <a:gd name="T10" fmla="*/ 6 w 12"/>
                  <a:gd name="T11" fmla="*/ 10 h 10"/>
                  <a:gd name="T12" fmla="*/ 12 w 12"/>
                  <a:gd name="T13" fmla="*/ 8 h 10"/>
                  <a:gd name="T14" fmla="*/ 12 w 12"/>
                  <a:gd name="T15" fmla="*/ 8 h 10"/>
                  <a:gd name="T16" fmla="*/ 10 w 12"/>
                  <a:gd name="T17" fmla="*/ 0 h 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10"/>
                  <a:gd name="T29" fmla="*/ 12 w 12"/>
                  <a:gd name="T30" fmla="*/ 10 h 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10">
                    <a:moveTo>
                      <a:pt x="10" y="0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6" y="10"/>
                    </a:lnTo>
                    <a:lnTo>
                      <a:pt x="12" y="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486" name="Freeform 228">
                <a:extLst>
                  <a:ext uri="{FF2B5EF4-FFF2-40B4-BE49-F238E27FC236}">
                    <a16:creationId xmlns:a16="http://schemas.microsoft.com/office/drawing/2014/main" xmlns="" id="{C7C6EC9A-1111-4C98-984C-484A0A3CD8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1" y="2867"/>
                <a:ext cx="47" cy="16"/>
              </a:xfrm>
              <a:custGeom>
                <a:avLst/>
                <a:gdLst>
                  <a:gd name="T0" fmla="*/ 47 w 47"/>
                  <a:gd name="T1" fmla="*/ 4 h 16"/>
                  <a:gd name="T2" fmla="*/ 41 w 47"/>
                  <a:gd name="T3" fmla="*/ 0 h 16"/>
                  <a:gd name="T4" fmla="*/ 0 w 47"/>
                  <a:gd name="T5" fmla="*/ 8 h 16"/>
                  <a:gd name="T6" fmla="*/ 2 w 47"/>
                  <a:gd name="T7" fmla="*/ 16 h 16"/>
                  <a:gd name="T8" fmla="*/ 43 w 47"/>
                  <a:gd name="T9" fmla="*/ 10 h 16"/>
                  <a:gd name="T10" fmla="*/ 47 w 47"/>
                  <a:gd name="T11" fmla="*/ 4 h 16"/>
                  <a:gd name="T12" fmla="*/ 47 w 47"/>
                  <a:gd name="T13" fmla="*/ 4 h 16"/>
                  <a:gd name="T14" fmla="*/ 45 w 47"/>
                  <a:gd name="T15" fmla="*/ 0 h 16"/>
                  <a:gd name="T16" fmla="*/ 41 w 47"/>
                  <a:gd name="T17" fmla="*/ 0 h 16"/>
                  <a:gd name="T18" fmla="*/ 47 w 47"/>
                  <a:gd name="T19" fmla="*/ 4 h 1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7"/>
                  <a:gd name="T31" fmla="*/ 0 h 16"/>
                  <a:gd name="T32" fmla="*/ 47 w 47"/>
                  <a:gd name="T33" fmla="*/ 16 h 1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7" h="16">
                    <a:moveTo>
                      <a:pt x="47" y="4"/>
                    </a:moveTo>
                    <a:lnTo>
                      <a:pt x="41" y="0"/>
                    </a:lnTo>
                    <a:lnTo>
                      <a:pt x="0" y="8"/>
                    </a:lnTo>
                    <a:lnTo>
                      <a:pt x="2" y="16"/>
                    </a:lnTo>
                    <a:lnTo>
                      <a:pt x="43" y="10"/>
                    </a:lnTo>
                    <a:lnTo>
                      <a:pt x="47" y="4"/>
                    </a:lnTo>
                    <a:lnTo>
                      <a:pt x="45" y="0"/>
                    </a:lnTo>
                    <a:lnTo>
                      <a:pt x="41" y="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487" name="Freeform 229">
                <a:extLst>
                  <a:ext uri="{FF2B5EF4-FFF2-40B4-BE49-F238E27FC236}">
                    <a16:creationId xmlns:a16="http://schemas.microsoft.com/office/drawing/2014/main" xmlns="" id="{764EC8EB-CCA1-4D06-B614-63AB27E5BC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8" y="2871"/>
                <a:ext cx="10" cy="14"/>
              </a:xfrm>
              <a:custGeom>
                <a:avLst/>
                <a:gdLst>
                  <a:gd name="T0" fmla="*/ 8 w 10"/>
                  <a:gd name="T1" fmla="*/ 14 h 14"/>
                  <a:gd name="T2" fmla="*/ 10 w 10"/>
                  <a:gd name="T3" fmla="*/ 8 h 14"/>
                  <a:gd name="T4" fmla="*/ 10 w 10"/>
                  <a:gd name="T5" fmla="*/ 0 h 14"/>
                  <a:gd name="T6" fmla="*/ 0 w 10"/>
                  <a:gd name="T7" fmla="*/ 2 h 14"/>
                  <a:gd name="T8" fmla="*/ 2 w 10"/>
                  <a:gd name="T9" fmla="*/ 10 h 14"/>
                  <a:gd name="T10" fmla="*/ 8 w 10"/>
                  <a:gd name="T11" fmla="*/ 14 h 14"/>
                  <a:gd name="T12" fmla="*/ 2 w 10"/>
                  <a:gd name="T13" fmla="*/ 10 h 14"/>
                  <a:gd name="T14" fmla="*/ 4 w 10"/>
                  <a:gd name="T15" fmla="*/ 14 h 14"/>
                  <a:gd name="T16" fmla="*/ 8 w 10"/>
                  <a:gd name="T17" fmla="*/ 14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14"/>
                  <a:gd name="T29" fmla="*/ 10 w 10"/>
                  <a:gd name="T30" fmla="*/ 14 h 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14">
                    <a:moveTo>
                      <a:pt x="8" y="14"/>
                    </a:moveTo>
                    <a:lnTo>
                      <a:pt x="10" y="8"/>
                    </a:lnTo>
                    <a:lnTo>
                      <a:pt x="10" y="0"/>
                    </a:lnTo>
                    <a:lnTo>
                      <a:pt x="0" y="2"/>
                    </a:lnTo>
                    <a:lnTo>
                      <a:pt x="2" y="10"/>
                    </a:lnTo>
                    <a:lnTo>
                      <a:pt x="8" y="14"/>
                    </a:lnTo>
                    <a:lnTo>
                      <a:pt x="2" y="10"/>
                    </a:lnTo>
                    <a:lnTo>
                      <a:pt x="4" y="14"/>
                    </a:lnTo>
                    <a:lnTo>
                      <a:pt x="8" y="14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488" name="Freeform 230">
                <a:extLst>
                  <a:ext uri="{FF2B5EF4-FFF2-40B4-BE49-F238E27FC236}">
                    <a16:creationId xmlns:a16="http://schemas.microsoft.com/office/drawing/2014/main" xmlns="" id="{BE507521-40E4-4C86-95E6-A64B9FE37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4" y="2873"/>
                <a:ext cx="19" cy="12"/>
              </a:xfrm>
              <a:custGeom>
                <a:avLst/>
                <a:gdLst>
                  <a:gd name="T0" fmla="*/ 19 w 19"/>
                  <a:gd name="T1" fmla="*/ 4 h 12"/>
                  <a:gd name="T2" fmla="*/ 14 w 19"/>
                  <a:gd name="T3" fmla="*/ 0 h 12"/>
                  <a:gd name="T4" fmla="*/ 0 w 19"/>
                  <a:gd name="T5" fmla="*/ 4 h 12"/>
                  <a:gd name="T6" fmla="*/ 2 w 19"/>
                  <a:gd name="T7" fmla="*/ 12 h 12"/>
                  <a:gd name="T8" fmla="*/ 15 w 19"/>
                  <a:gd name="T9" fmla="*/ 8 h 12"/>
                  <a:gd name="T10" fmla="*/ 19 w 19"/>
                  <a:gd name="T11" fmla="*/ 4 h 12"/>
                  <a:gd name="T12" fmla="*/ 15 w 19"/>
                  <a:gd name="T13" fmla="*/ 8 h 12"/>
                  <a:gd name="T14" fmla="*/ 19 w 19"/>
                  <a:gd name="T15" fmla="*/ 8 h 12"/>
                  <a:gd name="T16" fmla="*/ 19 w 19"/>
                  <a:gd name="T17" fmla="*/ 4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12"/>
                  <a:gd name="T29" fmla="*/ 19 w 19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12">
                    <a:moveTo>
                      <a:pt x="19" y="4"/>
                    </a:moveTo>
                    <a:lnTo>
                      <a:pt x="14" y="0"/>
                    </a:lnTo>
                    <a:lnTo>
                      <a:pt x="0" y="4"/>
                    </a:lnTo>
                    <a:lnTo>
                      <a:pt x="2" y="12"/>
                    </a:lnTo>
                    <a:lnTo>
                      <a:pt x="15" y="8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9" y="8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489" name="Freeform 231">
                <a:extLst>
                  <a:ext uri="{FF2B5EF4-FFF2-40B4-BE49-F238E27FC236}">
                    <a16:creationId xmlns:a16="http://schemas.microsoft.com/office/drawing/2014/main" xmlns="" id="{18AE5233-E81E-4F55-9EC2-8F9431DE23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2" y="2865"/>
                <a:ext cx="11" cy="14"/>
              </a:xfrm>
              <a:custGeom>
                <a:avLst/>
                <a:gdLst>
                  <a:gd name="T0" fmla="*/ 4 w 11"/>
                  <a:gd name="T1" fmla="*/ 0 h 14"/>
                  <a:gd name="T2" fmla="*/ 2 w 11"/>
                  <a:gd name="T3" fmla="*/ 4 h 14"/>
                  <a:gd name="T4" fmla="*/ 4 w 11"/>
                  <a:gd name="T5" fmla="*/ 14 h 14"/>
                  <a:gd name="T6" fmla="*/ 11 w 11"/>
                  <a:gd name="T7" fmla="*/ 12 h 14"/>
                  <a:gd name="T8" fmla="*/ 9 w 11"/>
                  <a:gd name="T9" fmla="*/ 4 h 14"/>
                  <a:gd name="T10" fmla="*/ 4 w 11"/>
                  <a:gd name="T11" fmla="*/ 0 h 14"/>
                  <a:gd name="T12" fmla="*/ 4 w 11"/>
                  <a:gd name="T13" fmla="*/ 0 h 14"/>
                  <a:gd name="T14" fmla="*/ 0 w 11"/>
                  <a:gd name="T15" fmla="*/ 0 h 14"/>
                  <a:gd name="T16" fmla="*/ 2 w 11"/>
                  <a:gd name="T17" fmla="*/ 4 h 14"/>
                  <a:gd name="T18" fmla="*/ 4 w 11"/>
                  <a:gd name="T19" fmla="*/ 0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"/>
                  <a:gd name="T31" fmla="*/ 0 h 14"/>
                  <a:gd name="T32" fmla="*/ 11 w 11"/>
                  <a:gd name="T33" fmla="*/ 14 h 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" h="14">
                    <a:moveTo>
                      <a:pt x="4" y="0"/>
                    </a:moveTo>
                    <a:lnTo>
                      <a:pt x="2" y="4"/>
                    </a:lnTo>
                    <a:lnTo>
                      <a:pt x="4" y="14"/>
                    </a:lnTo>
                    <a:lnTo>
                      <a:pt x="11" y="12"/>
                    </a:lnTo>
                    <a:lnTo>
                      <a:pt x="9" y="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490" name="Freeform 232">
                <a:extLst>
                  <a:ext uri="{FF2B5EF4-FFF2-40B4-BE49-F238E27FC236}">
                    <a16:creationId xmlns:a16="http://schemas.microsoft.com/office/drawing/2014/main" xmlns="" id="{B7108C06-7129-44B2-8AF6-51318D04A1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6" y="2855"/>
                <a:ext cx="54" cy="18"/>
              </a:xfrm>
              <a:custGeom>
                <a:avLst/>
                <a:gdLst>
                  <a:gd name="T0" fmla="*/ 52 w 54"/>
                  <a:gd name="T1" fmla="*/ 0 h 18"/>
                  <a:gd name="T2" fmla="*/ 52 w 54"/>
                  <a:gd name="T3" fmla="*/ 0 h 18"/>
                  <a:gd name="T4" fmla="*/ 0 w 54"/>
                  <a:gd name="T5" fmla="*/ 10 h 18"/>
                  <a:gd name="T6" fmla="*/ 2 w 54"/>
                  <a:gd name="T7" fmla="*/ 18 h 18"/>
                  <a:gd name="T8" fmla="*/ 54 w 54"/>
                  <a:gd name="T9" fmla="*/ 8 h 18"/>
                  <a:gd name="T10" fmla="*/ 52 w 54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18"/>
                  <a:gd name="T20" fmla="*/ 54 w 54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18">
                    <a:moveTo>
                      <a:pt x="52" y="0"/>
                    </a:moveTo>
                    <a:lnTo>
                      <a:pt x="52" y="0"/>
                    </a:lnTo>
                    <a:lnTo>
                      <a:pt x="0" y="10"/>
                    </a:lnTo>
                    <a:lnTo>
                      <a:pt x="2" y="18"/>
                    </a:lnTo>
                    <a:lnTo>
                      <a:pt x="54" y="8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491" name="Freeform 233">
                <a:extLst>
                  <a:ext uri="{FF2B5EF4-FFF2-40B4-BE49-F238E27FC236}">
                    <a16:creationId xmlns:a16="http://schemas.microsoft.com/office/drawing/2014/main" xmlns="" id="{27CD953A-BFAA-4757-BB24-5A8AC7C03B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8" y="2855"/>
                <a:ext cx="33" cy="16"/>
              </a:xfrm>
              <a:custGeom>
                <a:avLst/>
                <a:gdLst>
                  <a:gd name="T0" fmla="*/ 33 w 33"/>
                  <a:gd name="T1" fmla="*/ 10 h 16"/>
                  <a:gd name="T2" fmla="*/ 33 w 33"/>
                  <a:gd name="T3" fmla="*/ 10 h 16"/>
                  <a:gd name="T4" fmla="*/ 24 w 33"/>
                  <a:gd name="T5" fmla="*/ 2 h 16"/>
                  <a:gd name="T6" fmla="*/ 12 w 33"/>
                  <a:gd name="T7" fmla="*/ 0 h 16"/>
                  <a:gd name="T8" fmla="*/ 4 w 33"/>
                  <a:gd name="T9" fmla="*/ 0 h 16"/>
                  <a:gd name="T10" fmla="*/ 0 w 33"/>
                  <a:gd name="T11" fmla="*/ 0 h 16"/>
                  <a:gd name="T12" fmla="*/ 2 w 33"/>
                  <a:gd name="T13" fmla="*/ 8 h 16"/>
                  <a:gd name="T14" fmla="*/ 4 w 33"/>
                  <a:gd name="T15" fmla="*/ 8 h 16"/>
                  <a:gd name="T16" fmla="*/ 12 w 33"/>
                  <a:gd name="T17" fmla="*/ 8 h 16"/>
                  <a:gd name="T18" fmla="*/ 20 w 33"/>
                  <a:gd name="T19" fmla="*/ 10 h 16"/>
                  <a:gd name="T20" fmla="*/ 27 w 33"/>
                  <a:gd name="T21" fmla="*/ 16 h 16"/>
                  <a:gd name="T22" fmla="*/ 27 w 33"/>
                  <a:gd name="T23" fmla="*/ 16 h 16"/>
                  <a:gd name="T24" fmla="*/ 33 w 33"/>
                  <a:gd name="T25" fmla="*/ 10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16"/>
                  <a:gd name="T41" fmla="*/ 33 w 33"/>
                  <a:gd name="T42" fmla="*/ 16 h 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16">
                    <a:moveTo>
                      <a:pt x="33" y="10"/>
                    </a:moveTo>
                    <a:lnTo>
                      <a:pt x="33" y="10"/>
                    </a:lnTo>
                    <a:lnTo>
                      <a:pt x="24" y="2"/>
                    </a:lnTo>
                    <a:lnTo>
                      <a:pt x="12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12" y="8"/>
                    </a:lnTo>
                    <a:lnTo>
                      <a:pt x="20" y="10"/>
                    </a:lnTo>
                    <a:lnTo>
                      <a:pt x="27" y="16"/>
                    </a:lnTo>
                    <a:lnTo>
                      <a:pt x="33" y="10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492" name="Freeform 234">
                <a:extLst>
                  <a:ext uri="{FF2B5EF4-FFF2-40B4-BE49-F238E27FC236}">
                    <a16:creationId xmlns:a16="http://schemas.microsoft.com/office/drawing/2014/main" xmlns="" id="{7EB74A32-CA89-4A59-9ABB-FABF7BE1A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5" y="2865"/>
                <a:ext cx="22" cy="25"/>
              </a:xfrm>
              <a:custGeom>
                <a:avLst/>
                <a:gdLst>
                  <a:gd name="T0" fmla="*/ 18 w 22"/>
                  <a:gd name="T1" fmla="*/ 18 h 25"/>
                  <a:gd name="T2" fmla="*/ 22 w 22"/>
                  <a:gd name="T3" fmla="*/ 20 h 25"/>
                  <a:gd name="T4" fmla="*/ 18 w 22"/>
                  <a:gd name="T5" fmla="*/ 14 h 25"/>
                  <a:gd name="T6" fmla="*/ 6 w 22"/>
                  <a:gd name="T7" fmla="*/ 0 h 25"/>
                  <a:gd name="T8" fmla="*/ 0 w 22"/>
                  <a:gd name="T9" fmla="*/ 6 h 25"/>
                  <a:gd name="T10" fmla="*/ 12 w 22"/>
                  <a:gd name="T11" fmla="*/ 20 h 25"/>
                  <a:gd name="T12" fmla="*/ 14 w 22"/>
                  <a:gd name="T13" fmla="*/ 24 h 25"/>
                  <a:gd name="T14" fmla="*/ 18 w 22"/>
                  <a:gd name="T15" fmla="*/ 25 h 25"/>
                  <a:gd name="T16" fmla="*/ 18 w 22"/>
                  <a:gd name="T17" fmla="*/ 18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25"/>
                  <a:gd name="T29" fmla="*/ 22 w 22"/>
                  <a:gd name="T30" fmla="*/ 25 h 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25">
                    <a:moveTo>
                      <a:pt x="18" y="18"/>
                    </a:moveTo>
                    <a:lnTo>
                      <a:pt x="22" y="20"/>
                    </a:lnTo>
                    <a:lnTo>
                      <a:pt x="18" y="14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12" y="20"/>
                    </a:lnTo>
                    <a:lnTo>
                      <a:pt x="14" y="24"/>
                    </a:lnTo>
                    <a:lnTo>
                      <a:pt x="18" y="25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493" name="Freeform 235">
                <a:extLst>
                  <a:ext uri="{FF2B5EF4-FFF2-40B4-BE49-F238E27FC236}">
                    <a16:creationId xmlns:a16="http://schemas.microsoft.com/office/drawing/2014/main" xmlns="" id="{52B48188-425A-466D-B5E9-FB01CF49F9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73" y="2883"/>
                <a:ext cx="21" cy="9"/>
              </a:xfrm>
              <a:custGeom>
                <a:avLst/>
                <a:gdLst>
                  <a:gd name="T0" fmla="*/ 19 w 21"/>
                  <a:gd name="T1" fmla="*/ 6 h 9"/>
                  <a:gd name="T2" fmla="*/ 16 w 21"/>
                  <a:gd name="T3" fmla="*/ 2 h 9"/>
                  <a:gd name="T4" fmla="*/ 0 w 21"/>
                  <a:gd name="T5" fmla="*/ 0 h 9"/>
                  <a:gd name="T6" fmla="*/ 0 w 21"/>
                  <a:gd name="T7" fmla="*/ 7 h 9"/>
                  <a:gd name="T8" fmla="*/ 16 w 21"/>
                  <a:gd name="T9" fmla="*/ 9 h 9"/>
                  <a:gd name="T10" fmla="*/ 19 w 21"/>
                  <a:gd name="T11" fmla="*/ 6 h 9"/>
                  <a:gd name="T12" fmla="*/ 16 w 21"/>
                  <a:gd name="T13" fmla="*/ 9 h 9"/>
                  <a:gd name="T14" fmla="*/ 21 w 21"/>
                  <a:gd name="T15" fmla="*/ 9 h 9"/>
                  <a:gd name="T16" fmla="*/ 19 w 21"/>
                  <a:gd name="T17" fmla="*/ 6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1"/>
                  <a:gd name="T28" fmla="*/ 0 h 9"/>
                  <a:gd name="T29" fmla="*/ 21 w 21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1" h="9">
                    <a:moveTo>
                      <a:pt x="19" y="6"/>
                    </a:moveTo>
                    <a:lnTo>
                      <a:pt x="16" y="2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16" y="9"/>
                    </a:lnTo>
                    <a:lnTo>
                      <a:pt x="19" y="6"/>
                    </a:lnTo>
                    <a:lnTo>
                      <a:pt x="16" y="9"/>
                    </a:lnTo>
                    <a:lnTo>
                      <a:pt x="21" y="9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494" name="Freeform 236">
                <a:extLst>
                  <a:ext uri="{FF2B5EF4-FFF2-40B4-BE49-F238E27FC236}">
                    <a16:creationId xmlns:a16="http://schemas.microsoft.com/office/drawing/2014/main" xmlns="" id="{C7915829-339D-4753-852A-A4BDBC12C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5" y="2717"/>
                <a:ext cx="37" cy="172"/>
              </a:xfrm>
              <a:custGeom>
                <a:avLst/>
                <a:gdLst>
                  <a:gd name="T0" fmla="*/ 2 w 37"/>
                  <a:gd name="T1" fmla="*/ 2 h 172"/>
                  <a:gd name="T2" fmla="*/ 0 w 37"/>
                  <a:gd name="T3" fmla="*/ 8 h 172"/>
                  <a:gd name="T4" fmla="*/ 30 w 37"/>
                  <a:gd name="T5" fmla="*/ 172 h 172"/>
                  <a:gd name="T6" fmla="*/ 37 w 37"/>
                  <a:gd name="T7" fmla="*/ 172 h 172"/>
                  <a:gd name="T8" fmla="*/ 8 w 37"/>
                  <a:gd name="T9" fmla="*/ 6 h 172"/>
                  <a:gd name="T10" fmla="*/ 2 w 37"/>
                  <a:gd name="T11" fmla="*/ 2 h 172"/>
                  <a:gd name="T12" fmla="*/ 8 w 37"/>
                  <a:gd name="T13" fmla="*/ 6 h 172"/>
                  <a:gd name="T14" fmla="*/ 6 w 37"/>
                  <a:gd name="T15" fmla="*/ 0 h 172"/>
                  <a:gd name="T16" fmla="*/ 2 w 37"/>
                  <a:gd name="T17" fmla="*/ 2 h 1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7"/>
                  <a:gd name="T28" fmla="*/ 0 h 172"/>
                  <a:gd name="T29" fmla="*/ 37 w 37"/>
                  <a:gd name="T30" fmla="*/ 172 h 17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7" h="172">
                    <a:moveTo>
                      <a:pt x="2" y="2"/>
                    </a:moveTo>
                    <a:lnTo>
                      <a:pt x="0" y="8"/>
                    </a:lnTo>
                    <a:lnTo>
                      <a:pt x="30" y="172"/>
                    </a:lnTo>
                    <a:lnTo>
                      <a:pt x="37" y="172"/>
                    </a:lnTo>
                    <a:lnTo>
                      <a:pt x="8" y="6"/>
                    </a:lnTo>
                    <a:lnTo>
                      <a:pt x="2" y="2"/>
                    </a:lnTo>
                    <a:lnTo>
                      <a:pt x="8" y="6"/>
                    </a:lnTo>
                    <a:lnTo>
                      <a:pt x="6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495" name="Freeform 237">
                <a:extLst>
                  <a:ext uri="{FF2B5EF4-FFF2-40B4-BE49-F238E27FC236}">
                    <a16:creationId xmlns:a16="http://schemas.microsoft.com/office/drawing/2014/main" xmlns="" id="{883451D0-C72B-4F9C-BEF0-7920F0E917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5" y="2565"/>
                <a:ext cx="131" cy="376"/>
              </a:xfrm>
              <a:custGeom>
                <a:avLst/>
                <a:gdLst>
                  <a:gd name="T0" fmla="*/ 131 w 131"/>
                  <a:gd name="T1" fmla="*/ 0 h 376"/>
                  <a:gd name="T2" fmla="*/ 131 w 131"/>
                  <a:gd name="T3" fmla="*/ 376 h 376"/>
                  <a:gd name="T4" fmla="*/ 115 w 131"/>
                  <a:gd name="T5" fmla="*/ 376 h 376"/>
                  <a:gd name="T6" fmla="*/ 98 w 131"/>
                  <a:gd name="T7" fmla="*/ 376 h 376"/>
                  <a:gd name="T8" fmla="*/ 80 w 131"/>
                  <a:gd name="T9" fmla="*/ 376 h 376"/>
                  <a:gd name="T10" fmla="*/ 65 w 131"/>
                  <a:gd name="T11" fmla="*/ 376 h 376"/>
                  <a:gd name="T12" fmla="*/ 59 w 131"/>
                  <a:gd name="T13" fmla="*/ 376 h 376"/>
                  <a:gd name="T14" fmla="*/ 55 w 131"/>
                  <a:gd name="T15" fmla="*/ 374 h 376"/>
                  <a:gd name="T16" fmla="*/ 47 w 131"/>
                  <a:gd name="T17" fmla="*/ 366 h 376"/>
                  <a:gd name="T18" fmla="*/ 41 w 131"/>
                  <a:gd name="T19" fmla="*/ 349 h 376"/>
                  <a:gd name="T20" fmla="*/ 35 w 131"/>
                  <a:gd name="T21" fmla="*/ 331 h 376"/>
                  <a:gd name="T22" fmla="*/ 30 w 131"/>
                  <a:gd name="T23" fmla="*/ 304 h 376"/>
                  <a:gd name="T24" fmla="*/ 24 w 131"/>
                  <a:gd name="T25" fmla="*/ 271 h 376"/>
                  <a:gd name="T26" fmla="*/ 18 w 131"/>
                  <a:gd name="T27" fmla="*/ 236 h 376"/>
                  <a:gd name="T28" fmla="*/ 10 w 131"/>
                  <a:gd name="T29" fmla="*/ 201 h 376"/>
                  <a:gd name="T30" fmla="*/ 6 w 131"/>
                  <a:gd name="T31" fmla="*/ 168 h 376"/>
                  <a:gd name="T32" fmla="*/ 2 w 131"/>
                  <a:gd name="T33" fmla="*/ 142 h 376"/>
                  <a:gd name="T34" fmla="*/ 2 w 131"/>
                  <a:gd name="T35" fmla="*/ 125 h 376"/>
                  <a:gd name="T36" fmla="*/ 0 w 131"/>
                  <a:gd name="T37" fmla="*/ 121 h 376"/>
                  <a:gd name="T38" fmla="*/ 2 w 131"/>
                  <a:gd name="T39" fmla="*/ 111 h 376"/>
                  <a:gd name="T40" fmla="*/ 4 w 131"/>
                  <a:gd name="T41" fmla="*/ 103 h 376"/>
                  <a:gd name="T42" fmla="*/ 8 w 131"/>
                  <a:gd name="T43" fmla="*/ 98 h 376"/>
                  <a:gd name="T44" fmla="*/ 16 w 131"/>
                  <a:gd name="T45" fmla="*/ 90 h 376"/>
                  <a:gd name="T46" fmla="*/ 24 w 131"/>
                  <a:gd name="T47" fmla="*/ 82 h 376"/>
                  <a:gd name="T48" fmla="*/ 53 w 131"/>
                  <a:gd name="T49" fmla="*/ 59 h 376"/>
                  <a:gd name="T50" fmla="*/ 88 w 131"/>
                  <a:gd name="T51" fmla="*/ 33 h 376"/>
                  <a:gd name="T52" fmla="*/ 119 w 131"/>
                  <a:gd name="T53" fmla="*/ 10 h 376"/>
                  <a:gd name="T54" fmla="*/ 131 w 131"/>
                  <a:gd name="T55" fmla="*/ 0 h 37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31"/>
                  <a:gd name="T85" fmla="*/ 0 h 376"/>
                  <a:gd name="T86" fmla="*/ 131 w 131"/>
                  <a:gd name="T87" fmla="*/ 376 h 37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31" h="376">
                    <a:moveTo>
                      <a:pt x="131" y="0"/>
                    </a:moveTo>
                    <a:lnTo>
                      <a:pt x="131" y="376"/>
                    </a:lnTo>
                    <a:lnTo>
                      <a:pt x="115" y="376"/>
                    </a:lnTo>
                    <a:lnTo>
                      <a:pt x="98" y="376"/>
                    </a:lnTo>
                    <a:lnTo>
                      <a:pt x="80" y="376"/>
                    </a:lnTo>
                    <a:lnTo>
                      <a:pt x="65" y="376"/>
                    </a:lnTo>
                    <a:lnTo>
                      <a:pt x="59" y="376"/>
                    </a:lnTo>
                    <a:lnTo>
                      <a:pt x="55" y="374"/>
                    </a:lnTo>
                    <a:lnTo>
                      <a:pt x="47" y="366"/>
                    </a:lnTo>
                    <a:lnTo>
                      <a:pt x="41" y="349"/>
                    </a:lnTo>
                    <a:lnTo>
                      <a:pt x="35" y="331"/>
                    </a:lnTo>
                    <a:lnTo>
                      <a:pt x="30" y="304"/>
                    </a:lnTo>
                    <a:lnTo>
                      <a:pt x="24" y="271"/>
                    </a:lnTo>
                    <a:lnTo>
                      <a:pt x="18" y="236"/>
                    </a:lnTo>
                    <a:lnTo>
                      <a:pt x="10" y="201"/>
                    </a:lnTo>
                    <a:lnTo>
                      <a:pt x="6" y="168"/>
                    </a:lnTo>
                    <a:lnTo>
                      <a:pt x="2" y="142"/>
                    </a:lnTo>
                    <a:lnTo>
                      <a:pt x="2" y="125"/>
                    </a:lnTo>
                    <a:lnTo>
                      <a:pt x="0" y="121"/>
                    </a:lnTo>
                    <a:lnTo>
                      <a:pt x="2" y="111"/>
                    </a:lnTo>
                    <a:lnTo>
                      <a:pt x="4" y="103"/>
                    </a:lnTo>
                    <a:lnTo>
                      <a:pt x="8" y="98"/>
                    </a:lnTo>
                    <a:lnTo>
                      <a:pt x="16" y="90"/>
                    </a:lnTo>
                    <a:lnTo>
                      <a:pt x="24" y="82"/>
                    </a:lnTo>
                    <a:lnTo>
                      <a:pt x="53" y="59"/>
                    </a:lnTo>
                    <a:lnTo>
                      <a:pt x="88" y="33"/>
                    </a:lnTo>
                    <a:lnTo>
                      <a:pt x="119" y="10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496" name="Freeform 238">
                <a:extLst>
                  <a:ext uri="{FF2B5EF4-FFF2-40B4-BE49-F238E27FC236}">
                    <a16:creationId xmlns:a16="http://schemas.microsoft.com/office/drawing/2014/main" xmlns="" id="{40813F67-911F-4968-9EF1-2A0ECA822A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2" y="2565"/>
                <a:ext cx="8" cy="380"/>
              </a:xfrm>
              <a:custGeom>
                <a:avLst/>
                <a:gdLst>
                  <a:gd name="T0" fmla="*/ 4 w 8"/>
                  <a:gd name="T1" fmla="*/ 380 h 380"/>
                  <a:gd name="T2" fmla="*/ 8 w 8"/>
                  <a:gd name="T3" fmla="*/ 376 h 380"/>
                  <a:gd name="T4" fmla="*/ 8 w 8"/>
                  <a:gd name="T5" fmla="*/ 0 h 380"/>
                  <a:gd name="T6" fmla="*/ 0 w 8"/>
                  <a:gd name="T7" fmla="*/ 0 h 380"/>
                  <a:gd name="T8" fmla="*/ 0 w 8"/>
                  <a:gd name="T9" fmla="*/ 376 h 380"/>
                  <a:gd name="T10" fmla="*/ 4 w 8"/>
                  <a:gd name="T11" fmla="*/ 380 h 380"/>
                  <a:gd name="T12" fmla="*/ 4 w 8"/>
                  <a:gd name="T13" fmla="*/ 380 h 380"/>
                  <a:gd name="T14" fmla="*/ 8 w 8"/>
                  <a:gd name="T15" fmla="*/ 380 h 380"/>
                  <a:gd name="T16" fmla="*/ 8 w 8"/>
                  <a:gd name="T17" fmla="*/ 376 h 380"/>
                  <a:gd name="T18" fmla="*/ 4 w 8"/>
                  <a:gd name="T19" fmla="*/ 380 h 38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"/>
                  <a:gd name="T31" fmla="*/ 0 h 380"/>
                  <a:gd name="T32" fmla="*/ 8 w 8"/>
                  <a:gd name="T33" fmla="*/ 380 h 38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" h="380">
                    <a:moveTo>
                      <a:pt x="4" y="380"/>
                    </a:moveTo>
                    <a:lnTo>
                      <a:pt x="8" y="376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376"/>
                    </a:lnTo>
                    <a:lnTo>
                      <a:pt x="4" y="380"/>
                    </a:lnTo>
                    <a:lnTo>
                      <a:pt x="8" y="380"/>
                    </a:lnTo>
                    <a:lnTo>
                      <a:pt x="8" y="376"/>
                    </a:lnTo>
                    <a:lnTo>
                      <a:pt x="4" y="380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497" name="Freeform 239">
                <a:extLst>
                  <a:ext uri="{FF2B5EF4-FFF2-40B4-BE49-F238E27FC236}">
                    <a16:creationId xmlns:a16="http://schemas.microsoft.com/office/drawing/2014/main" xmlns="" id="{412309ED-AC70-4A62-B9C3-117A509B54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0" y="2937"/>
                <a:ext cx="66" cy="10"/>
              </a:xfrm>
              <a:custGeom>
                <a:avLst/>
                <a:gdLst>
                  <a:gd name="T0" fmla="*/ 0 w 66"/>
                  <a:gd name="T1" fmla="*/ 8 h 10"/>
                  <a:gd name="T2" fmla="*/ 0 w 66"/>
                  <a:gd name="T3" fmla="*/ 8 h 10"/>
                  <a:gd name="T4" fmla="*/ 15 w 66"/>
                  <a:gd name="T5" fmla="*/ 10 h 10"/>
                  <a:gd name="T6" fmla="*/ 33 w 66"/>
                  <a:gd name="T7" fmla="*/ 10 h 10"/>
                  <a:gd name="T8" fmla="*/ 50 w 66"/>
                  <a:gd name="T9" fmla="*/ 10 h 10"/>
                  <a:gd name="T10" fmla="*/ 66 w 66"/>
                  <a:gd name="T11" fmla="*/ 8 h 10"/>
                  <a:gd name="T12" fmla="*/ 66 w 66"/>
                  <a:gd name="T13" fmla="*/ 0 h 10"/>
                  <a:gd name="T14" fmla="*/ 50 w 66"/>
                  <a:gd name="T15" fmla="*/ 0 h 10"/>
                  <a:gd name="T16" fmla="*/ 33 w 66"/>
                  <a:gd name="T17" fmla="*/ 0 h 10"/>
                  <a:gd name="T18" fmla="*/ 15 w 66"/>
                  <a:gd name="T19" fmla="*/ 0 h 10"/>
                  <a:gd name="T20" fmla="*/ 0 w 66"/>
                  <a:gd name="T21" fmla="*/ 0 h 10"/>
                  <a:gd name="T22" fmla="*/ 0 w 66"/>
                  <a:gd name="T23" fmla="*/ 0 h 10"/>
                  <a:gd name="T24" fmla="*/ 0 w 66"/>
                  <a:gd name="T25" fmla="*/ 8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6"/>
                  <a:gd name="T40" fmla="*/ 0 h 10"/>
                  <a:gd name="T41" fmla="*/ 66 w 66"/>
                  <a:gd name="T42" fmla="*/ 10 h 1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6" h="10">
                    <a:moveTo>
                      <a:pt x="0" y="8"/>
                    </a:moveTo>
                    <a:lnTo>
                      <a:pt x="0" y="8"/>
                    </a:lnTo>
                    <a:lnTo>
                      <a:pt x="15" y="10"/>
                    </a:lnTo>
                    <a:lnTo>
                      <a:pt x="33" y="10"/>
                    </a:lnTo>
                    <a:lnTo>
                      <a:pt x="50" y="10"/>
                    </a:lnTo>
                    <a:lnTo>
                      <a:pt x="66" y="8"/>
                    </a:lnTo>
                    <a:lnTo>
                      <a:pt x="66" y="0"/>
                    </a:lnTo>
                    <a:lnTo>
                      <a:pt x="50" y="0"/>
                    </a:lnTo>
                    <a:lnTo>
                      <a:pt x="33" y="0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498" name="Freeform 240">
                <a:extLst>
                  <a:ext uri="{FF2B5EF4-FFF2-40B4-BE49-F238E27FC236}">
                    <a16:creationId xmlns:a16="http://schemas.microsoft.com/office/drawing/2014/main" xmlns="" id="{95E3828D-A59B-40AB-832B-E88B9511EF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2" y="2912"/>
                <a:ext cx="28" cy="33"/>
              </a:xfrm>
              <a:custGeom>
                <a:avLst/>
                <a:gdLst>
                  <a:gd name="T0" fmla="*/ 0 w 28"/>
                  <a:gd name="T1" fmla="*/ 4 h 33"/>
                  <a:gd name="T2" fmla="*/ 0 w 28"/>
                  <a:gd name="T3" fmla="*/ 4 h 33"/>
                  <a:gd name="T4" fmla="*/ 8 w 28"/>
                  <a:gd name="T5" fmla="*/ 21 h 33"/>
                  <a:gd name="T6" fmla="*/ 14 w 28"/>
                  <a:gd name="T7" fmla="*/ 31 h 33"/>
                  <a:gd name="T8" fmla="*/ 22 w 28"/>
                  <a:gd name="T9" fmla="*/ 33 h 33"/>
                  <a:gd name="T10" fmla="*/ 28 w 28"/>
                  <a:gd name="T11" fmla="*/ 33 h 33"/>
                  <a:gd name="T12" fmla="*/ 28 w 28"/>
                  <a:gd name="T13" fmla="*/ 25 h 33"/>
                  <a:gd name="T14" fmla="*/ 24 w 28"/>
                  <a:gd name="T15" fmla="*/ 25 h 33"/>
                  <a:gd name="T16" fmla="*/ 20 w 28"/>
                  <a:gd name="T17" fmla="*/ 25 h 33"/>
                  <a:gd name="T18" fmla="*/ 14 w 28"/>
                  <a:gd name="T19" fmla="*/ 17 h 33"/>
                  <a:gd name="T20" fmla="*/ 6 w 28"/>
                  <a:gd name="T21" fmla="*/ 0 h 33"/>
                  <a:gd name="T22" fmla="*/ 6 w 28"/>
                  <a:gd name="T23" fmla="*/ 0 h 33"/>
                  <a:gd name="T24" fmla="*/ 0 w 28"/>
                  <a:gd name="T25" fmla="*/ 4 h 3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8"/>
                  <a:gd name="T40" fmla="*/ 0 h 33"/>
                  <a:gd name="T41" fmla="*/ 28 w 28"/>
                  <a:gd name="T42" fmla="*/ 33 h 3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8" h="33">
                    <a:moveTo>
                      <a:pt x="0" y="4"/>
                    </a:moveTo>
                    <a:lnTo>
                      <a:pt x="0" y="4"/>
                    </a:lnTo>
                    <a:lnTo>
                      <a:pt x="8" y="21"/>
                    </a:lnTo>
                    <a:lnTo>
                      <a:pt x="14" y="31"/>
                    </a:lnTo>
                    <a:lnTo>
                      <a:pt x="22" y="33"/>
                    </a:lnTo>
                    <a:lnTo>
                      <a:pt x="28" y="33"/>
                    </a:lnTo>
                    <a:lnTo>
                      <a:pt x="28" y="25"/>
                    </a:lnTo>
                    <a:lnTo>
                      <a:pt x="24" y="25"/>
                    </a:lnTo>
                    <a:lnTo>
                      <a:pt x="20" y="25"/>
                    </a:lnTo>
                    <a:lnTo>
                      <a:pt x="14" y="17"/>
                    </a:lnTo>
                    <a:lnTo>
                      <a:pt x="6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499" name="Freeform 241">
                <a:extLst>
                  <a:ext uri="{FF2B5EF4-FFF2-40B4-BE49-F238E27FC236}">
                    <a16:creationId xmlns:a16="http://schemas.microsoft.com/office/drawing/2014/main" xmlns="" id="{938D1BF7-76D4-4926-BA66-DA3698ED38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9" y="2799"/>
                <a:ext cx="29" cy="117"/>
              </a:xfrm>
              <a:custGeom>
                <a:avLst/>
                <a:gdLst>
                  <a:gd name="T0" fmla="*/ 0 w 29"/>
                  <a:gd name="T1" fmla="*/ 2 h 117"/>
                  <a:gd name="T2" fmla="*/ 0 w 29"/>
                  <a:gd name="T3" fmla="*/ 2 h 117"/>
                  <a:gd name="T4" fmla="*/ 6 w 29"/>
                  <a:gd name="T5" fmla="*/ 39 h 117"/>
                  <a:gd name="T6" fmla="*/ 12 w 29"/>
                  <a:gd name="T7" fmla="*/ 72 h 117"/>
                  <a:gd name="T8" fmla="*/ 18 w 29"/>
                  <a:gd name="T9" fmla="*/ 99 h 117"/>
                  <a:gd name="T10" fmla="*/ 23 w 29"/>
                  <a:gd name="T11" fmla="*/ 117 h 117"/>
                  <a:gd name="T12" fmla="*/ 29 w 29"/>
                  <a:gd name="T13" fmla="*/ 113 h 117"/>
                  <a:gd name="T14" fmla="*/ 25 w 29"/>
                  <a:gd name="T15" fmla="*/ 97 h 117"/>
                  <a:gd name="T16" fmla="*/ 21 w 29"/>
                  <a:gd name="T17" fmla="*/ 70 h 117"/>
                  <a:gd name="T18" fmla="*/ 14 w 29"/>
                  <a:gd name="T19" fmla="*/ 37 h 117"/>
                  <a:gd name="T20" fmla="*/ 8 w 29"/>
                  <a:gd name="T21" fmla="*/ 0 h 117"/>
                  <a:gd name="T22" fmla="*/ 8 w 29"/>
                  <a:gd name="T23" fmla="*/ 0 h 117"/>
                  <a:gd name="T24" fmla="*/ 0 w 29"/>
                  <a:gd name="T25" fmla="*/ 2 h 1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"/>
                  <a:gd name="T40" fmla="*/ 0 h 117"/>
                  <a:gd name="T41" fmla="*/ 29 w 29"/>
                  <a:gd name="T42" fmla="*/ 117 h 1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" h="117">
                    <a:moveTo>
                      <a:pt x="0" y="2"/>
                    </a:moveTo>
                    <a:lnTo>
                      <a:pt x="0" y="2"/>
                    </a:lnTo>
                    <a:lnTo>
                      <a:pt x="6" y="39"/>
                    </a:lnTo>
                    <a:lnTo>
                      <a:pt x="12" y="72"/>
                    </a:lnTo>
                    <a:lnTo>
                      <a:pt x="18" y="99"/>
                    </a:lnTo>
                    <a:lnTo>
                      <a:pt x="23" y="117"/>
                    </a:lnTo>
                    <a:lnTo>
                      <a:pt x="29" y="113"/>
                    </a:lnTo>
                    <a:lnTo>
                      <a:pt x="25" y="97"/>
                    </a:lnTo>
                    <a:lnTo>
                      <a:pt x="21" y="70"/>
                    </a:lnTo>
                    <a:lnTo>
                      <a:pt x="14" y="37"/>
                    </a:lnTo>
                    <a:lnTo>
                      <a:pt x="8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500" name="Freeform 242">
                <a:extLst>
                  <a:ext uri="{FF2B5EF4-FFF2-40B4-BE49-F238E27FC236}">
                    <a16:creationId xmlns:a16="http://schemas.microsoft.com/office/drawing/2014/main" xmlns="" id="{05A1F464-5CAF-4078-AA31-EF5D25B219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3" y="2688"/>
                <a:ext cx="24" cy="113"/>
              </a:xfrm>
              <a:custGeom>
                <a:avLst/>
                <a:gdLst>
                  <a:gd name="T0" fmla="*/ 0 w 24"/>
                  <a:gd name="T1" fmla="*/ 2 h 113"/>
                  <a:gd name="T2" fmla="*/ 0 w 24"/>
                  <a:gd name="T3" fmla="*/ 0 h 113"/>
                  <a:gd name="T4" fmla="*/ 0 w 24"/>
                  <a:gd name="T5" fmla="*/ 19 h 113"/>
                  <a:gd name="T6" fmla="*/ 4 w 24"/>
                  <a:gd name="T7" fmla="*/ 47 h 113"/>
                  <a:gd name="T8" fmla="*/ 8 w 24"/>
                  <a:gd name="T9" fmla="*/ 78 h 113"/>
                  <a:gd name="T10" fmla="*/ 16 w 24"/>
                  <a:gd name="T11" fmla="*/ 113 h 113"/>
                  <a:gd name="T12" fmla="*/ 24 w 24"/>
                  <a:gd name="T13" fmla="*/ 111 h 113"/>
                  <a:gd name="T14" fmla="*/ 18 w 24"/>
                  <a:gd name="T15" fmla="*/ 76 h 113"/>
                  <a:gd name="T16" fmla="*/ 12 w 24"/>
                  <a:gd name="T17" fmla="*/ 45 h 113"/>
                  <a:gd name="T18" fmla="*/ 8 w 24"/>
                  <a:gd name="T19" fmla="*/ 19 h 113"/>
                  <a:gd name="T20" fmla="*/ 8 w 24"/>
                  <a:gd name="T21" fmla="*/ 2 h 113"/>
                  <a:gd name="T22" fmla="*/ 8 w 24"/>
                  <a:gd name="T23" fmla="*/ 0 h 113"/>
                  <a:gd name="T24" fmla="*/ 0 w 24"/>
                  <a:gd name="T25" fmla="*/ 2 h 1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4"/>
                  <a:gd name="T40" fmla="*/ 0 h 113"/>
                  <a:gd name="T41" fmla="*/ 24 w 24"/>
                  <a:gd name="T42" fmla="*/ 113 h 11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4" h="113">
                    <a:moveTo>
                      <a:pt x="0" y="2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4" y="47"/>
                    </a:lnTo>
                    <a:lnTo>
                      <a:pt x="8" y="78"/>
                    </a:lnTo>
                    <a:lnTo>
                      <a:pt x="16" y="113"/>
                    </a:lnTo>
                    <a:lnTo>
                      <a:pt x="24" y="111"/>
                    </a:lnTo>
                    <a:lnTo>
                      <a:pt x="18" y="76"/>
                    </a:lnTo>
                    <a:lnTo>
                      <a:pt x="12" y="45"/>
                    </a:lnTo>
                    <a:lnTo>
                      <a:pt x="8" y="19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501" name="Freeform 243">
                <a:extLst>
                  <a:ext uri="{FF2B5EF4-FFF2-40B4-BE49-F238E27FC236}">
                    <a16:creationId xmlns:a16="http://schemas.microsoft.com/office/drawing/2014/main" xmlns="" id="{CC8CB3FE-0E4E-4D84-A140-BA83110EE6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2" y="2643"/>
                <a:ext cx="31" cy="47"/>
              </a:xfrm>
              <a:custGeom>
                <a:avLst/>
                <a:gdLst>
                  <a:gd name="T0" fmla="*/ 25 w 31"/>
                  <a:gd name="T1" fmla="*/ 0 h 47"/>
                  <a:gd name="T2" fmla="*/ 25 w 31"/>
                  <a:gd name="T3" fmla="*/ 0 h 47"/>
                  <a:gd name="T4" fmla="*/ 15 w 31"/>
                  <a:gd name="T5" fmla="*/ 8 h 47"/>
                  <a:gd name="T6" fmla="*/ 7 w 31"/>
                  <a:gd name="T7" fmla="*/ 16 h 47"/>
                  <a:gd name="T8" fmla="*/ 3 w 31"/>
                  <a:gd name="T9" fmla="*/ 25 h 47"/>
                  <a:gd name="T10" fmla="*/ 1 w 31"/>
                  <a:gd name="T11" fmla="*/ 31 h 47"/>
                  <a:gd name="T12" fmla="*/ 0 w 31"/>
                  <a:gd name="T13" fmla="*/ 43 h 47"/>
                  <a:gd name="T14" fmla="*/ 1 w 31"/>
                  <a:gd name="T15" fmla="*/ 47 h 47"/>
                  <a:gd name="T16" fmla="*/ 9 w 31"/>
                  <a:gd name="T17" fmla="*/ 45 h 47"/>
                  <a:gd name="T18" fmla="*/ 7 w 31"/>
                  <a:gd name="T19" fmla="*/ 43 h 47"/>
                  <a:gd name="T20" fmla="*/ 9 w 31"/>
                  <a:gd name="T21" fmla="*/ 33 h 47"/>
                  <a:gd name="T22" fmla="*/ 11 w 31"/>
                  <a:gd name="T23" fmla="*/ 27 h 47"/>
                  <a:gd name="T24" fmla="*/ 15 w 31"/>
                  <a:gd name="T25" fmla="*/ 21 h 47"/>
                  <a:gd name="T26" fmla="*/ 21 w 31"/>
                  <a:gd name="T27" fmla="*/ 14 h 47"/>
                  <a:gd name="T28" fmla="*/ 31 w 31"/>
                  <a:gd name="T29" fmla="*/ 6 h 47"/>
                  <a:gd name="T30" fmla="*/ 31 w 31"/>
                  <a:gd name="T31" fmla="*/ 6 h 47"/>
                  <a:gd name="T32" fmla="*/ 25 w 31"/>
                  <a:gd name="T33" fmla="*/ 0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47"/>
                  <a:gd name="T53" fmla="*/ 31 w 31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47">
                    <a:moveTo>
                      <a:pt x="25" y="0"/>
                    </a:moveTo>
                    <a:lnTo>
                      <a:pt x="25" y="0"/>
                    </a:lnTo>
                    <a:lnTo>
                      <a:pt x="15" y="8"/>
                    </a:lnTo>
                    <a:lnTo>
                      <a:pt x="7" y="16"/>
                    </a:lnTo>
                    <a:lnTo>
                      <a:pt x="3" y="25"/>
                    </a:lnTo>
                    <a:lnTo>
                      <a:pt x="1" y="31"/>
                    </a:lnTo>
                    <a:lnTo>
                      <a:pt x="0" y="43"/>
                    </a:lnTo>
                    <a:lnTo>
                      <a:pt x="1" y="47"/>
                    </a:lnTo>
                    <a:lnTo>
                      <a:pt x="9" y="45"/>
                    </a:lnTo>
                    <a:lnTo>
                      <a:pt x="7" y="43"/>
                    </a:lnTo>
                    <a:lnTo>
                      <a:pt x="9" y="33"/>
                    </a:lnTo>
                    <a:lnTo>
                      <a:pt x="11" y="27"/>
                    </a:lnTo>
                    <a:lnTo>
                      <a:pt x="15" y="21"/>
                    </a:lnTo>
                    <a:lnTo>
                      <a:pt x="21" y="14"/>
                    </a:lnTo>
                    <a:lnTo>
                      <a:pt x="31" y="6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502" name="Freeform 244">
                <a:extLst>
                  <a:ext uri="{FF2B5EF4-FFF2-40B4-BE49-F238E27FC236}">
                    <a16:creationId xmlns:a16="http://schemas.microsoft.com/office/drawing/2014/main" xmlns="" id="{C1C7D11F-C8AE-435B-8BEB-561DA00B1C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77" y="2555"/>
                <a:ext cx="113" cy="94"/>
              </a:xfrm>
              <a:custGeom>
                <a:avLst/>
                <a:gdLst>
                  <a:gd name="T0" fmla="*/ 113 w 113"/>
                  <a:gd name="T1" fmla="*/ 10 h 94"/>
                  <a:gd name="T2" fmla="*/ 107 w 113"/>
                  <a:gd name="T3" fmla="*/ 6 h 94"/>
                  <a:gd name="T4" fmla="*/ 93 w 113"/>
                  <a:gd name="T5" fmla="*/ 16 h 94"/>
                  <a:gd name="T6" fmla="*/ 64 w 113"/>
                  <a:gd name="T7" fmla="*/ 39 h 94"/>
                  <a:gd name="T8" fmla="*/ 29 w 113"/>
                  <a:gd name="T9" fmla="*/ 67 h 94"/>
                  <a:gd name="T10" fmla="*/ 0 w 113"/>
                  <a:gd name="T11" fmla="*/ 88 h 94"/>
                  <a:gd name="T12" fmla="*/ 6 w 113"/>
                  <a:gd name="T13" fmla="*/ 94 h 94"/>
                  <a:gd name="T14" fmla="*/ 35 w 113"/>
                  <a:gd name="T15" fmla="*/ 72 h 94"/>
                  <a:gd name="T16" fmla="*/ 70 w 113"/>
                  <a:gd name="T17" fmla="*/ 45 h 94"/>
                  <a:gd name="T18" fmla="*/ 99 w 113"/>
                  <a:gd name="T19" fmla="*/ 22 h 94"/>
                  <a:gd name="T20" fmla="*/ 111 w 113"/>
                  <a:gd name="T21" fmla="*/ 12 h 94"/>
                  <a:gd name="T22" fmla="*/ 105 w 113"/>
                  <a:gd name="T23" fmla="*/ 10 h 94"/>
                  <a:gd name="T24" fmla="*/ 113 w 113"/>
                  <a:gd name="T25" fmla="*/ 10 h 94"/>
                  <a:gd name="T26" fmla="*/ 113 w 113"/>
                  <a:gd name="T27" fmla="*/ 0 h 94"/>
                  <a:gd name="T28" fmla="*/ 107 w 113"/>
                  <a:gd name="T29" fmla="*/ 6 h 94"/>
                  <a:gd name="T30" fmla="*/ 113 w 113"/>
                  <a:gd name="T31" fmla="*/ 10 h 9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3"/>
                  <a:gd name="T49" fmla="*/ 0 h 94"/>
                  <a:gd name="T50" fmla="*/ 113 w 113"/>
                  <a:gd name="T51" fmla="*/ 94 h 9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3" h="94">
                    <a:moveTo>
                      <a:pt x="113" y="10"/>
                    </a:moveTo>
                    <a:lnTo>
                      <a:pt x="107" y="6"/>
                    </a:lnTo>
                    <a:lnTo>
                      <a:pt x="93" y="16"/>
                    </a:lnTo>
                    <a:lnTo>
                      <a:pt x="64" y="39"/>
                    </a:lnTo>
                    <a:lnTo>
                      <a:pt x="29" y="67"/>
                    </a:lnTo>
                    <a:lnTo>
                      <a:pt x="0" y="88"/>
                    </a:lnTo>
                    <a:lnTo>
                      <a:pt x="6" y="94"/>
                    </a:lnTo>
                    <a:lnTo>
                      <a:pt x="35" y="72"/>
                    </a:lnTo>
                    <a:lnTo>
                      <a:pt x="70" y="45"/>
                    </a:lnTo>
                    <a:lnTo>
                      <a:pt x="99" y="22"/>
                    </a:lnTo>
                    <a:lnTo>
                      <a:pt x="111" y="12"/>
                    </a:lnTo>
                    <a:lnTo>
                      <a:pt x="105" y="10"/>
                    </a:lnTo>
                    <a:lnTo>
                      <a:pt x="113" y="10"/>
                    </a:lnTo>
                    <a:lnTo>
                      <a:pt x="113" y="0"/>
                    </a:lnTo>
                    <a:lnTo>
                      <a:pt x="107" y="6"/>
                    </a:lnTo>
                    <a:lnTo>
                      <a:pt x="113" y="10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503" name="Freeform 245">
                <a:extLst>
                  <a:ext uri="{FF2B5EF4-FFF2-40B4-BE49-F238E27FC236}">
                    <a16:creationId xmlns:a16="http://schemas.microsoft.com/office/drawing/2014/main" xmlns="" id="{59FB8D93-390E-4C25-AB2D-8F605E265D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7" y="2729"/>
                <a:ext cx="61" cy="19"/>
              </a:xfrm>
              <a:custGeom>
                <a:avLst/>
                <a:gdLst>
                  <a:gd name="T0" fmla="*/ 0 w 61"/>
                  <a:gd name="T1" fmla="*/ 15 h 19"/>
                  <a:gd name="T2" fmla="*/ 6 w 61"/>
                  <a:gd name="T3" fmla="*/ 19 h 19"/>
                  <a:gd name="T4" fmla="*/ 61 w 61"/>
                  <a:gd name="T5" fmla="*/ 8 h 19"/>
                  <a:gd name="T6" fmla="*/ 59 w 61"/>
                  <a:gd name="T7" fmla="*/ 0 h 19"/>
                  <a:gd name="T8" fmla="*/ 4 w 61"/>
                  <a:gd name="T9" fmla="*/ 11 h 19"/>
                  <a:gd name="T10" fmla="*/ 0 w 61"/>
                  <a:gd name="T11" fmla="*/ 15 h 19"/>
                  <a:gd name="T12" fmla="*/ 4 w 61"/>
                  <a:gd name="T13" fmla="*/ 11 h 19"/>
                  <a:gd name="T14" fmla="*/ 0 w 61"/>
                  <a:gd name="T15" fmla="*/ 11 h 19"/>
                  <a:gd name="T16" fmla="*/ 0 w 61"/>
                  <a:gd name="T17" fmla="*/ 15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1"/>
                  <a:gd name="T28" fmla="*/ 0 h 19"/>
                  <a:gd name="T29" fmla="*/ 61 w 61"/>
                  <a:gd name="T30" fmla="*/ 19 h 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1" h="19">
                    <a:moveTo>
                      <a:pt x="0" y="15"/>
                    </a:moveTo>
                    <a:lnTo>
                      <a:pt x="6" y="19"/>
                    </a:lnTo>
                    <a:lnTo>
                      <a:pt x="61" y="8"/>
                    </a:lnTo>
                    <a:lnTo>
                      <a:pt x="59" y="0"/>
                    </a:lnTo>
                    <a:lnTo>
                      <a:pt x="4" y="11"/>
                    </a:lnTo>
                    <a:lnTo>
                      <a:pt x="0" y="15"/>
                    </a:lnTo>
                    <a:lnTo>
                      <a:pt x="4" y="11"/>
                    </a:lnTo>
                    <a:lnTo>
                      <a:pt x="0" y="11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504" name="Freeform 246">
                <a:extLst>
                  <a:ext uri="{FF2B5EF4-FFF2-40B4-BE49-F238E27FC236}">
                    <a16:creationId xmlns:a16="http://schemas.microsoft.com/office/drawing/2014/main" xmlns="" id="{AA1B33C4-E935-4919-AD38-E68FA371D4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7" y="2744"/>
                <a:ext cx="32" cy="125"/>
              </a:xfrm>
              <a:custGeom>
                <a:avLst/>
                <a:gdLst>
                  <a:gd name="T0" fmla="*/ 28 w 32"/>
                  <a:gd name="T1" fmla="*/ 125 h 125"/>
                  <a:gd name="T2" fmla="*/ 32 w 32"/>
                  <a:gd name="T3" fmla="*/ 119 h 125"/>
                  <a:gd name="T4" fmla="*/ 8 w 32"/>
                  <a:gd name="T5" fmla="*/ 0 h 125"/>
                  <a:gd name="T6" fmla="*/ 0 w 32"/>
                  <a:gd name="T7" fmla="*/ 0 h 125"/>
                  <a:gd name="T8" fmla="*/ 22 w 32"/>
                  <a:gd name="T9" fmla="*/ 121 h 125"/>
                  <a:gd name="T10" fmla="*/ 28 w 32"/>
                  <a:gd name="T11" fmla="*/ 125 h 125"/>
                  <a:gd name="T12" fmla="*/ 22 w 32"/>
                  <a:gd name="T13" fmla="*/ 121 h 125"/>
                  <a:gd name="T14" fmla="*/ 24 w 32"/>
                  <a:gd name="T15" fmla="*/ 125 h 125"/>
                  <a:gd name="T16" fmla="*/ 28 w 32"/>
                  <a:gd name="T17" fmla="*/ 125 h 1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"/>
                  <a:gd name="T28" fmla="*/ 0 h 125"/>
                  <a:gd name="T29" fmla="*/ 32 w 32"/>
                  <a:gd name="T30" fmla="*/ 125 h 1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" h="125">
                    <a:moveTo>
                      <a:pt x="28" y="125"/>
                    </a:moveTo>
                    <a:lnTo>
                      <a:pt x="32" y="119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22" y="121"/>
                    </a:lnTo>
                    <a:lnTo>
                      <a:pt x="28" y="125"/>
                    </a:lnTo>
                    <a:lnTo>
                      <a:pt x="22" y="121"/>
                    </a:lnTo>
                    <a:lnTo>
                      <a:pt x="24" y="125"/>
                    </a:lnTo>
                    <a:lnTo>
                      <a:pt x="28" y="125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505" name="Freeform 247">
                <a:extLst>
                  <a:ext uri="{FF2B5EF4-FFF2-40B4-BE49-F238E27FC236}">
                    <a16:creationId xmlns:a16="http://schemas.microsoft.com/office/drawing/2014/main" xmlns="" id="{CD29A185-3F5B-4D35-8165-7A76156EF5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3" y="2850"/>
                <a:ext cx="60" cy="19"/>
              </a:xfrm>
              <a:custGeom>
                <a:avLst/>
                <a:gdLst>
                  <a:gd name="T0" fmla="*/ 58 w 60"/>
                  <a:gd name="T1" fmla="*/ 3 h 19"/>
                  <a:gd name="T2" fmla="*/ 54 w 60"/>
                  <a:gd name="T3" fmla="*/ 0 h 19"/>
                  <a:gd name="T4" fmla="*/ 0 w 60"/>
                  <a:gd name="T5" fmla="*/ 11 h 19"/>
                  <a:gd name="T6" fmla="*/ 2 w 60"/>
                  <a:gd name="T7" fmla="*/ 19 h 19"/>
                  <a:gd name="T8" fmla="*/ 56 w 60"/>
                  <a:gd name="T9" fmla="*/ 7 h 19"/>
                  <a:gd name="T10" fmla="*/ 58 w 60"/>
                  <a:gd name="T11" fmla="*/ 3 h 19"/>
                  <a:gd name="T12" fmla="*/ 56 w 60"/>
                  <a:gd name="T13" fmla="*/ 7 h 19"/>
                  <a:gd name="T14" fmla="*/ 60 w 60"/>
                  <a:gd name="T15" fmla="*/ 7 h 19"/>
                  <a:gd name="T16" fmla="*/ 58 w 60"/>
                  <a:gd name="T17" fmla="*/ 3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0"/>
                  <a:gd name="T28" fmla="*/ 0 h 19"/>
                  <a:gd name="T29" fmla="*/ 60 w 60"/>
                  <a:gd name="T30" fmla="*/ 19 h 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0" h="19">
                    <a:moveTo>
                      <a:pt x="58" y="3"/>
                    </a:moveTo>
                    <a:lnTo>
                      <a:pt x="54" y="0"/>
                    </a:lnTo>
                    <a:lnTo>
                      <a:pt x="0" y="11"/>
                    </a:lnTo>
                    <a:lnTo>
                      <a:pt x="2" y="19"/>
                    </a:lnTo>
                    <a:lnTo>
                      <a:pt x="56" y="7"/>
                    </a:lnTo>
                    <a:lnTo>
                      <a:pt x="58" y="3"/>
                    </a:lnTo>
                    <a:lnTo>
                      <a:pt x="56" y="7"/>
                    </a:lnTo>
                    <a:lnTo>
                      <a:pt x="60" y="7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506" name="Freeform 248">
                <a:extLst>
                  <a:ext uri="{FF2B5EF4-FFF2-40B4-BE49-F238E27FC236}">
                    <a16:creationId xmlns:a16="http://schemas.microsoft.com/office/drawing/2014/main" xmlns="" id="{3E28632F-32F0-4EF7-B0CF-3D82B061D0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2" y="2729"/>
                <a:ext cx="29" cy="124"/>
              </a:xfrm>
              <a:custGeom>
                <a:avLst/>
                <a:gdLst>
                  <a:gd name="T0" fmla="*/ 4 w 29"/>
                  <a:gd name="T1" fmla="*/ 0 h 124"/>
                  <a:gd name="T2" fmla="*/ 0 w 29"/>
                  <a:gd name="T3" fmla="*/ 4 h 124"/>
                  <a:gd name="T4" fmla="*/ 21 w 29"/>
                  <a:gd name="T5" fmla="*/ 124 h 124"/>
                  <a:gd name="T6" fmla="*/ 29 w 29"/>
                  <a:gd name="T7" fmla="*/ 124 h 124"/>
                  <a:gd name="T8" fmla="*/ 8 w 29"/>
                  <a:gd name="T9" fmla="*/ 4 h 124"/>
                  <a:gd name="T10" fmla="*/ 4 w 29"/>
                  <a:gd name="T11" fmla="*/ 0 h 124"/>
                  <a:gd name="T12" fmla="*/ 8 w 29"/>
                  <a:gd name="T13" fmla="*/ 4 h 124"/>
                  <a:gd name="T14" fmla="*/ 8 w 29"/>
                  <a:gd name="T15" fmla="*/ 0 h 124"/>
                  <a:gd name="T16" fmla="*/ 4 w 29"/>
                  <a:gd name="T17" fmla="*/ 0 h 1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9"/>
                  <a:gd name="T28" fmla="*/ 0 h 124"/>
                  <a:gd name="T29" fmla="*/ 29 w 29"/>
                  <a:gd name="T30" fmla="*/ 124 h 1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9" h="124">
                    <a:moveTo>
                      <a:pt x="4" y="0"/>
                    </a:moveTo>
                    <a:lnTo>
                      <a:pt x="0" y="4"/>
                    </a:lnTo>
                    <a:lnTo>
                      <a:pt x="21" y="124"/>
                    </a:lnTo>
                    <a:lnTo>
                      <a:pt x="29" y="124"/>
                    </a:lnTo>
                    <a:lnTo>
                      <a:pt x="8" y="4"/>
                    </a:lnTo>
                    <a:lnTo>
                      <a:pt x="4" y="0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507" name="Freeform 249">
                <a:extLst>
                  <a:ext uri="{FF2B5EF4-FFF2-40B4-BE49-F238E27FC236}">
                    <a16:creationId xmlns:a16="http://schemas.microsoft.com/office/drawing/2014/main" xmlns="" id="{7C062769-DF14-4C30-88EA-269A11E02A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1" y="2684"/>
                <a:ext cx="220" cy="60"/>
              </a:xfrm>
              <a:custGeom>
                <a:avLst/>
                <a:gdLst>
                  <a:gd name="T0" fmla="*/ 216 w 220"/>
                  <a:gd name="T1" fmla="*/ 0 h 60"/>
                  <a:gd name="T2" fmla="*/ 0 w 220"/>
                  <a:gd name="T3" fmla="*/ 45 h 60"/>
                  <a:gd name="T4" fmla="*/ 2 w 220"/>
                  <a:gd name="T5" fmla="*/ 60 h 60"/>
                  <a:gd name="T6" fmla="*/ 220 w 220"/>
                  <a:gd name="T7" fmla="*/ 16 h 60"/>
                  <a:gd name="T8" fmla="*/ 216 w 220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0"/>
                  <a:gd name="T16" fmla="*/ 0 h 60"/>
                  <a:gd name="T17" fmla="*/ 220 w 220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0" h="60">
                    <a:moveTo>
                      <a:pt x="216" y="0"/>
                    </a:moveTo>
                    <a:lnTo>
                      <a:pt x="0" y="45"/>
                    </a:lnTo>
                    <a:lnTo>
                      <a:pt x="2" y="60"/>
                    </a:lnTo>
                    <a:lnTo>
                      <a:pt x="220" y="16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508" name="Freeform 250">
                <a:extLst>
                  <a:ext uri="{FF2B5EF4-FFF2-40B4-BE49-F238E27FC236}">
                    <a16:creationId xmlns:a16="http://schemas.microsoft.com/office/drawing/2014/main" xmlns="" id="{FE19E9ED-C45C-42DA-8A5B-950FE765EE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5" y="2680"/>
                <a:ext cx="224" cy="53"/>
              </a:xfrm>
              <a:custGeom>
                <a:avLst/>
                <a:gdLst>
                  <a:gd name="T0" fmla="*/ 2 w 224"/>
                  <a:gd name="T1" fmla="*/ 49 h 53"/>
                  <a:gd name="T2" fmla="*/ 6 w 224"/>
                  <a:gd name="T3" fmla="*/ 53 h 53"/>
                  <a:gd name="T4" fmla="*/ 224 w 224"/>
                  <a:gd name="T5" fmla="*/ 8 h 53"/>
                  <a:gd name="T6" fmla="*/ 222 w 224"/>
                  <a:gd name="T7" fmla="*/ 0 h 53"/>
                  <a:gd name="T8" fmla="*/ 4 w 224"/>
                  <a:gd name="T9" fmla="*/ 45 h 53"/>
                  <a:gd name="T10" fmla="*/ 2 w 224"/>
                  <a:gd name="T11" fmla="*/ 49 h 53"/>
                  <a:gd name="T12" fmla="*/ 4 w 224"/>
                  <a:gd name="T13" fmla="*/ 45 h 53"/>
                  <a:gd name="T14" fmla="*/ 0 w 224"/>
                  <a:gd name="T15" fmla="*/ 45 h 53"/>
                  <a:gd name="T16" fmla="*/ 2 w 224"/>
                  <a:gd name="T17" fmla="*/ 49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4"/>
                  <a:gd name="T28" fmla="*/ 0 h 53"/>
                  <a:gd name="T29" fmla="*/ 224 w 224"/>
                  <a:gd name="T30" fmla="*/ 53 h 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4" h="53">
                    <a:moveTo>
                      <a:pt x="2" y="49"/>
                    </a:moveTo>
                    <a:lnTo>
                      <a:pt x="6" y="53"/>
                    </a:lnTo>
                    <a:lnTo>
                      <a:pt x="224" y="8"/>
                    </a:lnTo>
                    <a:lnTo>
                      <a:pt x="222" y="0"/>
                    </a:lnTo>
                    <a:lnTo>
                      <a:pt x="4" y="45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0" y="45"/>
                    </a:lnTo>
                    <a:lnTo>
                      <a:pt x="2" y="49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509" name="Freeform 251">
                <a:extLst>
                  <a:ext uri="{FF2B5EF4-FFF2-40B4-BE49-F238E27FC236}">
                    <a16:creationId xmlns:a16="http://schemas.microsoft.com/office/drawing/2014/main" xmlns="" id="{9A6C5B1E-2624-4AB0-AEBA-59090149BF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7" y="2727"/>
                <a:ext cx="10" cy="21"/>
              </a:xfrm>
              <a:custGeom>
                <a:avLst/>
                <a:gdLst>
                  <a:gd name="T0" fmla="*/ 8 w 10"/>
                  <a:gd name="T1" fmla="*/ 21 h 21"/>
                  <a:gd name="T2" fmla="*/ 10 w 10"/>
                  <a:gd name="T3" fmla="*/ 15 h 21"/>
                  <a:gd name="T4" fmla="*/ 8 w 10"/>
                  <a:gd name="T5" fmla="*/ 0 h 21"/>
                  <a:gd name="T6" fmla="*/ 0 w 10"/>
                  <a:gd name="T7" fmla="*/ 2 h 21"/>
                  <a:gd name="T8" fmla="*/ 2 w 10"/>
                  <a:gd name="T9" fmla="*/ 17 h 21"/>
                  <a:gd name="T10" fmla="*/ 8 w 10"/>
                  <a:gd name="T11" fmla="*/ 21 h 21"/>
                  <a:gd name="T12" fmla="*/ 2 w 10"/>
                  <a:gd name="T13" fmla="*/ 17 h 21"/>
                  <a:gd name="T14" fmla="*/ 4 w 10"/>
                  <a:gd name="T15" fmla="*/ 21 h 21"/>
                  <a:gd name="T16" fmla="*/ 8 w 10"/>
                  <a:gd name="T17" fmla="*/ 21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"/>
                  <a:gd name="T28" fmla="*/ 0 h 21"/>
                  <a:gd name="T29" fmla="*/ 10 w 10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" h="21">
                    <a:moveTo>
                      <a:pt x="8" y="21"/>
                    </a:moveTo>
                    <a:lnTo>
                      <a:pt x="10" y="15"/>
                    </a:lnTo>
                    <a:lnTo>
                      <a:pt x="8" y="0"/>
                    </a:lnTo>
                    <a:lnTo>
                      <a:pt x="0" y="2"/>
                    </a:lnTo>
                    <a:lnTo>
                      <a:pt x="2" y="17"/>
                    </a:lnTo>
                    <a:lnTo>
                      <a:pt x="8" y="21"/>
                    </a:lnTo>
                    <a:lnTo>
                      <a:pt x="2" y="17"/>
                    </a:lnTo>
                    <a:lnTo>
                      <a:pt x="4" y="21"/>
                    </a:lnTo>
                    <a:lnTo>
                      <a:pt x="8" y="21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510" name="Freeform 252">
                <a:extLst>
                  <a:ext uri="{FF2B5EF4-FFF2-40B4-BE49-F238E27FC236}">
                    <a16:creationId xmlns:a16="http://schemas.microsoft.com/office/drawing/2014/main" xmlns="" id="{0A5F6425-5B78-47E5-A9FF-B2D1EAB127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3" y="2696"/>
                <a:ext cx="222" cy="52"/>
              </a:xfrm>
              <a:custGeom>
                <a:avLst/>
                <a:gdLst>
                  <a:gd name="T0" fmla="*/ 222 w 222"/>
                  <a:gd name="T1" fmla="*/ 4 h 52"/>
                  <a:gd name="T2" fmla="*/ 218 w 222"/>
                  <a:gd name="T3" fmla="*/ 0 h 52"/>
                  <a:gd name="T4" fmla="*/ 0 w 222"/>
                  <a:gd name="T5" fmla="*/ 44 h 52"/>
                  <a:gd name="T6" fmla="*/ 2 w 222"/>
                  <a:gd name="T7" fmla="*/ 52 h 52"/>
                  <a:gd name="T8" fmla="*/ 218 w 222"/>
                  <a:gd name="T9" fmla="*/ 7 h 52"/>
                  <a:gd name="T10" fmla="*/ 222 w 222"/>
                  <a:gd name="T11" fmla="*/ 4 h 52"/>
                  <a:gd name="T12" fmla="*/ 218 w 222"/>
                  <a:gd name="T13" fmla="*/ 7 h 52"/>
                  <a:gd name="T14" fmla="*/ 222 w 222"/>
                  <a:gd name="T15" fmla="*/ 7 h 52"/>
                  <a:gd name="T16" fmla="*/ 222 w 222"/>
                  <a:gd name="T17" fmla="*/ 4 h 5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2"/>
                  <a:gd name="T28" fmla="*/ 0 h 52"/>
                  <a:gd name="T29" fmla="*/ 222 w 222"/>
                  <a:gd name="T30" fmla="*/ 52 h 5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2" h="52">
                    <a:moveTo>
                      <a:pt x="222" y="4"/>
                    </a:moveTo>
                    <a:lnTo>
                      <a:pt x="218" y="0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218" y="7"/>
                    </a:lnTo>
                    <a:lnTo>
                      <a:pt x="222" y="4"/>
                    </a:lnTo>
                    <a:lnTo>
                      <a:pt x="218" y="7"/>
                    </a:lnTo>
                    <a:lnTo>
                      <a:pt x="222" y="7"/>
                    </a:lnTo>
                    <a:lnTo>
                      <a:pt x="222" y="4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511" name="Freeform 253">
                <a:extLst>
                  <a:ext uri="{FF2B5EF4-FFF2-40B4-BE49-F238E27FC236}">
                    <a16:creationId xmlns:a16="http://schemas.microsoft.com/office/drawing/2014/main" xmlns="" id="{DD49435A-80DD-4602-AB5F-AA03A17B8E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4" y="2680"/>
                <a:ext cx="11" cy="21"/>
              </a:xfrm>
              <a:custGeom>
                <a:avLst/>
                <a:gdLst>
                  <a:gd name="T0" fmla="*/ 3 w 11"/>
                  <a:gd name="T1" fmla="*/ 0 h 21"/>
                  <a:gd name="T2" fmla="*/ 0 w 11"/>
                  <a:gd name="T3" fmla="*/ 6 h 21"/>
                  <a:gd name="T4" fmla="*/ 3 w 11"/>
                  <a:gd name="T5" fmla="*/ 21 h 21"/>
                  <a:gd name="T6" fmla="*/ 11 w 11"/>
                  <a:gd name="T7" fmla="*/ 20 h 21"/>
                  <a:gd name="T8" fmla="*/ 9 w 11"/>
                  <a:gd name="T9" fmla="*/ 4 h 21"/>
                  <a:gd name="T10" fmla="*/ 3 w 11"/>
                  <a:gd name="T11" fmla="*/ 0 h 21"/>
                  <a:gd name="T12" fmla="*/ 9 w 11"/>
                  <a:gd name="T13" fmla="*/ 4 h 21"/>
                  <a:gd name="T14" fmla="*/ 7 w 11"/>
                  <a:gd name="T15" fmla="*/ 0 h 21"/>
                  <a:gd name="T16" fmla="*/ 3 w 11"/>
                  <a:gd name="T17" fmla="*/ 0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21"/>
                  <a:gd name="T29" fmla="*/ 11 w 11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21">
                    <a:moveTo>
                      <a:pt x="3" y="0"/>
                    </a:moveTo>
                    <a:lnTo>
                      <a:pt x="0" y="6"/>
                    </a:lnTo>
                    <a:lnTo>
                      <a:pt x="3" y="21"/>
                    </a:lnTo>
                    <a:lnTo>
                      <a:pt x="11" y="20"/>
                    </a:lnTo>
                    <a:lnTo>
                      <a:pt x="9" y="4"/>
                    </a:lnTo>
                    <a:lnTo>
                      <a:pt x="3" y="0"/>
                    </a:lnTo>
                    <a:lnTo>
                      <a:pt x="9" y="4"/>
                    </a:lnTo>
                    <a:lnTo>
                      <a:pt x="7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512" name="Line 254">
                <a:extLst>
                  <a:ext uri="{FF2B5EF4-FFF2-40B4-BE49-F238E27FC236}">
                    <a16:creationId xmlns:a16="http://schemas.microsoft.com/office/drawing/2014/main" xmlns="" id="{F4EF514E-A8AC-4306-AC42-AE04EF54FA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22" y="2754"/>
                <a:ext cx="15" cy="4"/>
              </a:xfrm>
              <a:prstGeom prst="line">
                <a:avLst/>
              </a:prstGeom>
              <a:noFill/>
              <a:ln w="6350">
                <a:solidFill>
                  <a:srgbClr val="0C0C0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513" name="Line 255">
                <a:extLst>
                  <a:ext uri="{FF2B5EF4-FFF2-40B4-BE49-F238E27FC236}">
                    <a16:creationId xmlns:a16="http://schemas.microsoft.com/office/drawing/2014/main" xmlns="" id="{3DBD9224-906D-4A84-BA6B-5070DFC240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26" y="2770"/>
                <a:ext cx="13" cy="4"/>
              </a:xfrm>
              <a:prstGeom prst="line">
                <a:avLst/>
              </a:prstGeom>
              <a:noFill/>
              <a:ln w="6350">
                <a:solidFill>
                  <a:srgbClr val="0C0C0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514" name="Line 256">
                <a:extLst>
                  <a:ext uri="{FF2B5EF4-FFF2-40B4-BE49-F238E27FC236}">
                    <a16:creationId xmlns:a16="http://schemas.microsoft.com/office/drawing/2014/main" xmlns="" id="{5B3A34A3-34B9-448E-A695-A92F8F43DE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29" y="2785"/>
                <a:ext cx="14" cy="4"/>
              </a:xfrm>
              <a:prstGeom prst="line">
                <a:avLst/>
              </a:prstGeom>
              <a:noFill/>
              <a:ln w="6350">
                <a:solidFill>
                  <a:srgbClr val="0C0C0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515" name="Line 257">
                <a:extLst>
                  <a:ext uri="{FF2B5EF4-FFF2-40B4-BE49-F238E27FC236}">
                    <a16:creationId xmlns:a16="http://schemas.microsoft.com/office/drawing/2014/main" xmlns="" id="{5434982D-210D-4255-BF26-40D538AF51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31" y="2801"/>
                <a:ext cx="14" cy="4"/>
              </a:xfrm>
              <a:prstGeom prst="line">
                <a:avLst/>
              </a:prstGeom>
              <a:noFill/>
              <a:ln w="6350">
                <a:solidFill>
                  <a:srgbClr val="0C0C0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516" name="Line 258">
                <a:extLst>
                  <a:ext uri="{FF2B5EF4-FFF2-40B4-BE49-F238E27FC236}">
                    <a16:creationId xmlns:a16="http://schemas.microsoft.com/office/drawing/2014/main" xmlns="" id="{D9A9EE4C-D7EF-4D7D-9E03-2B76D150E5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35" y="2816"/>
                <a:ext cx="14" cy="4"/>
              </a:xfrm>
              <a:prstGeom prst="line">
                <a:avLst/>
              </a:prstGeom>
              <a:noFill/>
              <a:ln w="6350">
                <a:solidFill>
                  <a:srgbClr val="0C0C0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517" name="Line 259">
                <a:extLst>
                  <a:ext uri="{FF2B5EF4-FFF2-40B4-BE49-F238E27FC236}">
                    <a16:creationId xmlns:a16="http://schemas.microsoft.com/office/drawing/2014/main" xmlns="" id="{D3981B83-4984-4AFE-81C3-FFEE398751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37" y="2832"/>
                <a:ext cx="16" cy="4"/>
              </a:xfrm>
              <a:prstGeom prst="line">
                <a:avLst/>
              </a:prstGeom>
              <a:noFill/>
              <a:ln w="6350">
                <a:solidFill>
                  <a:srgbClr val="0C0C0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518" name="Line 260">
                <a:extLst>
                  <a:ext uri="{FF2B5EF4-FFF2-40B4-BE49-F238E27FC236}">
                    <a16:creationId xmlns:a16="http://schemas.microsoft.com/office/drawing/2014/main" xmlns="" id="{FE22465F-DFF2-4A8B-ABCF-FB72EDB779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40" y="2783"/>
                <a:ext cx="13" cy="57"/>
              </a:xfrm>
              <a:prstGeom prst="line">
                <a:avLst/>
              </a:prstGeom>
              <a:noFill/>
              <a:ln w="6350">
                <a:solidFill>
                  <a:srgbClr val="0C0C0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519" name="Line 261">
                <a:extLst>
                  <a:ext uri="{FF2B5EF4-FFF2-40B4-BE49-F238E27FC236}">
                    <a16:creationId xmlns:a16="http://schemas.microsoft.com/office/drawing/2014/main" xmlns="" id="{B362F006-08A1-4EA7-8D53-AAAF5D11B4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70" y="2814"/>
                <a:ext cx="6" cy="34"/>
              </a:xfrm>
              <a:prstGeom prst="line">
                <a:avLst/>
              </a:prstGeom>
              <a:noFill/>
              <a:ln w="6350">
                <a:solidFill>
                  <a:srgbClr val="0C0C0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520" name="Line 262">
                <a:extLst>
                  <a:ext uri="{FF2B5EF4-FFF2-40B4-BE49-F238E27FC236}">
                    <a16:creationId xmlns:a16="http://schemas.microsoft.com/office/drawing/2014/main" xmlns="" id="{DFB594E9-7FAD-4A70-8A52-3ABAB9061D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50" y="2822"/>
                <a:ext cx="8" cy="33"/>
              </a:xfrm>
              <a:prstGeom prst="line">
                <a:avLst/>
              </a:prstGeom>
              <a:noFill/>
              <a:ln w="6350">
                <a:solidFill>
                  <a:srgbClr val="0C0C0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521" name="Freeform 263">
                <a:extLst>
                  <a:ext uri="{FF2B5EF4-FFF2-40B4-BE49-F238E27FC236}">
                    <a16:creationId xmlns:a16="http://schemas.microsoft.com/office/drawing/2014/main" xmlns="" id="{76C0D263-3EE3-4C6E-A004-E413588876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2" y="2596"/>
                <a:ext cx="93" cy="63"/>
              </a:xfrm>
              <a:custGeom>
                <a:avLst/>
                <a:gdLst>
                  <a:gd name="T0" fmla="*/ 81 w 93"/>
                  <a:gd name="T1" fmla="*/ 63 h 63"/>
                  <a:gd name="T2" fmla="*/ 0 w 93"/>
                  <a:gd name="T3" fmla="*/ 30 h 63"/>
                  <a:gd name="T4" fmla="*/ 11 w 93"/>
                  <a:gd name="T5" fmla="*/ 0 h 63"/>
                  <a:gd name="T6" fmla="*/ 93 w 93"/>
                  <a:gd name="T7" fmla="*/ 33 h 63"/>
                  <a:gd name="T8" fmla="*/ 81 w 93"/>
                  <a:gd name="T9" fmla="*/ 63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63"/>
                  <a:gd name="T17" fmla="*/ 93 w 93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63">
                    <a:moveTo>
                      <a:pt x="81" y="63"/>
                    </a:moveTo>
                    <a:lnTo>
                      <a:pt x="0" y="30"/>
                    </a:lnTo>
                    <a:lnTo>
                      <a:pt x="11" y="0"/>
                    </a:lnTo>
                    <a:lnTo>
                      <a:pt x="93" y="33"/>
                    </a:lnTo>
                    <a:lnTo>
                      <a:pt x="81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522" name="Freeform 264">
                <a:extLst>
                  <a:ext uri="{FF2B5EF4-FFF2-40B4-BE49-F238E27FC236}">
                    <a16:creationId xmlns:a16="http://schemas.microsoft.com/office/drawing/2014/main" xmlns="" id="{98ACC4B0-08A0-4070-8555-F377120422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6" y="2622"/>
                <a:ext cx="89" cy="41"/>
              </a:xfrm>
              <a:custGeom>
                <a:avLst/>
                <a:gdLst>
                  <a:gd name="T0" fmla="*/ 2 w 89"/>
                  <a:gd name="T1" fmla="*/ 2 h 41"/>
                  <a:gd name="T2" fmla="*/ 4 w 89"/>
                  <a:gd name="T3" fmla="*/ 7 h 41"/>
                  <a:gd name="T4" fmla="*/ 86 w 89"/>
                  <a:gd name="T5" fmla="*/ 41 h 41"/>
                  <a:gd name="T6" fmla="*/ 89 w 89"/>
                  <a:gd name="T7" fmla="*/ 33 h 41"/>
                  <a:gd name="T8" fmla="*/ 6 w 89"/>
                  <a:gd name="T9" fmla="*/ 0 h 41"/>
                  <a:gd name="T10" fmla="*/ 2 w 89"/>
                  <a:gd name="T11" fmla="*/ 2 h 41"/>
                  <a:gd name="T12" fmla="*/ 2 w 89"/>
                  <a:gd name="T13" fmla="*/ 2 h 41"/>
                  <a:gd name="T14" fmla="*/ 0 w 89"/>
                  <a:gd name="T15" fmla="*/ 5 h 41"/>
                  <a:gd name="T16" fmla="*/ 4 w 89"/>
                  <a:gd name="T17" fmla="*/ 7 h 41"/>
                  <a:gd name="T18" fmla="*/ 2 w 89"/>
                  <a:gd name="T19" fmla="*/ 2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9"/>
                  <a:gd name="T31" fmla="*/ 0 h 41"/>
                  <a:gd name="T32" fmla="*/ 89 w 89"/>
                  <a:gd name="T33" fmla="*/ 41 h 4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9" h="41">
                    <a:moveTo>
                      <a:pt x="2" y="2"/>
                    </a:moveTo>
                    <a:lnTo>
                      <a:pt x="4" y="7"/>
                    </a:lnTo>
                    <a:lnTo>
                      <a:pt x="86" y="41"/>
                    </a:lnTo>
                    <a:lnTo>
                      <a:pt x="89" y="33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4" y="7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523" name="Freeform 265">
                <a:extLst>
                  <a:ext uri="{FF2B5EF4-FFF2-40B4-BE49-F238E27FC236}">
                    <a16:creationId xmlns:a16="http://schemas.microsoft.com/office/drawing/2014/main" xmlns="" id="{3B5F0D96-9BD4-4825-864D-2984975CEB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8" y="2590"/>
                <a:ext cx="17" cy="37"/>
              </a:xfrm>
              <a:custGeom>
                <a:avLst/>
                <a:gdLst>
                  <a:gd name="T0" fmla="*/ 15 w 17"/>
                  <a:gd name="T1" fmla="*/ 2 h 37"/>
                  <a:gd name="T2" fmla="*/ 11 w 17"/>
                  <a:gd name="T3" fmla="*/ 4 h 37"/>
                  <a:gd name="T4" fmla="*/ 0 w 17"/>
                  <a:gd name="T5" fmla="*/ 34 h 37"/>
                  <a:gd name="T6" fmla="*/ 8 w 17"/>
                  <a:gd name="T7" fmla="*/ 37 h 37"/>
                  <a:gd name="T8" fmla="*/ 17 w 17"/>
                  <a:gd name="T9" fmla="*/ 8 h 37"/>
                  <a:gd name="T10" fmla="*/ 15 w 17"/>
                  <a:gd name="T11" fmla="*/ 2 h 37"/>
                  <a:gd name="T12" fmla="*/ 15 w 17"/>
                  <a:gd name="T13" fmla="*/ 2 h 37"/>
                  <a:gd name="T14" fmla="*/ 11 w 17"/>
                  <a:gd name="T15" fmla="*/ 0 h 37"/>
                  <a:gd name="T16" fmla="*/ 11 w 17"/>
                  <a:gd name="T17" fmla="*/ 4 h 37"/>
                  <a:gd name="T18" fmla="*/ 15 w 17"/>
                  <a:gd name="T19" fmla="*/ 2 h 3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"/>
                  <a:gd name="T31" fmla="*/ 0 h 37"/>
                  <a:gd name="T32" fmla="*/ 17 w 17"/>
                  <a:gd name="T33" fmla="*/ 37 h 3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" h="37">
                    <a:moveTo>
                      <a:pt x="15" y="2"/>
                    </a:moveTo>
                    <a:lnTo>
                      <a:pt x="11" y="4"/>
                    </a:lnTo>
                    <a:lnTo>
                      <a:pt x="0" y="34"/>
                    </a:lnTo>
                    <a:lnTo>
                      <a:pt x="8" y="37"/>
                    </a:lnTo>
                    <a:lnTo>
                      <a:pt x="17" y="8"/>
                    </a:lnTo>
                    <a:lnTo>
                      <a:pt x="15" y="2"/>
                    </a:lnTo>
                    <a:lnTo>
                      <a:pt x="11" y="0"/>
                    </a:lnTo>
                    <a:lnTo>
                      <a:pt x="11" y="4"/>
                    </a:ln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524" name="Freeform 266">
                <a:extLst>
                  <a:ext uri="{FF2B5EF4-FFF2-40B4-BE49-F238E27FC236}">
                    <a16:creationId xmlns:a16="http://schemas.microsoft.com/office/drawing/2014/main" xmlns="" id="{CCB544F6-707E-41A5-B4D3-588FE3C191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1" y="2592"/>
                <a:ext cx="90" cy="41"/>
              </a:xfrm>
              <a:custGeom>
                <a:avLst/>
                <a:gdLst>
                  <a:gd name="T0" fmla="*/ 88 w 90"/>
                  <a:gd name="T1" fmla="*/ 39 h 41"/>
                  <a:gd name="T2" fmla="*/ 86 w 90"/>
                  <a:gd name="T3" fmla="*/ 34 h 41"/>
                  <a:gd name="T4" fmla="*/ 2 w 90"/>
                  <a:gd name="T5" fmla="*/ 0 h 41"/>
                  <a:gd name="T6" fmla="*/ 0 w 90"/>
                  <a:gd name="T7" fmla="*/ 8 h 41"/>
                  <a:gd name="T8" fmla="*/ 82 w 90"/>
                  <a:gd name="T9" fmla="*/ 41 h 41"/>
                  <a:gd name="T10" fmla="*/ 88 w 90"/>
                  <a:gd name="T11" fmla="*/ 39 h 41"/>
                  <a:gd name="T12" fmla="*/ 88 w 90"/>
                  <a:gd name="T13" fmla="*/ 39 h 41"/>
                  <a:gd name="T14" fmla="*/ 90 w 90"/>
                  <a:gd name="T15" fmla="*/ 35 h 41"/>
                  <a:gd name="T16" fmla="*/ 86 w 90"/>
                  <a:gd name="T17" fmla="*/ 34 h 41"/>
                  <a:gd name="T18" fmla="*/ 88 w 90"/>
                  <a:gd name="T19" fmla="*/ 39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0"/>
                  <a:gd name="T31" fmla="*/ 0 h 41"/>
                  <a:gd name="T32" fmla="*/ 90 w 90"/>
                  <a:gd name="T33" fmla="*/ 41 h 4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0" h="41">
                    <a:moveTo>
                      <a:pt x="88" y="39"/>
                    </a:moveTo>
                    <a:lnTo>
                      <a:pt x="86" y="34"/>
                    </a:lnTo>
                    <a:lnTo>
                      <a:pt x="2" y="0"/>
                    </a:lnTo>
                    <a:lnTo>
                      <a:pt x="0" y="8"/>
                    </a:lnTo>
                    <a:lnTo>
                      <a:pt x="82" y="41"/>
                    </a:lnTo>
                    <a:lnTo>
                      <a:pt x="88" y="39"/>
                    </a:lnTo>
                    <a:lnTo>
                      <a:pt x="90" y="35"/>
                    </a:lnTo>
                    <a:lnTo>
                      <a:pt x="86" y="34"/>
                    </a:lnTo>
                    <a:lnTo>
                      <a:pt x="88" y="39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525" name="Freeform 267">
                <a:extLst>
                  <a:ext uri="{FF2B5EF4-FFF2-40B4-BE49-F238E27FC236}">
                    <a16:creationId xmlns:a16="http://schemas.microsoft.com/office/drawing/2014/main" xmlns="" id="{1D45ABFC-2E2D-4DDB-BFC7-F54CE1BAC4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0" y="2627"/>
                <a:ext cx="19" cy="37"/>
              </a:xfrm>
              <a:custGeom>
                <a:avLst/>
                <a:gdLst>
                  <a:gd name="T0" fmla="*/ 2 w 19"/>
                  <a:gd name="T1" fmla="*/ 36 h 37"/>
                  <a:gd name="T2" fmla="*/ 7 w 19"/>
                  <a:gd name="T3" fmla="*/ 34 h 37"/>
                  <a:gd name="T4" fmla="*/ 19 w 19"/>
                  <a:gd name="T5" fmla="*/ 4 h 37"/>
                  <a:gd name="T6" fmla="*/ 11 w 19"/>
                  <a:gd name="T7" fmla="*/ 0 h 37"/>
                  <a:gd name="T8" fmla="*/ 0 w 19"/>
                  <a:gd name="T9" fmla="*/ 30 h 37"/>
                  <a:gd name="T10" fmla="*/ 2 w 19"/>
                  <a:gd name="T11" fmla="*/ 36 h 37"/>
                  <a:gd name="T12" fmla="*/ 2 w 19"/>
                  <a:gd name="T13" fmla="*/ 36 h 37"/>
                  <a:gd name="T14" fmla="*/ 5 w 19"/>
                  <a:gd name="T15" fmla="*/ 37 h 37"/>
                  <a:gd name="T16" fmla="*/ 7 w 19"/>
                  <a:gd name="T17" fmla="*/ 34 h 37"/>
                  <a:gd name="T18" fmla="*/ 2 w 19"/>
                  <a:gd name="T19" fmla="*/ 36 h 3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9"/>
                  <a:gd name="T31" fmla="*/ 0 h 37"/>
                  <a:gd name="T32" fmla="*/ 19 w 19"/>
                  <a:gd name="T33" fmla="*/ 37 h 3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9" h="37">
                    <a:moveTo>
                      <a:pt x="2" y="36"/>
                    </a:moveTo>
                    <a:lnTo>
                      <a:pt x="7" y="34"/>
                    </a:lnTo>
                    <a:lnTo>
                      <a:pt x="19" y="4"/>
                    </a:lnTo>
                    <a:lnTo>
                      <a:pt x="11" y="0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5" y="37"/>
                    </a:lnTo>
                    <a:lnTo>
                      <a:pt x="7" y="34"/>
                    </a:lnTo>
                    <a:lnTo>
                      <a:pt x="2" y="36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526" name="Freeform 268">
                <a:extLst>
                  <a:ext uri="{FF2B5EF4-FFF2-40B4-BE49-F238E27FC236}">
                    <a16:creationId xmlns:a16="http://schemas.microsoft.com/office/drawing/2014/main" xmlns="" id="{B537F772-01B5-404A-859A-D654BD7A76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1" y="2468"/>
                <a:ext cx="85" cy="150"/>
              </a:xfrm>
              <a:custGeom>
                <a:avLst/>
                <a:gdLst>
                  <a:gd name="T0" fmla="*/ 85 w 85"/>
                  <a:gd name="T1" fmla="*/ 7 h 150"/>
                  <a:gd name="T2" fmla="*/ 23 w 85"/>
                  <a:gd name="T3" fmla="*/ 150 h 150"/>
                  <a:gd name="T4" fmla="*/ 0 w 85"/>
                  <a:gd name="T5" fmla="*/ 140 h 150"/>
                  <a:gd name="T6" fmla="*/ 62 w 85"/>
                  <a:gd name="T7" fmla="*/ 0 h 150"/>
                  <a:gd name="T8" fmla="*/ 85 w 85"/>
                  <a:gd name="T9" fmla="*/ 7 h 1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5"/>
                  <a:gd name="T16" fmla="*/ 0 h 150"/>
                  <a:gd name="T17" fmla="*/ 85 w 85"/>
                  <a:gd name="T18" fmla="*/ 150 h 1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5" h="150">
                    <a:moveTo>
                      <a:pt x="85" y="7"/>
                    </a:moveTo>
                    <a:lnTo>
                      <a:pt x="23" y="150"/>
                    </a:lnTo>
                    <a:lnTo>
                      <a:pt x="0" y="140"/>
                    </a:lnTo>
                    <a:lnTo>
                      <a:pt x="62" y="0"/>
                    </a:lnTo>
                    <a:lnTo>
                      <a:pt x="85" y="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527" name="Freeform 269">
                <a:extLst>
                  <a:ext uri="{FF2B5EF4-FFF2-40B4-BE49-F238E27FC236}">
                    <a16:creationId xmlns:a16="http://schemas.microsoft.com/office/drawing/2014/main" xmlns="" id="{4D35D836-D073-4BAB-AF5E-88C17DBBAB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0" y="2475"/>
                <a:ext cx="70" cy="147"/>
              </a:xfrm>
              <a:custGeom>
                <a:avLst/>
                <a:gdLst>
                  <a:gd name="T0" fmla="*/ 2 w 70"/>
                  <a:gd name="T1" fmla="*/ 147 h 147"/>
                  <a:gd name="T2" fmla="*/ 8 w 70"/>
                  <a:gd name="T3" fmla="*/ 145 h 147"/>
                  <a:gd name="T4" fmla="*/ 70 w 70"/>
                  <a:gd name="T5" fmla="*/ 2 h 147"/>
                  <a:gd name="T6" fmla="*/ 62 w 70"/>
                  <a:gd name="T7" fmla="*/ 0 h 147"/>
                  <a:gd name="T8" fmla="*/ 0 w 70"/>
                  <a:gd name="T9" fmla="*/ 141 h 147"/>
                  <a:gd name="T10" fmla="*/ 2 w 70"/>
                  <a:gd name="T11" fmla="*/ 147 h 147"/>
                  <a:gd name="T12" fmla="*/ 2 w 70"/>
                  <a:gd name="T13" fmla="*/ 147 h 147"/>
                  <a:gd name="T14" fmla="*/ 6 w 70"/>
                  <a:gd name="T15" fmla="*/ 147 h 147"/>
                  <a:gd name="T16" fmla="*/ 8 w 70"/>
                  <a:gd name="T17" fmla="*/ 145 h 147"/>
                  <a:gd name="T18" fmla="*/ 2 w 70"/>
                  <a:gd name="T19" fmla="*/ 147 h 14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0"/>
                  <a:gd name="T31" fmla="*/ 0 h 147"/>
                  <a:gd name="T32" fmla="*/ 70 w 70"/>
                  <a:gd name="T33" fmla="*/ 147 h 14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0" h="147">
                    <a:moveTo>
                      <a:pt x="2" y="147"/>
                    </a:moveTo>
                    <a:lnTo>
                      <a:pt x="8" y="145"/>
                    </a:lnTo>
                    <a:lnTo>
                      <a:pt x="70" y="2"/>
                    </a:lnTo>
                    <a:lnTo>
                      <a:pt x="62" y="0"/>
                    </a:lnTo>
                    <a:lnTo>
                      <a:pt x="0" y="141"/>
                    </a:lnTo>
                    <a:lnTo>
                      <a:pt x="2" y="147"/>
                    </a:lnTo>
                    <a:lnTo>
                      <a:pt x="6" y="147"/>
                    </a:lnTo>
                    <a:lnTo>
                      <a:pt x="8" y="145"/>
                    </a:lnTo>
                    <a:lnTo>
                      <a:pt x="2" y="147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528" name="Freeform 270">
                <a:extLst>
                  <a:ext uri="{FF2B5EF4-FFF2-40B4-BE49-F238E27FC236}">
                    <a16:creationId xmlns:a16="http://schemas.microsoft.com/office/drawing/2014/main" xmlns="" id="{EFCA6D22-837B-4D35-9F14-7A2CC83230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5" y="2604"/>
                <a:ext cx="31" cy="18"/>
              </a:xfrm>
              <a:custGeom>
                <a:avLst/>
                <a:gdLst>
                  <a:gd name="T0" fmla="*/ 2 w 31"/>
                  <a:gd name="T1" fmla="*/ 2 h 18"/>
                  <a:gd name="T2" fmla="*/ 4 w 31"/>
                  <a:gd name="T3" fmla="*/ 8 h 18"/>
                  <a:gd name="T4" fmla="*/ 27 w 31"/>
                  <a:gd name="T5" fmla="*/ 18 h 18"/>
                  <a:gd name="T6" fmla="*/ 31 w 31"/>
                  <a:gd name="T7" fmla="*/ 10 h 18"/>
                  <a:gd name="T8" fmla="*/ 8 w 31"/>
                  <a:gd name="T9" fmla="*/ 0 h 18"/>
                  <a:gd name="T10" fmla="*/ 2 w 31"/>
                  <a:gd name="T11" fmla="*/ 2 h 18"/>
                  <a:gd name="T12" fmla="*/ 2 w 31"/>
                  <a:gd name="T13" fmla="*/ 2 h 18"/>
                  <a:gd name="T14" fmla="*/ 0 w 31"/>
                  <a:gd name="T15" fmla="*/ 6 h 18"/>
                  <a:gd name="T16" fmla="*/ 4 w 31"/>
                  <a:gd name="T17" fmla="*/ 8 h 18"/>
                  <a:gd name="T18" fmla="*/ 2 w 31"/>
                  <a:gd name="T19" fmla="*/ 2 h 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"/>
                  <a:gd name="T31" fmla="*/ 0 h 18"/>
                  <a:gd name="T32" fmla="*/ 31 w 31"/>
                  <a:gd name="T33" fmla="*/ 18 h 1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" h="18">
                    <a:moveTo>
                      <a:pt x="2" y="2"/>
                    </a:moveTo>
                    <a:lnTo>
                      <a:pt x="4" y="8"/>
                    </a:lnTo>
                    <a:lnTo>
                      <a:pt x="27" y="18"/>
                    </a:lnTo>
                    <a:lnTo>
                      <a:pt x="31" y="10"/>
                    </a:lnTo>
                    <a:lnTo>
                      <a:pt x="8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529" name="Freeform 271">
                <a:extLst>
                  <a:ext uri="{FF2B5EF4-FFF2-40B4-BE49-F238E27FC236}">
                    <a16:creationId xmlns:a16="http://schemas.microsoft.com/office/drawing/2014/main" xmlns="" id="{E3C6CDAB-757D-4C98-ACF8-DACF5525C1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7" y="2462"/>
                <a:ext cx="70" cy="148"/>
              </a:xfrm>
              <a:custGeom>
                <a:avLst/>
                <a:gdLst>
                  <a:gd name="T0" fmla="*/ 68 w 70"/>
                  <a:gd name="T1" fmla="*/ 2 h 148"/>
                  <a:gd name="T2" fmla="*/ 62 w 70"/>
                  <a:gd name="T3" fmla="*/ 4 h 148"/>
                  <a:gd name="T4" fmla="*/ 0 w 70"/>
                  <a:gd name="T5" fmla="*/ 144 h 148"/>
                  <a:gd name="T6" fmla="*/ 8 w 70"/>
                  <a:gd name="T7" fmla="*/ 148 h 148"/>
                  <a:gd name="T8" fmla="*/ 70 w 70"/>
                  <a:gd name="T9" fmla="*/ 8 h 148"/>
                  <a:gd name="T10" fmla="*/ 68 w 70"/>
                  <a:gd name="T11" fmla="*/ 2 h 148"/>
                  <a:gd name="T12" fmla="*/ 68 w 70"/>
                  <a:gd name="T13" fmla="*/ 2 h 148"/>
                  <a:gd name="T14" fmla="*/ 64 w 70"/>
                  <a:gd name="T15" fmla="*/ 0 h 148"/>
                  <a:gd name="T16" fmla="*/ 62 w 70"/>
                  <a:gd name="T17" fmla="*/ 4 h 148"/>
                  <a:gd name="T18" fmla="*/ 68 w 70"/>
                  <a:gd name="T19" fmla="*/ 2 h 14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0"/>
                  <a:gd name="T31" fmla="*/ 0 h 148"/>
                  <a:gd name="T32" fmla="*/ 70 w 70"/>
                  <a:gd name="T33" fmla="*/ 148 h 14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0" h="148">
                    <a:moveTo>
                      <a:pt x="68" y="2"/>
                    </a:moveTo>
                    <a:lnTo>
                      <a:pt x="62" y="4"/>
                    </a:lnTo>
                    <a:lnTo>
                      <a:pt x="0" y="144"/>
                    </a:lnTo>
                    <a:lnTo>
                      <a:pt x="8" y="148"/>
                    </a:lnTo>
                    <a:lnTo>
                      <a:pt x="70" y="8"/>
                    </a:lnTo>
                    <a:lnTo>
                      <a:pt x="68" y="2"/>
                    </a:lnTo>
                    <a:lnTo>
                      <a:pt x="64" y="0"/>
                    </a:lnTo>
                    <a:lnTo>
                      <a:pt x="62" y="4"/>
                    </a:lnTo>
                    <a:lnTo>
                      <a:pt x="68" y="2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  <p:sp>
            <p:nvSpPr>
              <p:cNvPr id="530" name="Freeform 272">
                <a:extLst>
                  <a:ext uri="{FF2B5EF4-FFF2-40B4-BE49-F238E27FC236}">
                    <a16:creationId xmlns:a16="http://schemas.microsoft.com/office/drawing/2014/main" xmlns="" id="{BAAAF6A0-D013-4331-A045-A9690AB212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3" y="2464"/>
                <a:ext cx="29" cy="15"/>
              </a:xfrm>
              <a:custGeom>
                <a:avLst/>
                <a:gdLst>
                  <a:gd name="T0" fmla="*/ 27 w 29"/>
                  <a:gd name="T1" fmla="*/ 13 h 15"/>
                  <a:gd name="T2" fmla="*/ 25 w 29"/>
                  <a:gd name="T3" fmla="*/ 10 h 15"/>
                  <a:gd name="T4" fmla="*/ 2 w 29"/>
                  <a:gd name="T5" fmla="*/ 0 h 15"/>
                  <a:gd name="T6" fmla="*/ 0 w 29"/>
                  <a:gd name="T7" fmla="*/ 8 h 15"/>
                  <a:gd name="T8" fmla="*/ 21 w 29"/>
                  <a:gd name="T9" fmla="*/ 15 h 15"/>
                  <a:gd name="T10" fmla="*/ 27 w 29"/>
                  <a:gd name="T11" fmla="*/ 13 h 15"/>
                  <a:gd name="T12" fmla="*/ 27 w 29"/>
                  <a:gd name="T13" fmla="*/ 13 h 15"/>
                  <a:gd name="T14" fmla="*/ 29 w 29"/>
                  <a:gd name="T15" fmla="*/ 10 h 15"/>
                  <a:gd name="T16" fmla="*/ 25 w 29"/>
                  <a:gd name="T17" fmla="*/ 10 h 15"/>
                  <a:gd name="T18" fmla="*/ 27 w 29"/>
                  <a:gd name="T19" fmla="*/ 13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9"/>
                  <a:gd name="T31" fmla="*/ 0 h 15"/>
                  <a:gd name="T32" fmla="*/ 29 w 29"/>
                  <a:gd name="T33" fmla="*/ 15 h 1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9" h="15">
                    <a:moveTo>
                      <a:pt x="27" y="13"/>
                    </a:moveTo>
                    <a:lnTo>
                      <a:pt x="25" y="10"/>
                    </a:lnTo>
                    <a:lnTo>
                      <a:pt x="2" y="0"/>
                    </a:lnTo>
                    <a:lnTo>
                      <a:pt x="0" y="8"/>
                    </a:lnTo>
                    <a:lnTo>
                      <a:pt x="21" y="15"/>
                    </a:lnTo>
                    <a:lnTo>
                      <a:pt x="27" y="13"/>
                    </a:lnTo>
                    <a:lnTo>
                      <a:pt x="29" y="10"/>
                    </a:lnTo>
                    <a:lnTo>
                      <a:pt x="25" y="10"/>
                    </a:lnTo>
                    <a:lnTo>
                      <a:pt x="27" y="13"/>
                    </a:lnTo>
                    <a:close/>
                  </a:path>
                </a:pathLst>
              </a:custGeom>
              <a:solidFill>
                <a:srgbClr val="0C0C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IN" sz="1350"/>
              </a:p>
            </p:txBody>
          </p:sp>
        </p:grpSp>
        <p:sp>
          <p:nvSpPr>
            <p:cNvPr id="532" name="Text Box 21">
              <a:extLst>
                <a:ext uri="{FF2B5EF4-FFF2-40B4-BE49-F238E27FC236}">
                  <a16:creationId xmlns:a16="http://schemas.microsoft.com/office/drawing/2014/main" xmlns="" id="{1EFDF8B2-EE8A-49DF-A256-C9532686D5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411145">
              <a:off x="3251741" y="1879723"/>
              <a:ext cx="849515" cy="332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bg1"/>
                  </a:solidFill>
                  <a:latin typeface="Swis721 Md BT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Swis721 Md BT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Swis721 Md BT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Swis721 Md BT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Swis721 Md BT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Swis721 Md BT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Swis721 Md BT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Swis721 Md BT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Swis721 Md BT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dirty="0">
                  <a:solidFill>
                    <a:schemeClr val="tx1"/>
                  </a:solidFill>
                </a:rPr>
                <a:t>Duct</a:t>
              </a:r>
            </a:p>
          </p:txBody>
        </p:sp>
        <p:sp>
          <p:nvSpPr>
            <p:cNvPr id="534" name="Line 24">
              <a:extLst>
                <a:ext uri="{FF2B5EF4-FFF2-40B4-BE49-F238E27FC236}">
                  <a16:creationId xmlns:a16="http://schemas.microsoft.com/office/drawing/2014/main" xmlns="" id="{82D59C55-DC25-41BC-BC97-344D0BCB2CC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11145" flipV="1">
              <a:off x="1500231" y="3176807"/>
              <a:ext cx="504919" cy="457790"/>
            </a:xfrm>
            <a:prstGeom prst="line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en-US" sz="1350">
                <a:latin typeface="Swis721 Md BT" pitchFamily="34" charset="0"/>
              </a:endParaRPr>
            </a:p>
          </p:txBody>
        </p:sp>
        <p:sp>
          <p:nvSpPr>
            <p:cNvPr id="535" name="Text Box 26">
              <a:extLst>
                <a:ext uri="{FF2B5EF4-FFF2-40B4-BE49-F238E27FC236}">
                  <a16:creationId xmlns:a16="http://schemas.microsoft.com/office/drawing/2014/main" xmlns="" id="{84D5D55B-6D29-42BE-BB43-8522F64EC8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411145">
              <a:off x="567030" y="3578263"/>
              <a:ext cx="2193749" cy="332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bg1"/>
                  </a:solidFill>
                  <a:latin typeface="Swis721 Md BT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Swis721 Md BT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Swis721 Md BT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Swis721 Md BT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Swis721 Md BT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Swis721 Md BT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Swis721 Md BT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Swis721 Md BT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Swis721 Md BT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dirty="0">
                  <a:solidFill>
                    <a:schemeClr val="tx1"/>
                  </a:solidFill>
                </a:rPr>
                <a:t>Stressing anchorage</a:t>
              </a:r>
            </a:p>
          </p:txBody>
        </p:sp>
        <p:sp>
          <p:nvSpPr>
            <p:cNvPr id="537" name="Text Box 30">
              <a:extLst>
                <a:ext uri="{FF2B5EF4-FFF2-40B4-BE49-F238E27FC236}">
                  <a16:creationId xmlns:a16="http://schemas.microsoft.com/office/drawing/2014/main" xmlns="" id="{43679831-FC96-492F-A6BF-74798C424E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411145">
              <a:off x="2686055" y="3613420"/>
              <a:ext cx="1175164" cy="554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bg1"/>
                  </a:solidFill>
                  <a:latin typeface="Swis721 Md BT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Swis721 Md BT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Swis721 Md BT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Swis721 Md BT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Swis721 Md BT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Swis721 Md BT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Swis721 Md BT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Swis721 Md BT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Swis721 Md BT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0000FF"/>
                  </a:solidFill>
                </a:rPr>
                <a:t>Inlet</a:t>
              </a:r>
            </a:p>
          </p:txBody>
        </p:sp>
        <p:sp>
          <p:nvSpPr>
            <p:cNvPr id="538" name="Text Box 31">
              <a:extLst>
                <a:ext uri="{FF2B5EF4-FFF2-40B4-BE49-F238E27FC236}">
                  <a16:creationId xmlns:a16="http://schemas.microsoft.com/office/drawing/2014/main" xmlns="" id="{9A267400-C140-45E3-A35F-66FE9C6A3C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411145">
              <a:off x="6265480" y="1372254"/>
              <a:ext cx="812838" cy="332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bg1"/>
                  </a:solidFill>
                  <a:latin typeface="Swis721 Md BT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Swis721 Md BT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Swis721 Md BT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Swis721 Md BT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Swis721 Md BT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Swis721 Md BT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Swis721 Md BT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Swis721 Md BT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Swis721 Md BT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dirty="0">
                  <a:solidFill>
                    <a:schemeClr val="tx1"/>
                  </a:solidFill>
                </a:rPr>
                <a:t>Vents</a:t>
              </a:r>
            </a:p>
          </p:txBody>
        </p:sp>
        <p:sp>
          <p:nvSpPr>
            <p:cNvPr id="539" name="Line 33">
              <a:extLst>
                <a:ext uri="{FF2B5EF4-FFF2-40B4-BE49-F238E27FC236}">
                  <a16:creationId xmlns:a16="http://schemas.microsoft.com/office/drawing/2014/main" xmlns="" id="{A5312280-DD79-4D08-8F4E-CE928E947FB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11145" flipH="1">
              <a:off x="6260038" y="1629005"/>
              <a:ext cx="349087" cy="288846"/>
            </a:xfrm>
            <a:prstGeom prst="line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1350">
                <a:latin typeface="Swis721 Md BT" pitchFamily="34" charset="0"/>
              </a:endParaRPr>
            </a:p>
          </p:txBody>
        </p:sp>
        <p:sp>
          <p:nvSpPr>
            <p:cNvPr id="553" name="Line 73">
              <a:extLst>
                <a:ext uri="{FF2B5EF4-FFF2-40B4-BE49-F238E27FC236}">
                  <a16:creationId xmlns:a16="http://schemas.microsoft.com/office/drawing/2014/main" xmlns="" id="{644B6B2E-3B8C-4EF7-9B5C-4C92BEF07E4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11145" flipH="1" flipV="1">
              <a:off x="1074106" y="2659218"/>
              <a:ext cx="261856" cy="5247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 type="triangle" w="med" len="med"/>
              <a:tailEnd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en-US" sz="1350">
                <a:latin typeface="Swis721 Md BT" pitchFamily="34" charset="0"/>
              </a:endParaRPr>
            </a:p>
          </p:txBody>
        </p:sp>
        <p:sp>
          <p:nvSpPr>
            <p:cNvPr id="560" name="Text Box 87">
              <a:extLst>
                <a:ext uri="{FF2B5EF4-FFF2-40B4-BE49-F238E27FC236}">
                  <a16:creationId xmlns:a16="http://schemas.microsoft.com/office/drawing/2014/main" xmlns="" id="{173E4BA2-693D-4E4F-9CF4-D8F0CE9428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411145">
              <a:off x="7489819" y="3401445"/>
              <a:ext cx="1075915" cy="554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bg1"/>
                  </a:solidFill>
                  <a:latin typeface="Swis721 Md BT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Swis721 Md BT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Swis721 Md BT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Swis721 Md BT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Swis721 Md BT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Swis721 Md BT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Swis721 Md BT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Swis721 Md BT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Swis721 Md BT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400" b="1" dirty="0">
                  <a:solidFill>
                    <a:srgbClr val="0000FF"/>
                  </a:solidFill>
                </a:rPr>
                <a:t>Inlet</a:t>
              </a:r>
            </a:p>
          </p:txBody>
        </p:sp>
        <p:sp>
          <p:nvSpPr>
            <p:cNvPr id="561" name="Line 93">
              <a:extLst>
                <a:ext uri="{FF2B5EF4-FFF2-40B4-BE49-F238E27FC236}">
                  <a16:creationId xmlns:a16="http://schemas.microsoft.com/office/drawing/2014/main" xmlns="" id="{23E87B6B-7AF9-4D39-8FCA-B1564F780DC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11145">
              <a:off x="6614517" y="1607473"/>
              <a:ext cx="317734" cy="353617"/>
            </a:xfrm>
            <a:prstGeom prst="line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endParaRPr lang="en-US" sz="1350">
                <a:latin typeface="Swis721 Md BT" pitchFamily="34" charset="0"/>
              </a:endParaRPr>
            </a:p>
          </p:txBody>
        </p:sp>
        <p:sp>
          <p:nvSpPr>
            <p:cNvPr id="562" name="Text Box 95">
              <a:extLst>
                <a:ext uri="{FF2B5EF4-FFF2-40B4-BE49-F238E27FC236}">
                  <a16:creationId xmlns:a16="http://schemas.microsoft.com/office/drawing/2014/main" xmlns="" id="{F9BD123F-742C-4FD0-BFC0-FA34C9016B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411145">
              <a:off x="516346" y="2505546"/>
              <a:ext cx="812838" cy="332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bg1"/>
                  </a:solidFill>
                  <a:latin typeface="Swis721 Md BT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Swis721 Md BT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Swis721 Md BT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Swis721 Md BT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Swis721 Md BT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Swis721 Md BT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Swis721 Md BT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Swis721 Md BT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Swis721 Md BT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200" dirty="0">
                  <a:solidFill>
                    <a:schemeClr val="tx1"/>
                  </a:solidFill>
                </a:rPr>
                <a:t>Vent</a:t>
              </a:r>
            </a:p>
          </p:txBody>
        </p:sp>
        <p:sp>
          <p:nvSpPr>
            <p:cNvPr id="567" name="Line 347">
              <a:extLst>
                <a:ext uri="{FF2B5EF4-FFF2-40B4-BE49-F238E27FC236}">
                  <a16:creationId xmlns:a16="http://schemas.microsoft.com/office/drawing/2014/main" xmlns="" id="{0BE36EC2-3FCB-4582-96C3-A98003BF4F9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11145">
              <a:off x="6301824" y="2287424"/>
              <a:ext cx="0" cy="6212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 sz="1350"/>
            </a:p>
          </p:txBody>
        </p:sp>
        <p:sp>
          <p:nvSpPr>
            <p:cNvPr id="568" name="Line 348">
              <a:extLst>
                <a:ext uri="{FF2B5EF4-FFF2-40B4-BE49-F238E27FC236}">
                  <a16:creationId xmlns:a16="http://schemas.microsoft.com/office/drawing/2014/main" xmlns="" id="{0B2CF2C0-79B2-4AEE-AECC-C644781354E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11145">
              <a:off x="6861809" y="2379806"/>
              <a:ext cx="0" cy="5157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 sz="1350"/>
            </a:p>
          </p:txBody>
        </p:sp>
        <p:sp>
          <p:nvSpPr>
            <p:cNvPr id="569" name="Line 349">
              <a:extLst>
                <a:ext uri="{FF2B5EF4-FFF2-40B4-BE49-F238E27FC236}">
                  <a16:creationId xmlns:a16="http://schemas.microsoft.com/office/drawing/2014/main" xmlns="" id="{F8FFDCB6-BE3C-4C95-8C71-C61FD964138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11145">
              <a:off x="6311454" y="2647401"/>
              <a:ext cx="5331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 sz="1350"/>
            </a:p>
          </p:txBody>
        </p:sp>
        <p:sp>
          <p:nvSpPr>
            <p:cNvPr id="570" name="Text Box 350">
              <a:extLst>
                <a:ext uri="{FF2B5EF4-FFF2-40B4-BE49-F238E27FC236}">
                  <a16:creationId xmlns:a16="http://schemas.microsoft.com/office/drawing/2014/main" xmlns="" id="{3AF1464C-7762-4D84-BEA5-3B4FDC1E4B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411145">
              <a:off x="6234512" y="2383226"/>
              <a:ext cx="729156" cy="623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bg1"/>
                  </a:solidFill>
                  <a:latin typeface="Swis721 Md BT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Swis721 Md BT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Swis721 Md BT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Swis721 Md BT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Swis721 Md BT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Swis721 Md BT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Swis721 Md BT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Swis721 Md BT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Swis721 Md BT"/>
                </a:defRPr>
              </a:lvl9pPr>
            </a:lstStyle>
            <a:p>
              <a:pPr algn="ctr" eaLnBrk="1" hangingPunct="1">
                <a:lnSpc>
                  <a:spcPct val="110000"/>
                </a:lnSpc>
                <a:spcBef>
                  <a:spcPct val="50000"/>
                </a:spcBef>
              </a:pPr>
              <a:r>
                <a:rPr lang="en-US" altLang="en-US" sz="1050" dirty="0">
                  <a:solidFill>
                    <a:schemeClr val="tx1"/>
                  </a:solidFill>
                </a:rPr>
                <a:t>Min.</a:t>
              </a:r>
            </a:p>
            <a:p>
              <a:pPr algn="ctr" eaLnBrk="1" hangingPunct="1">
                <a:lnSpc>
                  <a:spcPct val="110000"/>
                </a:lnSpc>
                <a:spcBef>
                  <a:spcPct val="50000"/>
                </a:spcBef>
              </a:pPr>
              <a:r>
                <a:rPr lang="en-US" altLang="en-US" sz="1050" dirty="0">
                  <a:solidFill>
                    <a:schemeClr val="tx1"/>
                  </a:solidFill>
                </a:rPr>
                <a:t>1 m</a:t>
              </a:r>
            </a:p>
          </p:txBody>
        </p:sp>
        <p:sp>
          <p:nvSpPr>
            <p:cNvPr id="665" name="Text Box 81">
              <a:extLst>
                <a:ext uri="{FF2B5EF4-FFF2-40B4-BE49-F238E27FC236}">
                  <a16:creationId xmlns:a16="http://schemas.microsoft.com/office/drawing/2014/main" xmlns="" id="{BB2DD82F-5DBE-4ABF-B9F5-F7CC867B0E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56352">
              <a:off x="2718447" y="2769470"/>
              <a:ext cx="1358491" cy="332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bg1"/>
                  </a:solidFill>
                  <a:latin typeface="Swis721 Md BT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Swis721 Md BT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Swis721 Md BT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Swis721 Md BT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Swis721 Md BT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Swis721 Md BT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Swis721 Md BT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Swis721 Md BT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Swis721 Md BT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200" dirty="0">
                  <a:solidFill>
                    <a:srgbClr val="C00000"/>
                  </a:solidFill>
                </a:rPr>
                <a:t>Grout</a:t>
              </a:r>
              <a:r>
                <a:rPr lang="en-GB" altLang="en-US" sz="9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altLang="en-US" sz="1200" dirty="0">
                  <a:solidFill>
                    <a:srgbClr val="C00000"/>
                  </a:solidFill>
                </a:rPr>
                <a:t>flow</a:t>
              </a:r>
            </a:p>
          </p:txBody>
        </p:sp>
        <p:sp>
          <p:nvSpPr>
            <p:cNvPr id="666" name="Text Box 81">
              <a:extLst>
                <a:ext uri="{FF2B5EF4-FFF2-40B4-BE49-F238E27FC236}">
                  <a16:creationId xmlns:a16="http://schemas.microsoft.com/office/drawing/2014/main" xmlns="" id="{D9606D5F-60BC-4080-86A6-F741C9D693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461160">
              <a:off x="4250904" y="2358425"/>
              <a:ext cx="1423164" cy="332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bg1"/>
                  </a:solidFill>
                  <a:latin typeface="Swis721 Md BT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Swis721 Md BT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Swis721 Md BT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Swis721 Md BT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Swis721 Md BT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Swis721 Md BT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Swis721 Md BT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Swis721 Md BT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Swis721 Md BT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200" dirty="0">
                  <a:solidFill>
                    <a:srgbClr val="C00000"/>
                  </a:solidFill>
                </a:rPr>
                <a:t>Grout</a:t>
              </a:r>
              <a:r>
                <a:rPr lang="en-GB" altLang="en-US" sz="9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altLang="en-US" sz="1200" dirty="0">
                  <a:solidFill>
                    <a:srgbClr val="C00000"/>
                  </a:solidFill>
                </a:rPr>
                <a:t>flow</a:t>
              </a:r>
            </a:p>
          </p:txBody>
        </p:sp>
        <p:cxnSp>
          <p:nvCxnSpPr>
            <p:cNvPr id="667" name="Straight Arrow Connector 666">
              <a:extLst>
                <a:ext uri="{FF2B5EF4-FFF2-40B4-BE49-F238E27FC236}">
                  <a16:creationId xmlns:a16="http://schemas.microsoft.com/office/drawing/2014/main" xmlns="" id="{3B0F82B4-2010-47B7-869A-409B5B69B33D}"/>
                </a:ext>
              </a:extLst>
            </p:cNvPr>
            <p:cNvCxnSpPr>
              <a:cxnSpLocks/>
              <a:stCxn id="665" idx="1"/>
            </p:cNvCxnSpPr>
            <p:nvPr/>
          </p:nvCxnSpPr>
          <p:spPr>
            <a:xfrm flipH="1" flipV="1">
              <a:off x="2348089" y="2816396"/>
              <a:ext cx="374004" cy="5498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8" name="Straight Arrow Connector 667">
              <a:extLst>
                <a:ext uri="{FF2B5EF4-FFF2-40B4-BE49-F238E27FC236}">
                  <a16:creationId xmlns:a16="http://schemas.microsoft.com/office/drawing/2014/main" xmlns="" id="{91E44D65-9DE7-44FD-BCB0-B3C44BCA7F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93567" y="2396708"/>
              <a:ext cx="298237" cy="83827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7" name="Text Box 81">
              <a:extLst>
                <a:ext uri="{FF2B5EF4-FFF2-40B4-BE49-F238E27FC236}">
                  <a16:creationId xmlns:a16="http://schemas.microsoft.com/office/drawing/2014/main" xmlns="" id="{463A8119-BEC7-43C2-88D9-94D46765E0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801151">
              <a:off x="8727350" y="2408473"/>
              <a:ext cx="1161383" cy="332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bg1"/>
                  </a:solidFill>
                  <a:latin typeface="Swis721 Md BT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Swis721 Md BT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Swis721 Md BT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Swis721 Md BT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Swis721 Md BT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Swis721 Md BT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Swis721 Md BT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Swis721 Md BT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Swis721 Md BT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200" dirty="0">
                  <a:solidFill>
                    <a:srgbClr val="C00000"/>
                  </a:solidFill>
                </a:rPr>
                <a:t>Grout</a:t>
              </a:r>
              <a:r>
                <a:rPr lang="en-GB" altLang="en-US" sz="9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altLang="en-US" sz="1200" dirty="0">
                  <a:solidFill>
                    <a:srgbClr val="C00000"/>
                  </a:solidFill>
                </a:rPr>
                <a:t>flow</a:t>
              </a:r>
            </a:p>
          </p:txBody>
        </p:sp>
        <p:cxnSp>
          <p:nvCxnSpPr>
            <p:cNvPr id="872" name="Straight Arrow Connector 871">
              <a:extLst>
                <a:ext uri="{FF2B5EF4-FFF2-40B4-BE49-F238E27FC236}">
                  <a16:creationId xmlns:a16="http://schemas.microsoft.com/office/drawing/2014/main" xmlns="" id="{46198865-8B35-4B79-A5F6-74A1AD8984E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94346" y="2186828"/>
              <a:ext cx="282552" cy="135668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3" name="Straight Arrow Connector 872">
              <a:extLst>
                <a:ext uri="{FF2B5EF4-FFF2-40B4-BE49-F238E27FC236}">
                  <a16:creationId xmlns:a16="http://schemas.microsoft.com/office/drawing/2014/main" xmlns="" id="{B0A5F802-5F49-4513-8DF2-A60CCC91E3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60145" y="2182882"/>
              <a:ext cx="406703" cy="15836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8" name="Text Box 81">
              <a:extLst>
                <a:ext uri="{FF2B5EF4-FFF2-40B4-BE49-F238E27FC236}">
                  <a16:creationId xmlns:a16="http://schemas.microsoft.com/office/drawing/2014/main" xmlns="" id="{F0F6B201-41AB-41E6-BBEB-CC0AF9FEE1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374246">
              <a:off x="7228372" y="2355579"/>
              <a:ext cx="1161383" cy="332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600">
                  <a:solidFill>
                    <a:schemeClr val="bg1"/>
                  </a:solidFill>
                  <a:latin typeface="Swis721 Md BT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Swis721 Md BT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Swis721 Md BT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Swis721 Md BT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Swis721 Md BT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Swis721 Md BT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Swis721 Md BT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Swis721 Md BT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Swis721 Md BT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 sz="1200" dirty="0">
                  <a:solidFill>
                    <a:srgbClr val="C00000"/>
                  </a:solidFill>
                </a:rPr>
                <a:t>Grout</a:t>
              </a:r>
              <a:r>
                <a:rPr lang="en-GB" altLang="en-US" sz="9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altLang="en-US" sz="1200" dirty="0">
                  <a:solidFill>
                    <a:srgbClr val="C00000"/>
                  </a:solidFill>
                </a:rPr>
                <a:t>flow</a:t>
              </a:r>
            </a:p>
          </p:txBody>
        </p:sp>
        <p:sp>
          <p:nvSpPr>
            <p:cNvPr id="533" name="Line 23">
              <a:extLst>
                <a:ext uri="{FF2B5EF4-FFF2-40B4-BE49-F238E27FC236}">
                  <a16:creationId xmlns:a16="http://schemas.microsoft.com/office/drawing/2014/main" xmlns="" id="{36CB7ED6-4F02-467D-A4FB-D422E88EBB3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21411145">
              <a:off x="3709412" y="2132592"/>
              <a:ext cx="553707" cy="8913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17961" dir="27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endParaRPr lang="en-US" sz="1350">
                <a:latin typeface="Swis721 Md BT" pitchFamily="34" charset="0"/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V="1">
              <a:off x="3605651" y="3435743"/>
              <a:ext cx="285881" cy="25836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>
              <a:off x="11115369" y="2057498"/>
              <a:ext cx="252811" cy="9812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10547625" y="2695116"/>
              <a:ext cx="220520" cy="47441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8421805" y="3225956"/>
              <a:ext cx="162483" cy="22697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6" name="TextBox 545"/>
            <p:cNvSpPr txBox="1"/>
            <p:nvPr/>
          </p:nvSpPr>
          <p:spPr>
            <a:xfrm rot="21441169">
              <a:off x="7425757" y="1657587"/>
              <a:ext cx="1966988" cy="332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spcBef>
                  <a:spcPct val="50000"/>
                </a:spcBef>
                <a:defRPr sz="1600">
                  <a:latin typeface="Swis721 Md BT"/>
                </a:defRPr>
              </a:lvl1pPr>
              <a:lvl2pPr marL="742950" indent="-285750" eaLnBrk="0" hangingPunct="0">
                <a:defRPr sz="1600">
                  <a:solidFill>
                    <a:schemeClr val="bg1"/>
                  </a:solidFill>
                  <a:latin typeface="Swis721 Md BT"/>
                </a:defRPr>
              </a:lvl2pPr>
              <a:lvl3pPr marL="1143000" indent="-228600" eaLnBrk="0" hangingPunct="0">
                <a:defRPr sz="1600">
                  <a:solidFill>
                    <a:schemeClr val="bg1"/>
                  </a:solidFill>
                  <a:latin typeface="Swis721 Md BT"/>
                </a:defRPr>
              </a:lvl3pPr>
              <a:lvl4pPr marL="1600200" indent="-228600" eaLnBrk="0" hangingPunct="0">
                <a:defRPr sz="1600">
                  <a:solidFill>
                    <a:schemeClr val="bg1"/>
                  </a:solidFill>
                  <a:latin typeface="Swis721 Md BT"/>
                </a:defRPr>
              </a:lvl4pPr>
              <a:lvl5pPr marL="2057400" indent="-228600" eaLnBrk="0" hangingPunct="0">
                <a:defRPr sz="1600">
                  <a:solidFill>
                    <a:schemeClr val="bg1"/>
                  </a:solidFill>
                  <a:latin typeface="Swis721 Md BT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Swis721 Md BT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Swis721 Md BT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Swis721 Md BT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bg1"/>
                  </a:solidFill>
                  <a:latin typeface="Swis721 Md BT"/>
                </a:defRPr>
              </a:lvl9pPr>
            </a:lstStyle>
            <a:p>
              <a:r>
                <a:rPr lang="en-US" sz="1200" dirty="0"/>
                <a:t>Increasing gradient</a:t>
              </a:r>
            </a:p>
          </p:txBody>
        </p:sp>
        <p:cxnSp>
          <p:nvCxnSpPr>
            <p:cNvPr id="547" name="Straight Arrow Connector 546"/>
            <p:cNvCxnSpPr/>
            <p:nvPr/>
          </p:nvCxnSpPr>
          <p:spPr>
            <a:xfrm flipV="1">
              <a:off x="9391695" y="1769960"/>
              <a:ext cx="515115" cy="4615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5997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Grout flowing out of the other end does not mean that the tendon is filled with grout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3" b="35182"/>
          <a:stretch/>
        </p:blipFill>
        <p:spPr bwMode="auto">
          <a:xfrm>
            <a:off x="5950430" y="1433015"/>
            <a:ext cx="303549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342900" y="1992573"/>
            <a:ext cx="4841543" cy="1532696"/>
            <a:chOff x="0" y="3168"/>
            <a:chExt cx="4840" cy="853"/>
          </a:xfrm>
        </p:grpSpPr>
        <p:sp>
          <p:nvSpPr>
            <p:cNvPr id="6" name="TextBox 89"/>
            <p:cNvSpPr txBox="1">
              <a:spLocks noChangeArrowheads="1"/>
            </p:cNvSpPr>
            <p:nvPr/>
          </p:nvSpPr>
          <p:spPr bwMode="auto">
            <a:xfrm>
              <a:off x="0" y="3769"/>
              <a:ext cx="484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Courier New" panose="02070309020205020404" pitchFamily="49" charset="0"/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/>
                <a:t>A simplified schematic of typical tendon profile (Not to scale)</a:t>
              </a:r>
            </a:p>
          </p:txBody>
        </p:sp>
        <p:grpSp>
          <p:nvGrpSpPr>
            <p:cNvPr id="7" name="Group 33"/>
            <p:cNvGrpSpPr>
              <a:grpSpLocks/>
            </p:cNvGrpSpPr>
            <p:nvPr/>
          </p:nvGrpSpPr>
          <p:grpSpPr bwMode="auto">
            <a:xfrm>
              <a:off x="0" y="3168"/>
              <a:ext cx="4840" cy="567"/>
              <a:chOff x="3124200" y="5029200"/>
              <a:chExt cx="5410203" cy="1066800"/>
            </a:xfrm>
          </p:grpSpPr>
          <p:grpSp>
            <p:nvGrpSpPr>
              <p:cNvPr id="8" name="Group 28"/>
              <p:cNvGrpSpPr>
                <a:grpSpLocks/>
              </p:cNvGrpSpPr>
              <p:nvPr/>
            </p:nvGrpSpPr>
            <p:grpSpPr bwMode="auto">
              <a:xfrm>
                <a:off x="3124199" y="5029205"/>
                <a:ext cx="5410199" cy="1066802"/>
                <a:chOff x="228600" y="3698251"/>
                <a:chExt cx="8686800" cy="1604491"/>
              </a:xfrm>
            </p:grpSpPr>
            <p:pic>
              <p:nvPicPr>
                <p:cNvPr id="35" name="Picture 1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10000" y="3698251"/>
                  <a:ext cx="903797" cy="4667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6" name="Picture 8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6487" b="68694"/>
                <a:stretch>
                  <a:fillRect/>
                </a:stretch>
              </p:blipFill>
              <p:spPr bwMode="auto">
                <a:xfrm>
                  <a:off x="228600" y="3959422"/>
                  <a:ext cx="8686800" cy="13433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cxnSp>
            <p:nvCxnSpPr>
              <p:cNvPr id="9" name="Straight Connector 35"/>
              <p:cNvCxnSpPr>
                <a:cxnSpLocks noChangeShapeType="1"/>
              </p:cNvCxnSpPr>
              <p:nvPr/>
            </p:nvCxnSpPr>
            <p:spPr bwMode="auto">
              <a:xfrm rot="5400000">
                <a:off x="4913312" y="5329713"/>
                <a:ext cx="9144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" name="Straight Connector 36"/>
              <p:cNvCxnSpPr>
                <a:cxnSpLocks noChangeShapeType="1"/>
              </p:cNvCxnSpPr>
              <p:nvPr/>
            </p:nvCxnSpPr>
            <p:spPr bwMode="auto">
              <a:xfrm rot="5400000">
                <a:off x="4914106" y="5892323"/>
                <a:ext cx="9144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" name="Straight Connector 37"/>
              <p:cNvCxnSpPr>
                <a:cxnSpLocks noChangeShapeType="1"/>
              </p:cNvCxnSpPr>
              <p:nvPr/>
            </p:nvCxnSpPr>
            <p:spPr bwMode="auto">
              <a:xfrm rot="5400000">
                <a:off x="5210492" y="5327333"/>
                <a:ext cx="9144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" name="Straight Connector 38"/>
              <p:cNvCxnSpPr>
                <a:cxnSpLocks noChangeShapeType="1"/>
              </p:cNvCxnSpPr>
              <p:nvPr/>
            </p:nvCxnSpPr>
            <p:spPr bwMode="auto">
              <a:xfrm rot="5400000">
                <a:off x="5211286" y="5892323"/>
                <a:ext cx="9144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" name="Straight Connector 39"/>
              <p:cNvCxnSpPr>
                <a:cxnSpLocks noChangeShapeType="1"/>
              </p:cNvCxnSpPr>
              <p:nvPr/>
            </p:nvCxnSpPr>
            <p:spPr bwMode="auto">
              <a:xfrm rot="5400000">
                <a:off x="5820092" y="5327333"/>
                <a:ext cx="9144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" name="Straight Connector 40"/>
              <p:cNvCxnSpPr>
                <a:cxnSpLocks noChangeShapeType="1"/>
              </p:cNvCxnSpPr>
              <p:nvPr/>
            </p:nvCxnSpPr>
            <p:spPr bwMode="auto">
              <a:xfrm rot="5400000">
                <a:off x="5820886" y="5889466"/>
                <a:ext cx="9144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" name="Straight Connector 41"/>
              <p:cNvCxnSpPr>
                <a:cxnSpLocks noChangeShapeType="1"/>
              </p:cNvCxnSpPr>
              <p:nvPr/>
            </p:nvCxnSpPr>
            <p:spPr bwMode="auto">
              <a:xfrm rot="5400000">
                <a:off x="5532914" y="5325586"/>
                <a:ext cx="9144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" name="Straight Connector 42"/>
              <p:cNvCxnSpPr>
                <a:cxnSpLocks noChangeShapeType="1"/>
              </p:cNvCxnSpPr>
              <p:nvPr/>
            </p:nvCxnSpPr>
            <p:spPr bwMode="auto">
              <a:xfrm rot="5400000">
                <a:off x="5533708" y="5887719"/>
                <a:ext cx="9144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" name="Straight Connector 43"/>
              <p:cNvCxnSpPr>
                <a:cxnSpLocks noChangeShapeType="1"/>
              </p:cNvCxnSpPr>
              <p:nvPr/>
            </p:nvCxnSpPr>
            <p:spPr bwMode="auto">
              <a:xfrm rot="5400000">
                <a:off x="3993674" y="5325586"/>
                <a:ext cx="9144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Straight Connector 44"/>
              <p:cNvCxnSpPr>
                <a:cxnSpLocks noChangeShapeType="1"/>
              </p:cNvCxnSpPr>
              <p:nvPr/>
            </p:nvCxnSpPr>
            <p:spPr bwMode="auto">
              <a:xfrm rot="5400000">
                <a:off x="3994468" y="5892481"/>
                <a:ext cx="9144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" name="Straight Connector 45"/>
              <p:cNvCxnSpPr>
                <a:cxnSpLocks noChangeShapeType="1"/>
              </p:cNvCxnSpPr>
              <p:nvPr/>
            </p:nvCxnSpPr>
            <p:spPr bwMode="auto">
              <a:xfrm rot="5400000">
                <a:off x="4290854" y="5329872"/>
                <a:ext cx="9144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" name="Straight Connector 46"/>
              <p:cNvCxnSpPr>
                <a:cxnSpLocks noChangeShapeType="1"/>
              </p:cNvCxnSpPr>
              <p:nvPr/>
            </p:nvCxnSpPr>
            <p:spPr bwMode="auto">
              <a:xfrm rot="5400000">
                <a:off x="4291648" y="5892481"/>
                <a:ext cx="9144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" name="Straight Connector 47"/>
              <p:cNvCxnSpPr>
                <a:cxnSpLocks noChangeShapeType="1"/>
              </p:cNvCxnSpPr>
              <p:nvPr/>
            </p:nvCxnSpPr>
            <p:spPr bwMode="auto">
              <a:xfrm rot="5400000">
                <a:off x="4613276" y="5328125"/>
                <a:ext cx="9144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" name="Straight Connector 48"/>
              <p:cNvCxnSpPr>
                <a:cxnSpLocks noChangeShapeType="1"/>
              </p:cNvCxnSpPr>
              <p:nvPr/>
            </p:nvCxnSpPr>
            <p:spPr bwMode="auto">
              <a:xfrm rot="5400000">
                <a:off x="4614070" y="5892639"/>
                <a:ext cx="9144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" name="Straight Connector 49"/>
              <p:cNvCxnSpPr>
                <a:cxnSpLocks noChangeShapeType="1"/>
              </p:cNvCxnSpPr>
              <p:nvPr/>
            </p:nvCxnSpPr>
            <p:spPr bwMode="auto">
              <a:xfrm rot="5400000">
                <a:off x="6970712" y="5327174"/>
                <a:ext cx="9144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" name="Straight Connector 50"/>
              <p:cNvCxnSpPr>
                <a:cxnSpLocks noChangeShapeType="1"/>
              </p:cNvCxnSpPr>
              <p:nvPr/>
            </p:nvCxnSpPr>
            <p:spPr bwMode="auto">
              <a:xfrm rot="5400000">
                <a:off x="6971506" y="5891688"/>
                <a:ext cx="9144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" name="Straight Connector 51"/>
              <p:cNvCxnSpPr>
                <a:cxnSpLocks noChangeShapeType="1"/>
              </p:cNvCxnSpPr>
              <p:nvPr/>
            </p:nvCxnSpPr>
            <p:spPr bwMode="auto">
              <a:xfrm rot="5400000">
                <a:off x="7265511" y="5329079"/>
                <a:ext cx="9144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" name="Straight Connector 52"/>
              <p:cNvCxnSpPr>
                <a:cxnSpLocks noChangeShapeType="1"/>
              </p:cNvCxnSpPr>
              <p:nvPr/>
            </p:nvCxnSpPr>
            <p:spPr bwMode="auto">
              <a:xfrm rot="5400000">
                <a:off x="7268686" y="5894069"/>
                <a:ext cx="9144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" name="Straight Connector 53"/>
              <p:cNvCxnSpPr>
                <a:cxnSpLocks noChangeShapeType="1"/>
              </p:cNvCxnSpPr>
              <p:nvPr/>
            </p:nvCxnSpPr>
            <p:spPr bwMode="auto">
              <a:xfrm rot="5400000">
                <a:off x="6051074" y="5327332"/>
                <a:ext cx="9144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" name="Straight Connector 54"/>
              <p:cNvCxnSpPr>
                <a:cxnSpLocks noChangeShapeType="1"/>
              </p:cNvCxnSpPr>
              <p:nvPr/>
            </p:nvCxnSpPr>
            <p:spPr bwMode="auto">
              <a:xfrm rot="5400000">
                <a:off x="6051868" y="5893278"/>
                <a:ext cx="9144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" name="Straight Connector 55"/>
              <p:cNvCxnSpPr>
                <a:cxnSpLocks noChangeShapeType="1"/>
              </p:cNvCxnSpPr>
              <p:nvPr/>
            </p:nvCxnSpPr>
            <p:spPr bwMode="auto">
              <a:xfrm rot="5400000">
                <a:off x="6348254" y="5327333"/>
                <a:ext cx="9144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0" name="Straight Connector 56"/>
              <p:cNvCxnSpPr>
                <a:cxnSpLocks noChangeShapeType="1"/>
              </p:cNvCxnSpPr>
              <p:nvPr/>
            </p:nvCxnSpPr>
            <p:spPr bwMode="auto">
              <a:xfrm rot="5400000">
                <a:off x="6349048" y="5893278"/>
                <a:ext cx="9144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" name="Straight Connector 57"/>
              <p:cNvCxnSpPr>
                <a:cxnSpLocks noChangeShapeType="1"/>
              </p:cNvCxnSpPr>
              <p:nvPr/>
            </p:nvCxnSpPr>
            <p:spPr bwMode="auto">
              <a:xfrm rot="5400000">
                <a:off x="6670676" y="5325586"/>
                <a:ext cx="9144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2" name="Straight Connector 58"/>
              <p:cNvCxnSpPr>
                <a:cxnSpLocks noChangeShapeType="1"/>
              </p:cNvCxnSpPr>
              <p:nvPr/>
            </p:nvCxnSpPr>
            <p:spPr bwMode="auto">
              <a:xfrm rot="5400000">
                <a:off x="6671470" y="5892004"/>
                <a:ext cx="9144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3" name="Straight Connector 59"/>
              <p:cNvCxnSpPr>
                <a:cxnSpLocks noChangeShapeType="1"/>
              </p:cNvCxnSpPr>
              <p:nvPr/>
            </p:nvCxnSpPr>
            <p:spPr bwMode="auto">
              <a:xfrm rot="5400000">
                <a:off x="7575074" y="5325586"/>
                <a:ext cx="9144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4" name="Straight Connector 60"/>
              <p:cNvCxnSpPr>
                <a:cxnSpLocks noChangeShapeType="1"/>
              </p:cNvCxnSpPr>
              <p:nvPr/>
            </p:nvCxnSpPr>
            <p:spPr bwMode="auto">
              <a:xfrm rot="5400000">
                <a:off x="7575868" y="5892481"/>
                <a:ext cx="91440" cy="1588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207560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Premature corrosion has been observed in many </a:t>
            </a:r>
            <a:r>
              <a:rPr lang="en-US" dirty="0" smtClean="0">
                <a:solidFill>
                  <a:srgbClr val="0000FF"/>
                </a:solidFill>
              </a:rPr>
              <a:t>YOUNG </a:t>
            </a:r>
            <a:r>
              <a:rPr lang="en-US" dirty="0" smtClean="0"/>
              <a:t>bridges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Mandovi</a:t>
            </a:r>
            <a:r>
              <a:rPr lang="en-US" dirty="0"/>
              <a:t>, 12</a:t>
            </a:r>
          </a:p>
          <a:p>
            <a:r>
              <a:rPr lang="en-US" dirty="0" err="1" smtClean="0"/>
              <a:t>Ynys</a:t>
            </a:r>
            <a:r>
              <a:rPr lang="en-US" dirty="0" smtClean="0"/>
              <a:t>-y-</a:t>
            </a:r>
            <a:r>
              <a:rPr lang="en-US" dirty="0" err="1" smtClean="0"/>
              <a:t>Gwas</a:t>
            </a:r>
            <a:r>
              <a:rPr lang="en-US" dirty="0"/>
              <a:t>, 33</a:t>
            </a:r>
          </a:p>
          <a:p>
            <a:r>
              <a:rPr lang="en-US" dirty="0" err="1"/>
              <a:t>Malle</a:t>
            </a:r>
            <a:r>
              <a:rPr lang="en-US" dirty="0"/>
              <a:t>, 13</a:t>
            </a:r>
          </a:p>
          <a:p>
            <a:r>
              <a:rPr lang="en-US" dirty="0" err="1"/>
              <a:t>Bickton</a:t>
            </a:r>
            <a:r>
              <a:rPr lang="en-US" dirty="0"/>
              <a:t> Meadows, 15</a:t>
            </a:r>
          </a:p>
          <a:p>
            <a:r>
              <a:rPr lang="en-US" dirty="0"/>
              <a:t>Niles Channel, 16</a:t>
            </a:r>
          </a:p>
          <a:p>
            <a:r>
              <a:rPr lang="en-US" dirty="0"/>
              <a:t>Mid Bay,15</a:t>
            </a:r>
          </a:p>
          <a:p>
            <a:endParaRPr lang="en-US" dirty="0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xmlns="" id="{99931A69-A58C-4BE9-8460-8B71338B2F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5748" y="1928308"/>
            <a:ext cx="3771920" cy="38832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88CCF43-D5B1-4F17-B053-9ED3A6C12906}"/>
              </a:ext>
            </a:extLst>
          </p:cNvPr>
          <p:cNvSpPr txBox="1"/>
          <p:nvPr/>
        </p:nvSpPr>
        <p:spPr>
          <a:xfrm>
            <a:off x="2097445" y="5226792"/>
            <a:ext cx="33912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447 bridges in UK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 during 1992 – 1996</a:t>
            </a:r>
            <a:endParaRPr lang="en-IN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E06650C-C867-4F1A-9FD5-BC7122A0F87D}"/>
              </a:ext>
            </a:extLst>
          </p:cNvPr>
          <p:cNvSpPr txBox="1"/>
          <p:nvPr/>
        </p:nvSpPr>
        <p:spPr>
          <a:xfrm>
            <a:off x="7379810" y="5726932"/>
            <a:ext cx="212376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(Woodward, 1988)</a:t>
            </a:r>
          </a:p>
        </p:txBody>
      </p:sp>
    </p:spTree>
    <p:extLst>
      <p:ext uri="{BB962C8B-B14F-4D97-AF65-F5344CB8AC3E}">
        <p14:creationId xmlns:p14="http://schemas.microsoft.com/office/powerpoint/2010/main" val="64521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Void formation can be avoided by keeping anchors “face-down” and appropriate vents</a:t>
            </a:r>
          </a:p>
        </p:txBody>
      </p:sp>
      <p:pic>
        <p:nvPicPr>
          <p:cNvPr id="106499" name="Picture 2" descr="http://www.fhwa.dot.gov/BRIDGE/pt/images/pt4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4648200" y="1219200"/>
            <a:ext cx="43910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0" name="Picture 2" descr="http://www.fhwa.dot.gov/BRIDGE/pt/images/pt4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32"/>
          <a:stretch>
            <a:fillRect/>
          </a:stretch>
        </p:blipFill>
        <p:spPr bwMode="auto">
          <a:xfrm>
            <a:off x="101600" y="1219200"/>
            <a:ext cx="4318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1" name="Rectangle 2"/>
          <p:cNvSpPr>
            <a:spLocks noChangeArrowheads="1"/>
          </p:cNvSpPr>
          <p:nvPr/>
        </p:nvSpPr>
        <p:spPr bwMode="auto">
          <a:xfrm>
            <a:off x="1490663" y="3997325"/>
            <a:ext cx="1538287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600" dirty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altLang="en-US" sz="16600" dirty="0">
              <a:solidFill>
                <a:srgbClr val="FF0000"/>
              </a:solidFill>
            </a:endParaRPr>
          </a:p>
        </p:txBody>
      </p:sp>
      <p:sp>
        <p:nvSpPr>
          <p:cNvPr id="106502" name="Rectangle 3"/>
          <p:cNvSpPr>
            <a:spLocks noChangeArrowheads="1"/>
          </p:cNvSpPr>
          <p:nvPr/>
        </p:nvSpPr>
        <p:spPr bwMode="auto">
          <a:xfrm>
            <a:off x="6099175" y="3962400"/>
            <a:ext cx="1855788" cy="264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600" dirty="0">
                <a:solidFill>
                  <a:srgbClr val="008000"/>
                </a:solidFill>
                <a:sym typeface="Wingdings" panose="05000000000000000000" pitchFamily="2" charset="2"/>
              </a:rPr>
              <a:t></a:t>
            </a:r>
            <a:endParaRPr lang="en-US" altLang="en-US" sz="16600" dirty="0">
              <a:solidFill>
                <a:srgbClr val="008000"/>
              </a:solidFill>
            </a:endParaRPr>
          </a:p>
        </p:txBody>
      </p:sp>
      <p:pic>
        <p:nvPicPr>
          <p:cNvPr id="106503" name="Picture 2" descr="I:\BlackBerry\pictures\IMG02678-20130504-12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7" r="55840" b="10503"/>
          <a:stretch>
            <a:fillRect/>
          </a:stretch>
        </p:blipFill>
        <p:spPr bwMode="auto">
          <a:xfrm>
            <a:off x="3733800" y="4648200"/>
            <a:ext cx="157321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3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2">
            <a:extLst>
              <a:ext uri="{FF2B5EF4-FFF2-40B4-BE49-F238E27FC236}">
                <a16:creationId xmlns:a16="http://schemas.microsoft.com/office/drawing/2014/main" xmlns="" id="{47C77A5D-121F-46DD-AD6A-1E63A40F26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Cementitious cover/cap can attract humidity and moisture and cause corrosion near the ends</a:t>
            </a:r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xmlns="" id="{4E4BE552-EC67-47BF-AAD4-C0B895BCF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50251"/>
            <a:ext cx="1871025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75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http://www.fhwa.dot.gov/bridge/pt/pt.pdf</a:t>
            </a:r>
          </a:p>
        </p:txBody>
      </p:sp>
      <p:pic>
        <p:nvPicPr>
          <p:cNvPr id="88068" name="Picture 2" descr="I:\BlackBerry\pictures\IMG02678-20130504-1254.jpg">
            <a:extLst>
              <a:ext uri="{FF2B5EF4-FFF2-40B4-BE49-F238E27FC236}">
                <a16:creationId xmlns:a16="http://schemas.microsoft.com/office/drawing/2014/main" xmlns="" id="{3D33EC6E-AF4B-47B0-BC63-E72AF9AC7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1203" y="1424723"/>
            <a:ext cx="3402204" cy="25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9" name="TextBox 2">
            <a:extLst>
              <a:ext uri="{FF2B5EF4-FFF2-40B4-BE49-F238E27FC236}">
                <a16:creationId xmlns:a16="http://schemas.microsoft.com/office/drawing/2014/main" xmlns="" id="{220977D5-7699-4898-A54F-7F20ADCD4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629" y="3979799"/>
            <a:ext cx="35007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dirty="0"/>
              <a:t>PT systems with ends covered with cementitious materials</a:t>
            </a:r>
          </a:p>
        </p:txBody>
      </p:sp>
      <p:sp>
        <p:nvSpPr>
          <p:cNvPr id="88070" name="Rectangle 2">
            <a:extLst>
              <a:ext uri="{FF2B5EF4-FFF2-40B4-BE49-F238E27FC236}">
                <a16:creationId xmlns:a16="http://schemas.microsoft.com/office/drawing/2014/main" xmlns="" id="{BCD1B595-FE5E-4209-B837-E092BCA68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5339" y="1640094"/>
            <a:ext cx="1199366" cy="200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45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US" altLang="en-US" sz="12450" dirty="0">
              <a:solidFill>
                <a:srgbClr val="FF0000"/>
              </a:solidFill>
            </a:endParaRPr>
          </a:p>
        </p:txBody>
      </p:sp>
      <p:pic>
        <p:nvPicPr>
          <p:cNvPr id="88071" name="Picture 7">
            <a:extLst>
              <a:ext uri="{FF2B5EF4-FFF2-40B4-BE49-F238E27FC236}">
                <a16:creationId xmlns:a16="http://schemas.microsoft.com/office/drawing/2014/main" xmlns="" id="{07342B29-0DDE-4DA1-B4B5-C7F50E916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3309" y="1394925"/>
            <a:ext cx="2182238" cy="3381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xmlns="" id="{06900B3D-A87C-495F-AD42-E5BBC8C4081F}"/>
              </a:ext>
            </a:extLst>
          </p:cNvPr>
          <p:cNvSpPr/>
          <p:nvPr/>
        </p:nvSpPr>
        <p:spPr>
          <a:xfrm>
            <a:off x="5015985" y="2300886"/>
            <a:ext cx="771525" cy="4093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sp>
        <p:nvSpPr>
          <p:cNvPr id="3" name="TextBox 2"/>
          <p:cNvSpPr txBox="1"/>
          <p:nvPr/>
        </p:nvSpPr>
        <p:spPr>
          <a:xfrm>
            <a:off x="4346025" y="2603272"/>
            <a:ext cx="20281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 smtClean="0">
                <a:solidFill>
                  <a:srgbClr val="FF0000"/>
                </a:solidFill>
              </a:rPr>
              <a:t>~ 13 years!</a:t>
            </a:r>
            <a:endParaRPr lang="en-IN" sz="3200" b="1" dirty="0">
              <a:solidFill>
                <a:srgbClr val="FF0000"/>
              </a:solidFill>
            </a:endParaRPr>
          </a:p>
        </p:txBody>
      </p:sp>
      <p:grpSp>
        <p:nvGrpSpPr>
          <p:cNvPr id="10" name="Group 1"/>
          <p:cNvGrpSpPr>
            <a:grpSpLocks/>
          </p:cNvGrpSpPr>
          <p:nvPr/>
        </p:nvGrpSpPr>
        <p:grpSpPr bwMode="auto">
          <a:xfrm>
            <a:off x="1282605" y="4929462"/>
            <a:ext cx="6442028" cy="1638986"/>
            <a:chOff x="6324600" y="761999"/>
            <a:chExt cx="7390683" cy="1867887"/>
          </a:xfrm>
        </p:grpSpPr>
        <p:sp>
          <p:nvSpPr>
            <p:cNvPr id="11" name="TextBox 5"/>
            <p:cNvSpPr txBox="1">
              <a:spLocks noChangeArrowheads="1"/>
            </p:cNvSpPr>
            <p:nvPr/>
          </p:nvSpPr>
          <p:spPr bwMode="auto">
            <a:xfrm>
              <a:off x="9202075" y="1822770"/>
              <a:ext cx="4513208" cy="736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Courier New" panose="02070309020205020404" pitchFamily="49" charset="0"/>
                <a:buChar char="o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/>
                <a:t>Crack-resistant bituminous coating is better than cementitious coating</a:t>
              </a:r>
            </a:p>
          </p:txBody>
        </p:sp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761999"/>
              <a:ext cx="2819400" cy="1867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-59217" y="4931398"/>
            <a:ext cx="1343638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500" b="1" dirty="0">
                <a:solidFill>
                  <a:srgbClr val="008000"/>
                </a:solidFill>
                <a:sym typeface="Wingdings" panose="05000000000000000000" pitchFamily="2" charset="2"/>
              </a:rPr>
              <a:t></a:t>
            </a:r>
            <a:endParaRPr lang="en-US" altLang="en-US" sz="11500" b="1" dirty="0">
              <a:solidFill>
                <a:srgbClr val="008000"/>
              </a:solidFill>
            </a:endParaRPr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xmlns="" id="{220977D5-7699-4898-A54F-7F20ADCD4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7971" y="4779190"/>
            <a:ext cx="24020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dirty="0" smtClean="0"/>
              <a:t>Severe corrosion at the anchorages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40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B18DD8-B314-4302-A33D-1458B9679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55D4F1-6944-474D-B86C-FF1A19067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Efflux time alone should not be used to disqualify a thixotropic grout</a:t>
            </a:r>
          </a:p>
          <a:p>
            <a:r>
              <a:rPr lang="en-IN" dirty="0" smtClean="0"/>
              <a:t>Bleed resistance is very important to avoid void formation inside the ducts  </a:t>
            </a:r>
          </a:p>
          <a:p>
            <a:pPr lvl="0"/>
            <a:r>
              <a:rPr lang="en-IN" dirty="0" smtClean="0"/>
              <a:t>Retention of flow/bleed resistance are important to check</a:t>
            </a:r>
          </a:p>
          <a:p>
            <a:pPr lvl="0"/>
            <a:r>
              <a:rPr lang="en-IN" dirty="0" smtClean="0"/>
              <a:t>A set of stringent performance specifications can significantly improve the quality of the PT grouting and life of PT bridges. </a:t>
            </a:r>
          </a:p>
          <a:p>
            <a:pPr lvl="0"/>
            <a:r>
              <a:rPr lang="en-IN" dirty="0" smtClean="0"/>
              <a:t>PT grouts developed in this study meets all the critical specifications and the grouts have a good balance between the fluidity and the bleed resistance.</a:t>
            </a:r>
          </a:p>
          <a:p>
            <a:pPr lvl="0"/>
            <a:r>
              <a:rPr lang="en-IN" dirty="0" smtClean="0"/>
              <a:t>The grouting practices are also very important</a:t>
            </a:r>
          </a:p>
          <a:p>
            <a:pPr lvl="0"/>
            <a:r>
              <a:rPr lang="en-IN" dirty="0" smtClean="0"/>
              <a:t>Future work </a:t>
            </a:r>
          </a:p>
          <a:p>
            <a:pPr lvl="1"/>
            <a:r>
              <a:rPr lang="en-IN" dirty="0" smtClean="0"/>
              <a:t>Specifications with smaller orifices and their correlation with bleed </a:t>
            </a:r>
          </a:p>
          <a:p>
            <a:pPr lvl="0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1061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2">
            <a:extLst>
              <a:ext uri="{FF2B5EF4-FFF2-40B4-BE49-F238E27FC236}">
                <a16:creationId xmlns:a16="http://schemas.microsoft.com/office/drawing/2014/main" xmlns="" id="{B31A4B8C-0AE4-4EE0-BE73-A0571FE83A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Tendons are the backbone of pre- and post-tensioned concrete structures</a:t>
            </a:r>
          </a:p>
        </p:txBody>
      </p:sp>
      <p:pic>
        <p:nvPicPr>
          <p:cNvPr id="93187" name="Picture 7" descr="https://encrypted-tbn1.gstatic.com/images?q=tbn:ANd9GcSGhrHBBJKcDD51kDH36x-3SNrSzEYmdypVIZcJuXoqJh-BmHK_">
            <a:extLst>
              <a:ext uri="{FF2B5EF4-FFF2-40B4-BE49-F238E27FC236}">
                <a16:creationId xmlns:a16="http://schemas.microsoft.com/office/drawing/2014/main" xmlns="" id="{6593F9E6-3E1C-4424-BAA8-9A6DB0E65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3504" y="3152579"/>
            <a:ext cx="2300288" cy="2761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188" name="Group 33">
            <a:extLst>
              <a:ext uri="{FF2B5EF4-FFF2-40B4-BE49-F238E27FC236}">
                <a16:creationId xmlns:a16="http://schemas.microsoft.com/office/drawing/2014/main" xmlns="" id="{81B85968-5887-44FF-B554-EE502826E27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85365" y="1464252"/>
            <a:ext cx="7177822" cy="1260872"/>
            <a:chOff x="3124200" y="5029205"/>
            <a:chExt cx="5410199" cy="1066799"/>
          </a:xfrm>
        </p:grpSpPr>
        <p:grpSp>
          <p:nvGrpSpPr>
            <p:cNvPr id="93191" name="Group 28">
              <a:extLst>
                <a:ext uri="{FF2B5EF4-FFF2-40B4-BE49-F238E27FC236}">
                  <a16:creationId xmlns:a16="http://schemas.microsoft.com/office/drawing/2014/main" xmlns="" id="{B9642E69-D237-4A71-9FAE-81BE7F6F25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4200" y="5029205"/>
              <a:ext cx="5410199" cy="1066799"/>
              <a:chOff x="228601" y="3698251"/>
              <a:chExt cx="8686800" cy="1604487"/>
            </a:xfrm>
          </p:grpSpPr>
          <p:pic>
            <p:nvPicPr>
              <p:cNvPr id="93218" name="Picture 12">
                <a:extLst>
                  <a:ext uri="{FF2B5EF4-FFF2-40B4-BE49-F238E27FC236}">
                    <a16:creationId xmlns:a16="http://schemas.microsoft.com/office/drawing/2014/main" xmlns="" id="{C9409E05-55D7-493C-BF93-1965906BBB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0000" y="3698251"/>
                <a:ext cx="903797" cy="4667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3219" name="Picture 8">
                <a:extLst>
                  <a:ext uri="{FF2B5EF4-FFF2-40B4-BE49-F238E27FC236}">
                    <a16:creationId xmlns:a16="http://schemas.microsoft.com/office/drawing/2014/main" xmlns="" id="{1A276606-D789-4B99-B30F-D248B02699F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6487" b="68694"/>
              <a:stretch>
                <a:fillRect/>
              </a:stretch>
            </p:blipFill>
            <p:spPr bwMode="auto">
              <a:xfrm>
                <a:off x="228601" y="3959418"/>
                <a:ext cx="8686800" cy="1343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93192" name="Straight Connector 35">
              <a:extLst>
                <a:ext uri="{FF2B5EF4-FFF2-40B4-BE49-F238E27FC236}">
                  <a16:creationId xmlns:a16="http://schemas.microsoft.com/office/drawing/2014/main" xmlns="" id="{1168AE3A-1412-4109-AEB7-37C03BDBBAD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4913312" y="5329713"/>
              <a:ext cx="9144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193" name="Straight Connector 36">
              <a:extLst>
                <a:ext uri="{FF2B5EF4-FFF2-40B4-BE49-F238E27FC236}">
                  <a16:creationId xmlns:a16="http://schemas.microsoft.com/office/drawing/2014/main" xmlns="" id="{46D45F72-F2BA-42AC-935B-6247E858326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4914106" y="5892323"/>
              <a:ext cx="9144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194" name="Straight Connector 37">
              <a:extLst>
                <a:ext uri="{FF2B5EF4-FFF2-40B4-BE49-F238E27FC236}">
                  <a16:creationId xmlns:a16="http://schemas.microsoft.com/office/drawing/2014/main" xmlns="" id="{9A9A2A44-3DC3-4A3B-AE63-1AA7164F5CC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210492" y="5327333"/>
              <a:ext cx="9144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195" name="Straight Connector 38">
              <a:extLst>
                <a:ext uri="{FF2B5EF4-FFF2-40B4-BE49-F238E27FC236}">
                  <a16:creationId xmlns:a16="http://schemas.microsoft.com/office/drawing/2014/main" xmlns="" id="{492A1FC1-2F9A-4752-8789-9397B421C23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211286" y="5892323"/>
              <a:ext cx="9144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196" name="Straight Connector 39">
              <a:extLst>
                <a:ext uri="{FF2B5EF4-FFF2-40B4-BE49-F238E27FC236}">
                  <a16:creationId xmlns:a16="http://schemas.microsoft.com/office/drawing/2014/main" xmlns="" id="{6A4EB1D5-2B7C-4B0E-8BBF-66D1F2ABC35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820092" y="5327333"/>
              <a:ext cx="9144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197" name="Straight Connector 40">
              <a:extLst>
                <a:ext uri="{FF2B5EF4-FFF2-40B4-BE49-F238E27FC236}">
                  <a16:creationId xmlns:a16="http://schemas.microsoft.com/office/drawing/2014/main" xmlns="" id="{EFC066AA-ADE3-4517-A2A7-11823D849BC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820886" y="5889466"/>
              <a:ext cx="9144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198" name="Straight Connector 41">
              <a:extLst>
                <a:ext uri="{FF2B5EF4-FFF2-40B4-BE49-F238E27FC236}">
                  <a16:creationId xmlns:a16="http://schemas.microsoft.com/office/drawing/2014/main" xmlns="" id="{04F16EC9-249C-4A20-BECB-F6F5D4B4DAC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532914" y="5325586"/>
              <a:ext cx="9144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199" name="Straight Connector 42">
              <a:extLst>
                <a:ext uri="{FF2B5EF4-FFF2-40B4-BE49-F238E27FC236}">
                  <a16:creationId xmlns:a16="http://schemas.microsoft.com/office/drawing/2014/main" xmlns="" id="{FC6E4291-2070-4ECC-9BA1-8CC12D2F1E8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5533708" y="5887719"/>
              <a:ext cx="9144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200" name="Straight Connector 43">
              <a:extLst>
                <a:ext uri="{FF2B5EF4-FFF2-40B4-BE49-F238E27FC236}">
                  <a16:creationId xmlns:a16="http://schemas.microsoft.com/office/drawing/2014/main" xmlns="" id="{3FFE4964-D60E-4021-B0CA-3BCF58DD955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993674" y="5325586"/>
              <a:ext cx="9144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201" name="Straight Connector 44">
              <a:extLst>
                <a:ext uri="{FF2B5EF4-FFF2-40B4-BE49-F238E27FC236}">
                  <a16:creationId xmlns:a16="http://schemas.microsoft.com/office/drawing/2014/main" xmlns="" id="{3B74063F-9EF0-4C53-877D-D357F2A7A0C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3994468" y="5892481"/>
              <a:ext cx="9144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202" name="Straight Connector 45">
              <a:extLst>
                <a:ext uri="{FF2B5EF4-FFF2-40B4-BE49-F238E27FC236}">
                  <a16:creationId xmlns:a16="http://schemas.microsoft.com/office/drawing/2014/main" xmlns="" id="{23378DD3-80AE-4D96-859B-52F1937506A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4290854" y="5329872"/>
              <a:ext cx="9144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203" name="Straight Connector 46">
              <a:extLst>
                <a:ext uri="{FF2B5EF4-FFF2-40B4-BE49-F238E27FC236}">
                  <a16:creationId xmlns:a16="http://schemas.microsoft.com/office/drawing/2014/main" xmlns="" id="{69E974BC-612F-43FA-A7B2-40BAF98D9B2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4291648" y="5892481"/>
              <a:ext cx="9144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204" name="Straight Connector 47">
              <a:extLst>
                <a:ext uri="{FF2B5EF4-FFF2-40B4-BE49-F238E27FC236}">
                  <a16:creationId xmlns:a16="http://schemas.microsoft.com/office/drawing/2014/main" xmlns="" id="{0790C2D4-305B-42C9-AF9B-B9911F9EC7C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4613276" y="5328125"/>
              <a:ext cx="9144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205" name="Straight Connector 48">
              <a:extLst>
                <a:ext uri="{FF2B5EF4-FFF2-40B4-BE49-F238E27FC236}">
                  <a16:creationId xmlns:a16="http://schemas.microsoft.com/office/drawing/2014/main" xmlns="" id="{D9347AEE-7107-483E-990A-6E30DB9AAF3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4614070" y="5892639"/>
              <a:ext cx="9144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206" name="Straight Connector 49">
              <a:extLst>
                <a:ext uri="{FF2B5EF4-FFF2-40B4-BE49-F238E27FC236}">
                  <a16:creationId xmlns:a16="http://schemas.microsoft.com/office/drawing/2014/main" xmlns="" id="{33B64A48-6D65-4DB1-8B6E-3BC413C75A4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6970712" y="5327174"/>
              <a:ext cx="9144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207" name="Straight Connector 50">
              <a:extLst>
                <a:ext uri="{FF2B5EF4-FFF2-40B4-BE49-F238E27FC236}">
                  <a16:creationId xmlns:a16="http://schemas.microsoft.com/office/drawing/2014/main" xmlns="" id="{DF03BB73-666D-47BB-8F15-B28A8C78D6C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6971506" y="5891688"/>
              <a:ext cx="9144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208" name="Straight Connector 51">
              <a:extLst>
                <a:ext uri="{FF2B5EF4-FFF2-40B4-BE49-F238E27FC236}">
                  <a16:creationId xmlns:a16="http://schemas.microsoft.com/office/drawing/2014/main" xmlns="" id="{C1B85B95-B464-4FB4-A60A-89D020427FC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265511" y="5329079"/>
              <a:ext cx="9144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209" name="Straight Connector 52">
              <a:extLst>
                <a:ext uri="{FF2B5EF4-FFF2-40B4-BE49-F238E27FC236}">
                  <a16:creationId xmlns:a16="http://schemas.microsoft.com/office/drawing/2014/main" xmlns="" id="{F02D376A-087C-4027-B732-D4F3B5DCDFB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268686" y="5894069"/>
              <a:ext cx="9144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210" name="Straight Connector 53">
              <a:extLst>
                <a:ext uri="{FF2B5EF4-FFF2-40B4-BE49-F238E27FC236}">
                  <a16:creationId xmlns:a16="http://schemas.microsoft.com/office/drawing/2014/main" xmlns="" id="{9B915C1A-6F54-4A37-8E96-031D1E91B22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6051074" y="5327332"/>
              <a:ext cx="9144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211" name="Straight Connector 54">
              <a:extLst>
                <a:ext uri="{FF2B5EF4-FFF2-40B4-BE49-F238E27FC236}">
                  <a16:creationId xmlns:a16="http://schemas.microsoft.com/office/drawing/2014/main" xmlns="" id="{8DFC48AE-F1B3-4420-AEEB-BFF2BAB9FDD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6051868" y="5893278"/>
              <a:ext cx="9144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212" name="Straight Connector 55">
              <a:extLst>
                <a:ext uri="{FF2B5EF4-FFF2-40B4-BE49-F238E27FC236}">
                  <a16:creationId xmlns:a16="http://schemas.microsoft.com/office/drawing/2014/main" xmlns="" id="{ACA1B3E3-16BB-40D3-9C6A-0E7BD7D5AC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6348254" y="5327333"/>
              <a:ext cx="9144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213" name="Straight Connector 56">
              <a:extLst>
                <a:ext uri="{FF2B5EF4-FFF2-40B4-BE49-F238E27FC236}">
                  <a16:creationId xmlns:a16="http://schemas.microsoft.com/office/drawing/2014/main" xmlns="" id="{3A0ABBD4-29D3-4B74-804C-BC58CE261E0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6349048" y="5893278"/>
              <a:ext cx="9144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214" name="Straight Connector 57">
              <a:extLst>
                <a:ext uri="{FF2B5EF4-FFF2-40B4-BE49-F238E27FC236}">
                  <a16:creationId xmlns:a16="http://schemas.microsoft.com/office/drawing/2014/main" xmlns="" id="{009A642B-8BEC-405A-B4BF-70369479479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6670676" y="5325586"/>
              <a:ext cx="9144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215" name="Straight Connector 58">
              <a:extLst>
                <a:ext uri="{FF2B5EF4-FFF2-40B4-BE49-F238E27FC236}">
                  <a16:creationId xmlns:a16="http://schemas.microsoft.com/office/drawing/2014/main" xmlns="" id="{99F00D89-114D-462E-B424-CAEBE0104B7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6671470" y="5892004"/>
              <a:ext cx="9144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216" name="Straight Connector 59">
              <a:extLst>
                <a:ext uri="{FF2B5EF4-FFF2-40B4-BE49-F238E27FC236}">
                  <a16:creationId xmlns:a16="http://schemas.microsoft.com/office/drawing/2014/main" xmlns="" id="{C760AF14-3730-443F-A24B-4ED2FED95EF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575074" y="5325586"/>
              <a:ext cx="9144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217" name="Straight Connector 60">
              <a:extLst>
                <a:ext uri="{FF2B5EF4-FFF2-40B4-BE49-F238E27FC236}">
                  <a16:creationId xmlns:a16="http://schemas.microsoft.com/office/drawing/2014/main" xmlns="" id="{0DE20DC4-4B13-4C6D-88C9-B6DECEBB1FC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7575868" y="5892481"/>
              <a:ext cx="9144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3189" name="Rounded Rectangle 40">
            <a:extLst>
              <a:ext uri="{FF2B5EF4-FFF2-40B4-BE49-F238E27FC236}">
                <a16:creationId xmlns:a16="http://schemas.microsoft.com/office/drawing/2014/main" xmlns="" id="{59A60BF3-9A40-4B7C-A277-47B54023A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120" y="3171183"/>
            <a:ext cx="5447108" cy="1328023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cs typeface="Times New Roman" panose="02020603050405020304" pitchFamily="18" charset="0"/>
              </a:rPr>
              <a:t>We must do whatever we can to prevent corrosion of these expensive and important systems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cs typeface="Times New Roman" panose="02020603050405020304" pitchFamily="18" charset="0"/>
              </a:rPr>
              <a:t>– an extra care </a:t>
            </a:r>
            <a:r>
              <a:rPr lang="en-US" altLang="en-US" sz="1800" dirty="0" smtClean="0">
                <a:cs typeface="Times New Roman" panose="02020603050405020304" pitchFamily="18" charset="0"/>
              </a:rPr>
              <a:t>at the beginning in </a:t>
            </a:r>
            <a:r>
              <a:rPr lang="en-US" altLang="en-US" sz="1800" dirty="0">
                <a:cs typeface="Times New Roman" panose="02020603050405020304" pitchFamily="18" charset="0"/>
              </a:rPr>
              <a:t>achieving this is really worth in the long term.</a:t>
            </a:r>
          </a:p>
        </p:txBody>
      </p:sp>
      <p:sp>
        <p:nvSpPr>
          <p:cNvPr id="93190" name="AutoShape 12" descr="data:image/jpeg;base64,/9j/4AAQSkZJRgABAQAAAQABAAD/2wCEAAkGBxQTEhQUExQWFhQXGBYYFRUXFxwXGBwcGBwYHRgXHBcaHCggHBolHBgXITEhJSkrLi4uFx8zODMsNygtLisBCgoKDg0OGhAQGiwkHyQsLCwsLCwsLCwsLCwsLCwsLCwsLCwsLCwsLCwsLCwsLCwsLCwsLCwsLCwsLCwsLCwsLP/AABEIAJwBQwMBIgACEQEDEQH/xAAcAAACAgMBAQAAAAAAAAAAAAADBAUGAAECBwj/xABKEAABAwIDBAcEBAwEBAcAAAABAgMRACEEEjEFQVFhBhMicYGRoTKxwdEjQuHwBxQVFjNSU2KCkrLxcqLC0kNjc5M1RHSDhMPT/8QAGgEAAwEBAQEAAAAAAAAAAAAAAAECAwQFBv/EACgRAAICAgIBBAEEAwAAAAAAAAABAhEDIRIxBBMiQVFhMnGhwQUUFf/aAAwDAQACEQMRAD8A83CBRVWF7/21rhoH2RvnlWnjoPUVheyKJTo+ttGJbU5KWwQSQMxA5A7+e7WrT0sxbOLxDLjd2mkZEJSMi5k2WY0FjIAmT3mj4JpRWEgTOk+81csJg8iUxqDKjxsR9+6ufyc7hGk+zXFG3Y222B312KysryWzrOwaI7y4D3UJNFc0BPCoYzRVQ1KoLmI3Dz+/fXKDW8MS+SGwxNYgTTeD2U67GRBIJIzEQm1z2jawq3dGdjFnE9lPWJCTmdUgpAMkZUk2J0MjdNd+Lx5S/CM5TSEth9DnHIU79Gjh9cju3ePlV82ds9tlOVtASN53nmTvreEUSVSoGFRAFhpad5501XfDHGHRi5NmVlZWVYiH/wDP/wDxx/Wqpiq0+45+UT1aUmMOLLJSPbVoQD7qlcG7iCT1jbaAOCyqe7sj1qmJEhWVlZUjMrKytFWnP7/CgDdZQlqlBI5+lbSe0e4fGgCq/hEcHUo/6gHmLe8V5nn1/wARHlm+VejfhH/RJ/6qPcK81Uv2v8Sv9deZ5MU86/Y6sbqB6F+Dpv6N1XFTPopXzqxbbVlaxCp0Dih4MGoD8G36Bw7szf8AUZqS6d4gN4LEq4hSfFTeUD1r0cS9qOeXYl+DlE7Lw4PF71U7UPhE5dgpP/JeH8y6tvRjBhnCYdoCIAB7yglR8yapG1ncmwWomZygDf8ATC3kDWqZJeeiiQMHg40DSf6KS6Mn6TEjhjnfVs0zsnGsMsMN9ak9WMusnsgi8VWXtols4osqILj4cbVH7pSqQeP3il9gObc2qtL2IQV5UBSYAtuZMk+e+gjpEGnXO0SClvSTvcqlbUbdW5nW6pSjJPDcDz0AGu6k2B1IUSomYur41jk9Svb2VHjeyVxG3wtnDpUowl7CLVqbIaQFHzBqb2dtBpx5AQoEl/ELAuOycEE5r7swI8KpKGMyQJiCmLToIG/hUjsJCmXUOkheUODL7PttqRryzA+FVCU69wPj8HtOytHP8Z/pTT1VDY3S5nMUqS4kqXIsCNEjceR0qda200SdRpBI18qokkqyo93bTCYzOATpY/KmW8Y2qIWkzpegA9ZWVlAHyO2vhzrSl3gcprlItJ8KldhbPzKzkdkacz8hXLOSgnJijFt0SuwNn5RnX7R05CpqhpogNePkm5u2dkUkqR3WBVcqO+lHsZuT5/KpUWx2NuPpQL68KRXiSrU9w3UFapApLEbWQnsp7SvTz31rixNvS2KTS7JNx1IuTA50V4qKm0YdSXlqAKsslKJvBJESEiSdBB1iqu6pSiFKzGDoYgdwqb6N7RVhXc7ZRmUkolYCkwr2pE2A4jdblXp4fGjGuW2c8skn0ek7M6VMdVmcaClNpy9hIDaM8ZhJMBJMQY3cqIOmJUoMYVkNkBQIXCQlfbARAsbjcRJIomC2KhSC440040UBwNttqbzEpSRKFcSDG+eEkUfa2PZw+EUpeHAU6FLyKQSCQOznJntwRrrBrtMwWH2uvDqS2pC1FSigkrlKOyFAKUfrq7SoJsPISOwOlSXn1tZFJuopJJOhiCI7OkxVGx2PbxKuvKurLlktISVKVkgJtpI1m0wRzpPo68pOKSt1KiM2ZUJnspuVaWHZ5WpCs9trKpuwelxxOLKEiGoITNiSBMnnA04T4WNO2GStSAsSkAngM2l9KB2iPa/8SX/6dP8AWan6peK202ztF9a/ZSyhNrybKEAcZik3fwgKz2ZUEAL1m9xH1dwnxNOToEy/5h9+VcB3TmSPIE/CvKfz5XnbKkhRb6wgm11kXVFrC3jUhj+modQIV1NlrSQbhQzhIJ4SnSL5hUpphZ6IT2vEe6unNU959xrxzYHS55hwLcLi0KlRSTOYxFirS8eVeo7F2w3im0OIkC+YHcYNp30wTHyfoz3H40tgv0+I72z/AJfspRW3sOB1ZcGYokWOUgiR2oi4PGll9ImG3XVSVBQbjKJkjNOvh500gsjfwkK+jQP+an3CvOBv/wAav/sq79JNqpxMApKEghU5hNo+VV1bmHRMQTJPG5meW81x5fGlPJyukbwzKMaLL0L2m2xhZcUBmUjKkCVGDJtvsKa6WbTaxOHU2gmS40sSIsgoUfdFUJ3HJ6zMkeyIG7WuXdruHSB3fbXXBKKSMW22X13pI6Uw2lKAkyD7R0jfbfwquOPoSkILkoQSUokqAmSYGgNzVYfxSle0onvNCD9Pl9Elid2qkeyDHfApRe1lboHrUMXpoSlmi2BJrxBNySfGhOrBEKHgaR62tFE6A99IY2mAOzansEud9RaEbjup9huATRQWO4bZiCc5SDpqJ99TuD2uuyMufhrm9KU6IqC8S2ld05h2TcGQYBHfFerJwLedKwhIUkKSkgRAVEx5Cig7PNNr4PEqUh0tOJQMqcpISJUqAo5hJuQKumxtjuIDfWZQUxIBJ08Kk9s4IvMrbCspVEKiYggzHhTaBYSZPGnego6rKyspDPkzZ+GLhCYtAJPAVb8O2EgAaCo/ZeFDSY37zUiFV4vkZPUlS6N4RpBkmtOvBPypR3F7k+dIPPhN1GPjWUcdl2OvvqX3cKWxGMQ37RvwGv2UhiMeSISCOcwahw8ColSSUzOUGDO68Gu3F4t/qMpZa6GsVtJbphNk8B8TQiO0QCDb2oifWivO9YSQkyQga6ZUpTu3W91LxlJHCxrujBR0jFtvY6HzAFjwA1q+bG2OW0KeztllaEKJcQlZcMjM2kboWCIP6oNefNHXnAzRpoa9M6HbV61lrDMsOPKbOdxZAhJK1GwsJIgdsxrrEG4oLL83t9rDgNLKgblOeCcs2TnEJKoiBO65mq90q6QvdUVoCm21uwMwC7pSCEqCrJkpJhJOl9Yp3YWZkvKxDHVEnOMpKrArKQoyUhYCU+zEzVc6a7ZC1rRlyoKUjLeEudlRMaZpgE8IpydCbIZrFJcdW7h0/i7wBMhZKTMhZEklJJVIA0A5VDsPFCnZMkgzcambmNYk+dcNqIJjgdPWhFQmRv3VNibJTAbRW3lUk5VAlWYHtG0RewAvpxoh2k4nNlWRItBixnXj7UVC9dPK1PNYR1cZUHQXIgeZodiSGcViFLSVqUSqUid9hA05CKScxSgOyoyOd7njU01sVWSFqCbgyL8betbRs/DIuo5z3yPIWqmmOitpKlG0qJ3C5qQa2S+v6uXmq3pUwdpITZtuB4D0FLO7WWdDHcPjRSHQRnYJgdY6bCLWjlJqRwmIaYBCFETrClHcRcTGhI8arjuKJ1JPeaEXqdgWF3bAHsp7pt6CkntrrO8DuHx1qKW5zoYUZotjoddxJOpmg9del1TXSUGL93nSA767Wh591Faw9EQx2hToQoo1gBpw4aw76IGPfRQCKWj6124xc1IJYue+u1M3NOhWRreG99NMtQDTCWvfREN06A5DN9N1FU32TuuPhTIReucQBlM8R8KAGdhuJQ+hSrJlMm4jgfdXsaa8TacAV2gFARIvu0mOdTTvTjEB0qBJRrlCApIBBUkWvJiCZsCbWqPmh3qz1Osry93p0+2YgEJg3OaQQIkjnJ47jV/2BtL8YYS6QBm3AyKBppkjWVlZQM+d4hsqgE3jdpNA+ktKQf4vsqvubV7O+QT2T76C1jFwtU6iLbrgiPIXryV4k3Z0LJFFsCD2sycsJkQZ41UcU6VEEmaKxiVxdRuIMmkjqK6fGwPG3ZlknyaoI6owRrQ0A3pjqlC9xNxzBtPoa4baJk6RPurqRmdNLgEC2laZEquO/wCdMdQIVx+z7KG+4puDaCdQQeMDlqapIRKYhctjha2+AbfDzqWwPSTEISnKspMbu4JtFh2QN26oDZvWvApSla5i+omZmTYGY36VYGOj6soLi0oEXEybRSUeOhl36KdN2Shz8ZkPKn6TKVZgAqJGg1iBAM1StuY44h5a0pMqUTAE91hyEWplhjDtRGZZHGw+Hupg7Xy2QlKRyvT77FQlg9kPK3BIIiVGPTWjo2Kwi7rpJ4JMT6E0u9j1K1UTy3Uot6jSHRNoxTDf6Nod518zJoT22VnSE93zNQ+c10UkmnbAZcxpVqSe80Ev0MYczR2sJRQAlu2rkEkU2vCWo7WFt5UUKyMAJ1ooYpsMfCmEs695p0Fkcli9MpYv5UwGdO80x1d6dCEV4fXwrEs37hfxmpBbfwrnDokTxk/L0igADbGndXQauKeQ3pWgi4p0AqGffW+qv40cjTvrrLr30CApRdVdqbogRdXfRHE0wF0N699dJRRUDWtE0AEyXFK7QT9GrvHwpwmk9rA9UuOXvE+lAIAVJBUDviBPCjJ22nDqS2pOeEpKTmmDJMZUqAT7R1vvi4qrJxmVQyhWZJ4HuOlc493NiDOZIJTMp7QsPqms0vdf4HJ1EuDeGZedBbVmQoDrHCMuRZJUopSoiBYC87/D0vZGMw2HYCQ+gpRAUsrB7R1vJ8tBXiDWLDbiSjK4BBhaZBOpBQCRYyPWrQva5xK0JKG20FaT1aUhsTa6jAK5lVpnfBgiqEmexNOhQCkkFJEggyCOINZXkLTuIYHVZJyzfMkamdI51lKmVyPIlJ1Nr8akMBh1FBi9rxoAd6j99RSVSeBeCW1JI7arZv3bGPMe6s0FiRRIHO0DWNx86x5hISmNZ7V++I8I8QaZZw61mG0lUHcOHPTzqT/IaQkdc6EXnKjtq36xYG/OlGLAiXpkHdCRblHpTOA2e44D1aFG2sW9kXzG1SSX2G/0bWZQ+u4cx/lFhQ8RtdxdioxwFh5CrodhmthhIV1zqUzqlPaV3cvI0QDCoMpZC1D6zpzeSdBUXmUaxlBK8p4T60wJhe2lmwISOCbUucUSedDYwdPt4QUUFioUo10GTUmnDfGjdRRQEW1hZoxwdqkW2PhRi3bxp0KyJ/FdKYRhr00pvT78aKhF6dBYkGL0ZtmjhF6KlNOhCzjVbQj4Uw8K4+yigFer1+++jBFq6Toe4e+iJTY0xActh9+FHyX8qwptXSdfAUABxYhJjUwB40VtEADwFDfMqA3AZj7h8fKjCgDuNK0E6VsHTurfCgALjfvrpKde+uya5nXvpgbVqa0sXNb3nwratTQIGjf4Vyd3fREoufCtKTp30DCAa0rtUgNOTpBmmknWltrj6JfMfGpkOJRVNZrC07y7b+1SCNmPOKJZQjKCASlSMoIAtnVF6W/FyDOVB7kkelPhxZmTrwtHqa483kLFs3ji9TQ7h9gugpK3Go1KS6J10lIV9zTmJwCVKjrmWkC/VoDiwZmSVEpJMWm1qi2Gp1JnmTR04auKf+Tro2j4i+SZffZKjGICBuSlpQSOQ+mrKhxhBwrdR/03+f4H/rIqDOylquSEJ3KUYmeA1PhUggMovBcVxVZP8u/xqJZdUVoTOpSkb+VSicJxr2Io4egju0FqtMD9VIgeQrltKlUw1hdKlMJhhGlXxCyH/EjvphOAgVJrZv8AfhTHVWFOhWRqcKOFGRhd8Xk002i/jRimx7zRQCqGYphhGtEy7uQrG03NFDCBHxrsI99Y2DwO/dREoJOlAHKBbyrtQtWw0dwrZw6yNBQAs9u+/GsKr+FMKwSjwHhW/wAnqJ1tTAXCu0PCiDvow2aZnNRPxIcfdQIUeFjXII9BTqsGk2n1roYJP3NAEe0r7+NGFp76cGFTyroMp5UAIqVasKvhT/UgULFkJQpQ1i3ebAeZphRHpvnPEwO5P2zRwDa1NMNhKUpGgAB/tRlJHHypWFCJSazKbWNSCMvCu8wosKI0oPA1rqlbhvqRLieFaS6OFFhQl1CvuaIWFU3nHCt9YOFAUJpYMnSuhhjvIpoPjhS+L2iEDQTzNFhRo4U8RUB0i2y0htaUqC1iAQIiZ33v4UltnbhX2c+W5mDljh4a1T3zOgGutRKRcYkt+WTCbJubxNpqbaUlXskHuqtIwsozRurrBSMyspkAhMTruM/DfXD5HixzrumjohkcC0tIvTAFIbPxqSgFZOYyIykm3cKYO0WgYzEnkK8afiZYyqjqWaFXZK4bEpSkA633c6yor8oN/veQ+dZWijnSqiHPE/ko+znwXG0gXzpg85G6rc23Ii/lUJs0JYEqYLi5lKxBEfVgE2Ou6b1JtbfWTCWVDy98gV9FGkjzqZJtYI8PhTjOGI3jzqFXtF/9l/nb/wB1P7M2uylpf40Sl8nsIBWYTHty2IJJnfuquaDiPLw4P1vSsSwn9ZR8hVHxu2nZVlXIvlN58QaTVtp2Lq9B8qXMKPSA22PtVW+saH6via80Vj3lAdojxih4TFLzHOpRjcST/alzK4nqP423xQPv31tOOR+sn0qhM4ZbnaFgkXUTYeZueAqX6P4APocS84ewYQUk5QRP1d4N6hZG+ka+lGm2yzrx6LDrEyd3GjKxaUi5I01SRr4VSekziEqwxSkHK0UkOQRIIIgGx1MRWtt9Ln1oQlS0OI7KoCBAKTIkqAkhQ3SLValZlxLe5tlsSCsAixBMG3Gufy2z+0T515o++VqKyIKipSuZUSSrXeSaEpBQkLBQQuYAMqEHeItO6q2I9ZZfChmSFKTftASLa3rlWLSkwQROkii9EiE4FlSrApWe8lahPvqL2mvsnKZIzROsq50nIKGnttNIEqVlHE0v+cuG/aCqNtsqQMixdRQqeQn7+FQ2Nw7iCkqTlS4M6OBSf7inYKj1V7brCTBcAVa0gn0NqbRjAdJNwBbedBrXj+E9tMm+ZMeYq+OuF1JSkBOY5QZ0njbSptoeiyYzEFpOZwKSkbyLelIDpPhv2g8qgntgOpEqcSUqBRlClG5BMmRYdnXupFPR1ztEhNzKSFC48d1HJfYNMuCdusqTmCpSCBMbzNvQ1Hbb22hSAhtXaKgZ0ISPajnuHfVfe2W8gfRozchB9xoSMKsjPkJtaBIzcNTebRRzBR+y2u9JsOFZS4AZiN/96L+c2Hj206xqJ8pmvMgjqyetQUqBsCIOggX8POk8Owpa+ymd8U1JjcUj1xnpEwr2VzW17fZFsx8qqGyei+bqwVkFYk2umAJ9/pVnPRNvc4oafVmw3SVVnHLz/SNwrs6PSFkyMxn/AAmjs7ZQbDMf4TTSdhIylQWf5RI5a0BTbWaEqUAdBHDXU1nLLmvUP5KUMf2aO125gzPCK5d28yn2lEeH21y5s1oXzknjlG7xqNxuwW3FZusUNLZQdPGrhPK5U1oUowrTGj0qw41URzg0ljdvMOTlcTJEQrs+/dS7/RJtQjrVj+BPzpNzoS1+3X/In/dWpGjkvNSqXGwFR7KhuGncaEl7DJHaVOmipNuVb/MlH7ZX8g+db/M1N/pj/IPnSasZF7U2tJhtWVHAATykxQ8LjSRCnCEzMBI18BrUwnoYgT9Mr+UfOmUdDm7S6vdoBSpBYns7FJC5VmUN0633k6RQsReTMcKsI2A1YFbsDgUj/RXX5sscXj/Gn/ZWThJvZFMq4xNZVoPR7Di2V0/+4P8A86yjgFMgFoXlSCEwU27USKPg8GuJGXgLn5Uxg8QClMqbnKLEDhpTeDxSAgfSN77GJ1760cS7F8OodY22tUFZMZb2GvjwnjVo2ns3CJbJLWaASpcnPCQSYUN8Agbr1VfyZ1y0uBYGUiIsJkGJ51ZMXmKVZim4PH1vpXF5LfKO6RlkbTWzy5SwuSBkSZOWSYnRMm5HfXb2GQE3nPxOnKpvAbESiM6uzEmE5ojSJIHnNMbS2IypJUh5ZckEZ0wmJE+ykmYmK7F+DRLRWG7JymB4x676MFJFusBk3nUcK4/JiyrLN+J0HjREdG1zJcTfWxPypuK+x2wqk5QVZc1rXgHuIpr8uOpRBOQ8td2p407hdmsoAGZ4xp+iA8R1cnzrWIwGHWbocJkn9IlOsWgN8vWhaB2yPxu1kOJTmgON5igwQbj2SdCJAIqIQiOqP7hPfw+A8K9E2WxDYyBCchhzNdG7KTIJIVJEX0qr7cw7aXVBtMIDbgSBMCFA2J3CsMWROTgvg6/IxtRjNtb+v7ILD+x6e6n3EoDCFFXbzKCkz9UaW50i2LKHP4Cncdjs7CW8vs5ZVMzlGUW3ak11nEWPB9JnE4ZKEolDSQPaAmTu7N/a3TvMa1H4rpKtQjqVJPELHxbrezXGS1BKU9kSkKM2PNWthu30E7Uw0wUrnSdfjWMpb6N4ca2DxOIU6hJU2bKFtSR3wInhQ215VvHKUhSpAA3dogDun0qRwu1MMNCb8c1SRjNGVURMgSI4STE1lLL8ND4LtMri05ikiwkHQybi3LjfhVlwuHWCN3anuFGxGDy6pdEAKJAbMC8H9JH1TrwNL4NvEFCXDduCVnKjLqAAkgkkXvYVonxiyGrZLYsfRntAmZ38/nUM9jcoudNPlRcBtDrXlslKUgJUcxJvG6N3nS7uHbOqP8y/91cuRJ0bQbVkkvEspZ9hReUBClLkDfCG0gdo6SSd9OYNXUKw7TjbSlJCnFoKUlXaBgKUUkyCo+Q5VUcdisqyUknKbSeAlX2X41jG3wVBeUlQnMfrHN79K3UWopIzcrZ6DiNoNmCGGhHFttXvR95qpdNscMqQlltJCknOlISSClQiEJG/nurlHSMGAUkE6AiOdO4nGh3DOIIGguREXG8X1pptPYOmtDnRtUttE3PVpv4Cp9tdVXoliwpKURdCYJzAgxyBqyi1T40HCLT+2LK02qB4o3NKFOnIn1prFGlVV0mR3rWorSTWyaAMNCdrpS64UqaANIrYO6uZrlKqACRW06VwFVhWKQwyU1hrbaxXBN6AO4rKFnrKVjKS22ITZOg3cq7DA4J8qm2UJy5IRYRoD5iaz8VJNiExuShBHkUmqJIlTikCUlIIumBvGmtqWXt7FqEF1J/gRP8ATU/iYDawpCScqu0W0ggkQNI79KpYQoJK9xUU+IEn0I8xQsMJ7kjOXZamXFKZbKjJKRJ461i0m3dTOKw6W2mAlMZmkKPMnU95pVSjbuqaNDkIreU1zmofjQB2Tzrls3FDUuhpN6VDLFgFSpYGUwQrLHZBA/SOKNsiQbJvdR8a10leCHD7Ks3WJBAhIzAXAi3dFcNba6tJQUmM8qAVAMEwTaTE2rraeB65px0T9GUqgaQs5e/h51lDBKGVzfTOmeeE8Sgu0RDaJzAXvu7hT+Aw4UQDp95UeQqNwLoaWUuTBIMj3RUls1ftHlYd+tdNnJQ8+UhQSykGLZiJ8hFu4VwtpV84SobxAMeVxWsHZsq3kke75+lCbfuCnWkMjcbg0o7aJyzCkkyUk6X3g1YW+0UKEmUpPHdSG00wHU/uK9BI9ac2Q5LLZ/d48DFYZ4tpNGuJ7HFNuKuVKPMpnuozbqwnJ2svCCBrw0oSmgqJAtcdqPjRu+PMfOuR2baF0swoqDZzHUhNzQX1K/VPK1OuNhQggEd4+dcPEpExpzBpw76BkVj8CCgm4MpSL7/rHvj311hGx7LQuLZt5O8zRcWfo2xvUVK8gR8YrezEjqwRqVKnwArtx3WznnV6O38O6kSo5hvm4+yjtuDqVqFrAdxChI9abZSJsSQRed/GoVDqUIezHs9nvN7ATr9lOUbFF0OdCCOsUeJc38I89auiRNeabNxSUJGR1QIUozlg3AHE8PWvQNm4R7qQ6tSriUyALGQLbtxouhdhsQaWpbGOqiZOnCkHsS4NFWMbhxperFFcGTE3rU1UcZtHEpUQHCBu7KflQ2MdiVG7qo7h8qayRE4tFyO+hKdANzUSwtZ1lX8Sh7jTrASfbRc2jMfnT9SIcWFzSbXrgqj2iE95oicKyo3bUJ3hxYPoafVgcMAAUGY0zn3waG2+gSXyRScQ3vcT51gxDe91MVIqwmG/ZK/7hHwof4jhyf0Kv+8v5aUvcP2iisc1ueA/hPzorWIbV/xUd5JHwNMpZYH/AAE+Kp96aJ1rSAT1DcDeUpV/pFFS+wuItna/bN+av9tZUqh9iBLDc8kiP6ayj3B7SnltTar/ABiujjTOn341Mu7Kb5m+893zpB3AIBOtufd86ZJC7Tx9skypfs2+JqP2o2Q02kaJJnSZOun3tUzj9moKkrlWZNxfupLFsBQO7mNatSohodw+JC20ZiZCQISE2gbxIP3NKu4pAPtJtvzAfHWtYXBJUUJVJExcz5cKTxWx2+fn9lSyh7DuJWrKFo9lSicwVZIJNkyZgcK4LjX7UfyL+IFJ7I2YhLoImYXqeKFD3Gkt3hVximTJ0XY9GIsvFMJvFwTfhqPWsb6NtiSvGNxuKUT/AKjVV2vgkfjDlvacUT4kk11gtmtkiU68z86houxjbWzWQ8ptt7P9EVpcgAFYSopRbcSEif3qk+jicArDJOJW4lckEBRAgaWSJ/tS+E2U3eExuj+9Sey9jN5Iud+vHuFW3qiEtlD6RNNpePUu9aj6qspSY3AggX5jXlpXeyseM0KtNq9D/NrDnVFcL6H4Y/VPn9lSUVJt4IlKpKCZkXijNONIOac51CYgTzmrIno0ylWTtkRN1E793KmD0bYBiFfzU7EQvRp9gPlzFKRFyELuFE8RERvvwFXBvpDsxsHIWEzFkot5BPPcKhj0Vw03SSeJUSaYR0Vwo/4c95qWrGmTH51bP/XZ03oGviPdXf5xbPMfSsd2Ue7LUSjo1hry0DFt9FR0Zw37JNLiirN9IMZs/EMlIfQhWocQkgg7vZF08RXl4StJWC71gBsoKUUkC8jMAeG4V6sjozhbfQo8qAro9h+vCQ2AkqWCmBEJabUBpvKiT3DnJSCzzfYzKnFEqdbTlBgLUQT+6m3vgU1hXy2cybidOHfXo+I2Dhkj9A2bjVCd/hXCth4dLjQSygSVzCQJhNptzp2Ioy9pKXCUIIJsDqb7harNgehyS0OvRKic0E+zuAIG/wCdWhOwWBEIAjSAB8KIvBJRETqOHyoAqyOiLCb9UOIsfDfUonCr/XsY1zfOKmw0mNBv3V21hUEBWUTHClQyk4txAUEKIBEgz7qUWkHeDEaHnU30wwqVZZH1CZGu73fE1R8SwEiROlc84bNYy0S2PwwJPePdS+HaAPOo1lZ4nzrtLqr9o+dJAyw4bLBjl8aIpIkW4H0FQGHxq0mAdRvH341IYfaCzBMeXhVCom8M1fT9XXuFExS7jupPDYtSpmPq/CusTu7jW8TNhUnlW0LJm1rRak0E8aKHDOu41RIylHuFqU2quGnP8Kvdb1raU8zQ9otSy5c+yfcaGCGWCMo7hvrKjsA8VNoJ1IrKQH//2Q==">
            <a:extLst>
              <a:ext uri="{FF2B5EF4-FFF2-40B4-BE49-F238E27FC236}">
                <a16:creationId xmlns:a16="http://schemas.microsoft.com/office/drawing/2014/main" xmlns="" id="{6078F076-9ECF-45DB-8F24-44383C91FF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43001" y="326231"/>
            <a:ext cx="2307431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xmlns="" id="{0467CD41-7017-42EB-8B69-1519F0DDE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119" y="4938709"/>
            <a:ext cx="53149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5400" b="1" kern="0" dirty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Thank You</a:t>
            </a:r>
          </a:p>
          <a:p>
            <a:pPr algn="ctr">
              <a:defRPr/>
            </a:pPr>
            <a:r>
              <a:rPr lang="en-US" sz="3600" b="1" kern="0" dirty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pillai@iitm.ac.in</a:t>
            </a:r>
          </a:p>
        </p:txBody>
      </p:sp>
    </p:spTree>
    <p:extLst>
      <p:ext uri="{BB962C8B-B14F-4D97-AF65-F5344CB8AC3E}">
        <p14:creationId xmlns:p14="http://schemas.microsoft.com/office/powerpoint/2010/main" val="311910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0467CD41-7017-42EB-8B69-1519F0DDE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4291" y="5414111"/>
            <a:ext cx="53149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5400" b="1" kern="0" dirty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Thank You</a:t>
            </a:r>
          </a:p>
          <a:p>
            <a:pPr algn="ctr">
              <a:defRPr/>
            </a:pPr>
            <a:r>
              <a:rPr lang="en-US" sz="3600" b="1" kern="0" dirty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(pillai@iitm.ac.in)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4478" t="10644" r="21940" b="19006"/>
          <a:stretch/>
        </p:blipFill>
        <p:spPr>
          <a:xfrm>
            <a:off x="2238232" y="1405719"/>
            <a:ext cx="4899547" cy="3616657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Visit our stall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3426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6639" y="2928986"/>
            <a:ext cx="2900588" cy="8552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50" dirty="0">
                <a:solidFill>
                  <a:srgbClr val="C00000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8388991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30"/>
            <a:ext cx="9144000" cy="1336090"/>
          </a:xfrm>
          <a:solidFill>
            <a:srgbClr val="781F19"/>
          </a:solidFill>
        </p:spPr>
        <p:txBody>
          <a:bodyPr vert="horz" lIns="68580" tIns="0" rIns="68580" bIns="0" rtlCol="0" anchor="ctr"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specifications for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flowable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cementitious grouts for post-tensioned concrete systems</a:t>
            </a:r>
            <a:endParaRPr lang="en-IN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9B46498-9DED-482C-ABAF-3269C3CEBA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516" y="2159149"/>
            <a:ext cx="1580778" cy="15807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82EF03E-7602-48DB-A784-70A57FE05017}"/>
              </a:ext>
            </a:extLst>
          </p:cNvPr>
          <p:cNvSpPr txBox="1"/>
          <p:nvPr/>
        </p:nvSpPr>
        <p:spPr>
          <a:xfrm>
            <a:off x="2705892" y="1923416"/>
            <a:ext cx="579993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2400" b="1" dirty="0"/>
              <a:t>Manu K. Mohan</a:t>
            </a:r>
            <a:r>
              <a:rPr lang="en-US" sz="2400" dirty="0"/>
              <a:t>, M. S. Student</a:t>
            </a:r>
            <a:r>
              <a:rPr lang="en-US" sz="2400" b="1" dirty="0"/>
              <a:t> </a:t>
            </a:r>
          </a:p>
          <a:p>
            <a:pPr marL="0" lvl="1"/>
            <a:r>
              <a:rPr lang="en-US" sz="2400" b="1" u="sng" dirty="0"/>
              <a:t>Radhakrishna G. Pillai</a:t>
            </a:r>
            <a:r>
              <a:rPr lang="en-US" sz="2400" dirty="0"/>
              <a:t>, Associate Professor</a:t>
            </a:r>
            <a:r>
              <a:rPr lang="en-US" sz="2400" b="1" dirty="0"/>
              <a:t> </a:t>
            </a:r>
          </a:p>
          <a:p>
            <a:pPr marL="0" lvl="1"/>
            <a:r>
              <a:rPr lang="en-US" sz="2400" b="1" dirty="0"/>
              <a:t>Manu Santhanam</a:t>
            </a:r>
            <a:r>
              <a:rPr lang="en-US" sz="2400" dirty="0"/>
              <a:t>, Professor</a:t>
            </a:r>
          </a:p>
          <a:p>
            <a:pPr marL="0" lvl="1"/>
            <a:r>
              <a:rPr lang="en-US" sz="2400" b="1" dirty="0"/>
              <a:t>Ravindra Gettu</a:t>
            </a:r>
            <a:r>
              <a:rPr lang="en-US" sz="2400" dirty="0"/>
              <a:t>, Professor</a:t>
            </a:r>
          </a:p>
          <a:p>
            <a:r>
              <a:rPr lang="en-US" sz="2700" b="1" dirty="0">
                <a:solidFill>
                  <a:srgbClr val="781F19"/>
                </a:solidFill>
              </a:rPr>
              <a:t>Indian Institute of Technology Madras</a:t>
            </a:r>
          </a:p>
          <a:p>
            <a:r>
              <a:rPr lang="en-US" sz="2700" b="1" dirty="0">
                <a:solidFill>
                  <a:srgbClr val="781F19"/>
                </a:solidFill>
              </a:rPr>
              <a:t>Chennai, INDIA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16532" y="6505398"/>
            <a:ext cx="220443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500" dirty="0">
                <a:latin typeface="Arial" panose="020B0604020202020204" pitchFamily="34" charset="0"/>
                <a:cs typeface="Arial" panose="020B0604020202020204" pitchFamily="34" charset="0"/>
              </a:rPr>
              <a:t>September 21, 2018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07203FC-298D-463C-A951-0DBA2CE5E953}"/>
              </a:ext>
            </a:extLst>
          </p:cNvPr>
          <p:cNvSpPr txBox="1"/>
          <p:nvPr/>
        </p:nvSpPr>
        <p:spPr>
          <a:xfrm>
            <a:off x="1952528" y="5291392"/>
            <a:ext cx="6935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2400" dirty="0"/>
              <a:t>Innovative world of Concrete (ICI-IWC 2018)</a:t>
            </a:r>
          </a:p>
          <a:p>
            <a:pPr marL="0" lvl="1" algn="ctr"/>
            <a:r>
              <a:rPr lang="en-US" sz="2400" dirty="0"/>
              <a:t>NIHAMS convention center, Bangalore, India</a:t>
            </a:r>
          </a:p>
        </p:txBody>
      </p:sp>
      <p:pic>
        <p:nvPicPr>
          <p:cNvPr id="8" name="Picture 7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xmlns="" id="{E949E8B9-B565-413F-990E-0E956918AA0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956" y="4990584"/>
            <a:ext cx="1580778" cy="162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616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Specifications for PT grouts from various standards were reviewed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442769" y="1896437"/>
          <a:ext cx="8129143" cy="4049736"/>
        </p:xfrm>
        <a:graphic>
          <a:graphicData uri="http://schemas.openxmlformats.org/drawingml/2006/table">
            <a:tbl>
              <a:tblPr firstRow="1" firstCol="1" bandRow="1"/>
              <a:tblGrid>
                <a:gridCol w="3905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005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045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736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0364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6277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2664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6680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72834">
                <a:tc gridSpan="2">
                  <a:txBody>
                    <a:bodyPr/>
                    <a:lstStyle/>
                    <a:p>
                      <a:pPr algn="ctr"/>
                      <a:r>
                        <a:rPr lang="en-IN" sz="1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Property</a:t>
                      </a: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 447 (2007) &amp;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ISO</a:t>
                      </a:r>
                      <a:r>
                        <a:rPr lang="en-US" sz="1200" b="1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14824 (2012)</a:t>
                      </a:r>
                      <a:endParaRPr lang="en-IN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fib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Bulletin No. 20 (2002)</a:t>
                      </a:r>
                      <a:endParaRPr lang="en-IN" sz="1200" i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PTI M55 (2003)</a:t>
                      </a:r>
                      <a:endParaRPr lang="en-IN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MORTH (2005)</a:t>
                      </a:r>
                      <a:endParaRPr lang="en-IN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IRS (1997)</a:t>
                      </a:r>
                      <a:endParaRPr lang="en-IN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IS 1343 (2012)</a:t>
                      </a:r>
                      <a:endParaRPr lang="en-IN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1206">
                <a:tc rowSpan="1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Fresh</a:t>
                      </a:r>
                    </a:p>
                  </a:txBody>
                  <a:tcPr marL="38451" marR="3845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Efflux time, T</a:t>
                      </a:r>
                      <a:r>
                        <a:rPr lang="en-US" sz="11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(s)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1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  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≤ 25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(EN 445 Flow cone) 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1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 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≤ 25 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 ≤ T</a:t>
                      </a:r>
                      <a:r>
                        <a:rPr lang="en-US" sz="11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≤ 30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(ASTM C939 Marsh cone) 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IN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8919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rtika" panose="02020503030404060203" pitchFamily="18" charset="0"/>
                      </a:endParaRPr>
                    </a:p>
                  </a:txBody>
                  <a:tcPr marL="51268" marR="51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Efflux time 30 minutes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after mixing, T</a:t>
                      </a:r>
                      <a:r>
                        <a:rPr lang="en-US" sz="11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(s)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1.2 T</a:t>
                      </a:r>
                      <a:r>
                        <a:rPr lang="en-US" sz="11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≥ T</a:t>
                      </a:r>
                      <a:r>
                        <a:rPr lang="en-US" sz="11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≥ 0.8 T</a:t>
                      </a:r>
                      <a:r>
                        <a:rPr lang="en-US" sz="11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and T</a:t>
                      </a:r>
                      <a:r>
                        <a:rPr lang="en-US" sz="11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 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≤ 25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 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 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 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 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 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9279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rtika" panose="02020503030404060203" pitchFamily="18" charset="0"/>
                      </a:endParaRPr>
                    </a:p>
                  </a:txBody>
                  <a:tcPr marL="51268" marR="51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Grout spread, S</a:t>
                      </a:r>
                      <a:r>
                        <a:rPr lang="en-US" sz="11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(mm)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11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  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≥ 140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IN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IN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IN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8234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rtika" panose="02020503030404060203" pitchFamily="18" charset="0"/>
                      </a:endParaRPr>
                    </a:p>
                  </a:txBody>
                  <a:tcPr marL="51268" marR="51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Grout spread 30 minutes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after mixing, S</a:t>
                      </a:r>
                      <a:r>
                        <a:rPr lang="en-US" sz="1100" baseline="-25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(mm)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1.2 S</a:t>
                      </a:r>
                      <a:r>
                        <a:rPr lang="en-US" sz="1100" baseline="-25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≥ S</a:t>
                      </a:r>
                      <a:r>
                        <a:rPr lang="en-US" sz="1100" baseline="-25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≥ 0.8 S</a:t>
                      </a:r>
                      <a:r>
                        <a:rPr lang="en-US" sz="1100" baseline="-25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and S</a:t>
                      </a:r>
                      <a:r>
                        <a:rPr lang="en-US" sz="1100" baseline="-25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≥ 140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-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-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-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-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-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0020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rtika" panose="02020503030404060203" pitchFamily="18" charset="0"/>
                      </a:endParaRPr>
                    </a:p>
                  </a:txBody>
                  <a:tcPr marL="51268" marR="51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Bleed (%)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58782">
                <a:tc vMerge="1">
                  <a:txBody>
                    <a:bodyPr/>
                    <a:lstStyle/>
                    <a:p>
                      <a:pPr marL="177800" lvl="0" indent="-1778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rtika" panose="02020503030404060203" pitchFamily="18" charset="0"/>
                      </a:endParaRPr>
                    </a:p>
                  </a:txBody>
                  <a:tcPr marL="51268" marR="51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7800" lvl="0" indent="-1778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Standard 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IN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≤ 0.0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IN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IN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IN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58782">
                <a:tc vMerge="1">
                  <a:txBody>
                    <a:bodyPr/>
                    <a:lstStyle/>
                    <a:p>
                      <a:pPr marL="177800" lvl="0" indent="-1778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rtika" panose="02020503030404060203" pitchFamily="18" charset="0"/>
                      </a:endParaRPr>
                    </a:p>
                  </a:txBody>
                  <a:tcPr marL="51268" marR="51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7800" lvl="0" indent="-1778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Wick-induced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≤ 0.3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≤ 0.3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≤ 0.0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≤ 0.3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IN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IN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9994">
                <a:tc vMerge="1">
                  <a:txBody>
                    <a:bodyPr/>
                    <a:lstStyle/>
                    <a:p>
                      <a:pPr marL="177800" lvl="0" indent="-1778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rtika" panose="02020503030404060203" pitchFamily="18" charset="0"/>
                      </a:endParaRPr>
                    </a:p>
                  </a:txBody>
                  <a:tcPr marL="51268" marR="51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7800" lvl="0" indent="-1778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Pressure-induced </a:t>
                      </a:r>
                    </a:p>
                    <a:p>
                      <a:pPr marL="17780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(at 350 kPa)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≤ 0.0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IN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IN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IN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63288">
                <a:tc vMerge="1">
                  <a:txBody>
                    <a:bodyPr/>
                    <a:lstStyle/>
                    <a:p>
                      <a:pPr marL="177800" lvl="0" indent="-1778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rtika" panose="02020503030404060203" pitchFamily="18" charset="0"/>
                      </a:endParaRPr>
                    </a:p>
                  </a:txBody>
                  <a:tcPr marL="51268" marR="51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lvl="0" indent="-1778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Inclined tube test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≤ 0.3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≤ 0.3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≤ 0.3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5900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rtika" panose="02020503030404060203" pitchFamily="18" charset="0"/>
                      </a:endParaRPr>
                    </a:p>
                  </a:txBody>
                  <a:tcPr marL="51268" marR="51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Setting time (hours)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58782">
                <a:tc vMerge="1">
                  <a:txBody>
                    <a:bodyPr/>
                    <a:lstStyle/>
                    <a:p>
                      <a:pPr marL="177800" lvl="0" indent="-1778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rtika" panose="02020503030404060203" pitchFamily="18" charset="0"/>
                      </a:endParaRPr>
                    </a:p>
                  </a:txBody>
                  <a:tcPr marL="51268" marR="51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7800" lvl="0" indent="-1778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Initial (T</a:t>
                      </a:r>
                      <a:r>
                        <a:rPr lang="en-US" sz="11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1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≥ 3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1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&gt; 3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≤ T</a:t>
                      </a:r>
                      <a:r>
                        <a:rPr lang="en-US" sz="11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≤ 12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≤ T</a:t>
                      </a:r>
                      <a:r>
                        <a:rPr lang="en-US" sz="11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≤ 12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45864">
                <a:tc vMerge="1">
                  <a:txBody>
                    <a:bodyPr/>
                    <a:lstStyle/>
                    <a:p>
                      <a:pPr marL="177800" lvl="0" indent="-1778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rtika" panose="02020503030404060203" pitchFamily="18" charset="0"/>
                      </a:endParaRPr>
                    </a:p>
                  </a:txBody>
                  <a:tcPr marL="51268" marR="5126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lvl="0" indent="-1778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Final (T</a:t>
                      </a:r>
                      <a:r>
                        <a:rPr lang="en-US" sz="11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1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 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≤ 24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1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 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&lt; 24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IN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1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 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≤ 24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87113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Specifications for PT grouts from various standards were reviewed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437567" y="1873020"/>
          <a:ext cx="7970628" cy="3659252"/>
        </p:xfrm>
        <a:graphic>
          <a:graphicData uri="http://schemas.openxmlformats.org/drawingml/2006/table">
            <a:tbl>
              <a:tblPr firstRow="1" firstCol="1" bandRow="1"/>
              <a:tblGrid>
                <a:gridCol w="4564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415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80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16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6957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0587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7971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4542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777311">
                <a:tc gridSpan="2">
                  <a:txBody>
                    <a:bodyPr/>
                    <a:lstStyle/>
                    <a:p>
                      <a:pPr algn="ctr"/>
                      <a:r>
                        <a:rPr lang="en-IN" sz="11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Property</a:t>
                      </a:r>
                    </a:p>
                  </a:txBody>
                  <a:tcPr marL="68580" marR="68580" marT="34290" marB="3429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EN 447 (2007) &amp;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ISO</a:t>
                      </a:r>
                      <a:r>
                        <a:rPr lang="en-US" sz="1100" b="1" baseline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14824 (2012)</a:t>
                      </a:r>
                      <a:endParaRPr lang="en-IN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fib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Bulletin No. 20 (2002)</a:t>
                      </a:r>
                      <a:endParaRPr lang="en-IN" sz="1100" i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PTI M55 (2003)</a:t>
                      </a:r>
                      <a:endParaRPr lang="en-IN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MORTH (2005)</a:t>
                      </a:r>
                      <a:endParaRPr lang="en-IN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IRS (1997)</a:t>
                      </a:r>
                      <a:endParaRPr lang="en-IN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IS 1343 (2012)</a:t>
                      </a:r>
                      <a:endParaRPr lang="en-IN" sz="1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903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Hardened</a:t>
                      </a:r>
                    </a:p>
                  </a:txBody>
                  <a:tcPr marL="38451" marR="3845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Compressive strength (MPa)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IN" sz="11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8947">
                <a:tc vMerge="1">
                  <a:txBody>
                    <a:bodyPr/>
                    <a:lstStyle/>
                    <a:p>
                      <a:pPr marL="177800" lvl="0" indent="-1778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rtika" panose="02020503030404060203" pitchFamily="18" charset="0"/>
                      </a:endParaRPr>
                    </a:p>
                  </a:txBody>
                  <a:tcPr marL="51268" marR="5126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7800" lvl="0" indent="-1778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7-day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≥ 27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≥ 27</a:t>
                      </a:r>
                      <a:endParaRPr lang="en-IN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≥ 21</a:t>
                      </a:r>
                      <a:endParaRPr lang="en-IN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≥ 28</a:t>
                      </a:r>
                      <a:endParaRPr lang="en-IN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≥ 17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2671">
                <a:tc vMerge="1">
                  <a:txBody>
                    <a:bodyPr/>
                    <a:lstStyle/>
                    <a:p>
                      <a:pPr marL="177800" lvl="0" indent="-1778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rtika" panose="02020503030404060203" pitchFamily="18" charset="0"/>
                      </a:endParaRPr>
                    </a:p>
                  </a:txBody>
                  <a:tcPr marL="51268" marR="5126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lvl="0" indent="-1778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28-day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≥ 30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≥ 35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≥ 30</a:t>
                      </a:r>
                      <a:endParaRPr lang="en-IN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IN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≥ 27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6331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Dimensional stability</a:t>
                      </a:r>
                    </a:p>
                  </a:txBody>
                  <a:tcPr marL="38451" marR="3845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IN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Hardened volume</a:t>
                      </a:r>
                      <a:r>
                        <a:rPr lang="en-IN" sz="11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change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9553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N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268" marR="5126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lvl="0" indent="-1778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Expansion</a:t>
                      </a: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16997" marR="16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38451" marR="38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en-IN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≤ 0.1 at 24 hours </a:t>
                      </a:r>
                    </a:p>
                    <a:p>
                      <a:pPr indent="180340" algn="l">
                        <a:spcAft>
                          <a:spcPts val="0"/>
                        </a:spcAft>
                      </a:pPr>
                      <a:r>
                        <a:rPr lang="en-IN" sz="11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≤ 0.2 after 28 days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38451" marR="38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38451" marR="38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38451" marR="38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8528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N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268" marR="5126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lvl="0" indent="-1778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IN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Shrinkage</a:t>
                      </a: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16997" marR="169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38451" marR="38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38451" marR="38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38451" marR="38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38451" marR="38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38451" marR="3845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1903">
                <a:tc rowSpan="4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Durability</a:t>
                      </a:r>
                    </a:p>
                  </a:txBody>
                  <a:tcPr marL="38451" marR="38451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Deleterious materials (%)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N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N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78947">
                <a:tc vMerge="1">
                  <a:txBody>
                    <a:bodyPr/>
                    <a:lstStyle/>
                    <a:p>
                      <a:pPr marL="177800" lvl="0" indent="-1778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rtika" panose="02020503030404060203" pitchFamily="18" charset="0"/>
                      </a:endParaRPr>
                    </a:p>
                  </a:txBody>
                  <a:tcPr marL="51268" marR="5126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7800" lvl="0" indent="-1778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Chloride (Cl</a:t>
                      </a:r>
                      <a:r>
                        <a:rPr lang="en-US" sz="1100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≤ 0.10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≤ 4.10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≤ 0.08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≤ 0.1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IN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≤ 0.1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0444">
                <a:tc vMerge="1">
                  <a:txBody>
                    <a:bodyPr/>
                    <a:lstStyle/>
                    <a:p>
                      <a:pPr marL="177800" lvl="0" indent="-1778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rtika" panose="02020503030404060203" pitchFamily="18" charset="0"/>
                      </a:endParaRPr>
                    </a:p>
                  </a:txBody>
                  <a:tcPr marL="51268" marR="5126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77800" lvl="0" indent="-1778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Sulphate (SO</a:t>
                      </a:r>
                      <a:r>
                        <a:rPr lang="en-US" sz="1100" baseline="-25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100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2-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≤ 4.50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≤ 4.50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≤ 4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78947">
                <a:tc vMerge="1">
                  <a:txBody>
                    <a:bodyPr/>
                    <a:lstStyle/>
                    <a:p>
                      <a:pPr marL="177800" lvl="0" indent="-1778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IN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artika" panose="02020503030404060203" pitchFamily="18" charset="0"/>
                      </a:endParaRPr>
                    </a:p>
                  </a:txBody>
                  <a:tcPr marL="51268" marR="51268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lvl="0" indent="-1778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Sulphide (S</a:t>
                      </a:r>
                      <a:r>
                        <a:rPr lang="en-US" sz="1100" baseline="30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2-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≤ 0.01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≤ 0.01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≤ 0.01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451" marR="384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87741" y="5325924"/>
            <a:ext cx="6657975" cy="62324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</a:rPr>
              <a:t>Most of the existing specifications are inadequate/not complete for developing a good quality PT grout</a:t>
            </a:r>
          </a:p>
        </p:txBody>
      </p:sp>
    </p:spTree>
    <p:extLst>
      <p:ext uri="{BB962C8B-B14F-4D97-AF65-F5344CB8AC3E}">
        <p14:creationId xmlns:p14="http://schemas.microsoft.com/office/powerpoint/2010/main" val="39889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Limitations of the of the PT grout specifications </a:t>
            </a:r>
            <a:br>
              <a:rPr lang="en-US" dirty="0"/>
            </a:br>
            <a:r>
              <a:rPr lang="en-US" dirty="0"/>
              <a:t>- Fluidity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768" y="1995732"/>
            <a:ext cx="7049747" cy="362878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Fluidity is measured using flow cones of different orifice diameters</a:t>
            </a:r>
          </a:p>
          <a:p>
            <a:pPr lvl="1"/>
            <a:r>
              <a:rPr lang="en-US" dirty="0"/>
              <a:t>Flow cones of small orifices should be used</a:t>
            </a:r>
          </a:p>
          <a:p>
            <a:pPr lvl="1"/>
            <a:r>
              <a:rPr lang="en-US" dirty="0"/>
              <a:t>Not suitable for thixotropic grouts with very low w/c ratio</a:t>
            </a:r>
          </a:p>
          <a:p>
            <a:pPr lvl="1"/>
            <a:r>
              <a:rPr lang="en-US" dirty="0"/>
              <a:t>Grout spread gives a good indication of the fluidity and must be used</a:t>
            </a:r>
          </a:p>
          <a:p>
            <a:pPr lvl="1"/>
            <a:r>
              <a:rPr lang="en-US" dirty="0"/>
              <a:t>Non-uniform pre-shear changes the fluidity </a:t>
            </a:r>
          </a:p>
          <a:p>
            <a:r>
              <a:rPr lang="en-US" dirty="0"/>
              <a:t>Retention of fluidity is measured for 30 minutes only</a:t>
            </a:r>
          </a:p>
          <a:p>
            <a:pPr lvl="1"/>
            <a:r>
              <a:rPr lang="en-US" dirty="0"/>
              <a:t>Grouting operations can last for couple of hours after mixing</a:t>
            </a:r>
          </a:p>
          <a:p>
            <a:pPr lvl="1"/>
            <a:r>
              <a:rPr lang="en-US" dirty="0"/>
              <a:t>Fluidity retention should be checked up to 3 hours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F93FCDC-0BFA-4786-972A-367854CDA7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8038" y="1995733"/>
            <a:ext cx="1921669" cy="14792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9341" y="3696952"/>
            <a:ext cx="3170366" cy="116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4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834A2965-22C0-4C5B-9B6A-CE41BEE53B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3916" y="2396506"/>
            <a:ext cx="3259710" cy="2064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Premature corrosion has been observed in many </a:t>
            </a:r>
            <a:r>
              <a:rPr lang="en-US" dirty="0" smtClean="0">
                <a:solidFill>
                  <a:srgbClr val="0000FF"/>
                </a:solidFill>
              </a:rPr>
              <a:t>YOUNG </a:t>
            </a:r>
            <a:r>
              <a:rPr lang="en-US" dirty="0" smtClean="0"/>
              <a:t>bridges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703" y="1534463"/>
            <a:ext cx="7049747" cy="3263504"/>
          </a:xfrm>
        </p:spPr>
        <p:txBody>
          <a:bodyPr/>
          <a:lstStyle/>
          <a:p>
            <a:r>
              <a:rPr lang="en-US" dirty="0" err="1"/>
              <a:t>Varina-Enon</a:t>
            </a:r>
            <a:r>
              <a:rPr lang="en-US" dirty="0"/>
              <a:t>, Virginia</a:t>
            </a:r>
          </a:p>
          <a:p>
            <a:r>
              <a:rPr lang="en-US" dirty="0"/>
              <a:t>At 17 years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4945" y="6557918"/>
            <a:ext cx="392559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Times New Roman" pitchFamily="18" charset="0"/>
                <a:cs typeface="Times New Roman" pitchFamily="18" charset="0"/>
              </a:rPr>
              <a:t>FDOT 2003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940D66E8-BAAB-4580-8F3A-0A60A73A40CF}"/>
              </a:ext>
            </a:extLst>
          </p:cNvPr>
          <p:cNvGrpSpPr>
            <a:grpSpLocks noChangeAspect="1"/>
          </p:cNvGrpSpPr>
          <p:nvPr/>
        </p:nvGrpSpPr>
        <p:grpSpPr>
          <a:xfrm>
            <a:off x="176791" y="2485855"/>
            <a:ext cx="5765528" cy="3249257"/>
            <a:chOff x="5538031" y="1640460"/>
            <a:chExt cx="4668007" cy="2630731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38031" y="2434428"/>
              <a:ext cx="2038215" cy="183676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58875" y="1640460"/>
              <a:ext cx="2329700" cy="1710864"/>
            </a:xfrm>
            <a:prstGeom prst="rect">
              <a:avLst/>
            </a:prstGeom>
            <a:ln w="28575" cap="sq">
              <a:solidFill>
                <a:srgbClr val="C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5" name="Rounded Rectangle 4"/>
            <p:cNvSpPr/>
            <p:nvPr/>
          </p:nvSpPr>
          <p:spPr>
            <a:xfrm>
              <a:off x="6366206" y="3020686"/>
              <a:ext cx="626724" cy="657546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  <p:cxnSp>
          <p:nvCxnSpPr>
            <p:cNvPr id="10" name="Straight Connector 9"/>
            <p:cNvCxnSpPr>
              <a:cxnSpLocks/>
            </p:cNvCxnSpPr>
            <p:nvPr/>
          </p:nvCxnSpPr>
          <p:spPr>
            <a:xfrm flipV="1">
              <a:off x="6376481" y="1640460"/>
              <a:ext cx="1482394" cy="1425082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cxnSpLocks/>
            </p:cNvCxnSpPr>
            <p:nvPr/>
          </p:nvCxnSpPr>
          <p:spPr>
            <a:xfrm flipV="1">
              <a:off x="6936032" y="3351324"/>
              <a:ext cx="3270006" cy="290661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ED0172D-142C-4EF8-88D2-BE511908D8C9}"/>
              </a:ext>
            </a:extLst>
          </p:cNvPr>
          <p:cNvSpPr txBox="1"/>
          <p:nvPr/>
        </p:nvSpPr>
        <p:spPr>
          <a:xfrm>
            <a:off x="5766911" y="4490545"/>
            <a:ext cx="3280930" cy="253916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200" dirty="0">
                <a:latin typeface="Arial"/>
                <a:cs typeface="Arial"/>
              </a:rPr>
              <a:t>Anchorage zone in a PT girder</a:t>
            </a:r>
            <a:endParaRPr lang="en-US" sz="1200" dirty="0">
              <a:latin typeface="Arial"/>
              <a:cs typeface="Arial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xmlns="" id="{2CA45594-B261-4E7F-AD7A-8BA19C12A3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39314" y="5066573"/>
            <a:ext cx="6108527" cy="1269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ACF52355-D98E-4CB9-8BF5-E6518A42083C}"/>
              </a:ext>
            </a:extLst>
          </p:cNvPr>
          <p:cNvSpPr/>
          <p:nvPr/>
        </p:nvSpPr>
        <p:spPr>
          <a:xfrm>
            <a:off x="3418562" y="5282305"/>
            <a:ext cx="304015" cy="29694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87204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Reasons for tendon corrosion and corrosion propagation are..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Chloride induced corrosion</a:t>
            </a:r>
          </a:p>
          <a:p>
            <a:pPr lvl="1"/>
            <a:r>
              <a:rPr lang="en-IN" dirty="0"/>
              <a:t>Chloride ions reach strands because of the incomplete fillings, voids, exposed strands</a:t>
            </a:r>
          </a:p>
          <a:p>
            <a:r>
              <a:rPr lang="en-IN" dirty="0"/>
              <a:t>Carbonation induced corrosion</a:t>
            </a:r>
          </a:p>
          <a:p>
            <a:pPr lvl="1"/>
            <a:r>
              <a:rPr lang="en-IN" dirty="0"/>
              <a:t>Due to bad quality end caps and presence </a:t>
            </a:r>
          </a:p>
          <a:p>
            <a:pPr marL="457200" lvl="1" indent="0">
              <a:buNone/>
            </a:pPr>
            <a:r>
              <a:rPr lang="en-IN" dirty="0"/>
              <a:t>   of voids</a:t>
            </a:r>
          </a:p>
          <a:p>
            <a:pPr lvl="1"/>
            <a:r>
              <a:rPr lang="en-IN" dirty="0"/>
              <a:t>Reduces the pH of the grout pore solution</a:t>
            </a:r>
          </a:p>
          <a:p>
            <a:r>
              <a:rPr lang="en-IN" dirty="0"/>
              <a:t>Propagation due to the galvanic coupling</a:t>
            </a:r>
          </a:p>
          <a:p>
            <a:pPr lvl="1"/>
            <a:r>
              <a:rPr lang="en-IN" dirty="0"/>
              <a:t>Corroded region couples with passive region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224981" y="5702866"/>
            <a:ext cx="6694038" cy="770090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Unwanted voids (formed due to bleed water) are the root cause for moisture/chloride ingress leading to strand corrosion in PT structures</a:t>
            </a:r>
          </a:p>
        </p:txBody>
      </p:sp>
      <p:pic>
        <p:nvPicPr>
          <p:cNvPr id="5" name="Picture 14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834A2965-22C0-4C5B-9B6A-CE41BEE53B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01505" y="2124297"/>
            <a:ext cx="2474844" cy="15677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6286" y="3949811"/>
            <a:ext cx="1383600" cy="136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16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7A8D95-E38D-4EB3-86D3-27D2A48FD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Effects of SCMs, superplasticizers and VMAs on the flow properties of grouts – a summary</a:t>
            </a: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1445CBAC-F182-43DE-A7BF-FF37F9E5B0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237651"/>
              </p:ext>
            </p:extLst>
          </p:nvPr>
        </p:nvGraphicFramePr>
        <p:xfrm>
          <a:off x="672860" y="1708030"/>
          <a:ext cx="7703389" cy="41579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28264">
                  <a:extLst>
                    <a:ext uri="{9D8B030D-6E8A-4147-A177-3AD203B41FA5}">
                      <a16:colId xmlns:a16="http://schemas.microsoft.com/office/drawing/2014/main" xmlns="" val="443744508"/>
                    </a:ext>
                  </a:extLst>
                </a:gridCol>
                <a:gridCol w="2855002">
                  <a:extLst>
                    <a:ext uri="{9D8B030D-6E8A-4147-A177-3AD203B41FA5}">
                      <a16:colId xmlns:a16="http://schemas.microsoft.com/office/drawing/2014/main" xmlns="" val="2743406353"/>
                    </a:ext>
                  </a:extLst>
                </a:gridCol>
                <a:gridCol w="2720123">
                  <a:extLst>
                    <a:ext uri="{9D8B030D-6E8A-4147-A177-3AD203B41FA5}">
                      <a16:colId xmlns:a16="http://schemas.microsoft.com/office/drawing/2014/main" xmlns="" val="1443614533"/>
                    </a:ext>
                  </a:extLst>
                </a:gridCol>
              </a:tblGrid>
              <a:tr h="657778">
                <a:tc>
                  <a:txBody>
                    <a:bodyPr/>
                    <a:lstStyle/>
                    <a:p>
                      <a:pPr algn="l"/>
                      <a:r>
                        <a:rPr lang="en-IN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Grout composition</a:t>
                      </a:r>
                    </a:p>
                  </a:txBody>
                  <a:tcPr marL="68582" marR="68582" marT="34286" marB="3428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 findings</a:t>
                      </a:r>
                    </a:p>
                  </a:txBody>
                  <a:tcPr marL="68582" marR="68582" marT="34286" marB="3428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Reference</a:t>
                      </a:r>
                    </a:p>
                  </a:txBody>
                  <a:tcPr marL="68582" marR="68582" marT="34286" marB="34286" anchor="ctr"/>
                </a:tc>
                <a:extLst>
                  <a:ext uri="{0D108BD9-81ED-4DB2-BD59-A6C34878D82A}">
                    <a16:rowId xmlns:a16="http://schemas.microsoft.com/office/drawing/2014/main" xmlns="" val="4277204830"/>
                  </a:ext>
                </a:extLst>
              </a:tr>
              <a:tr h="8307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en-IN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- 30 % </a:t>
                      </a:r>
                      <a:r>
                        <a:rPr lang="en-IN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fly ash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SNF based </a:t>
                      </a:r>
                      <a:r>
                        <a:rPr lang="en-I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</a:t>
                      </a:r>
                      <a:r>
                        <a:rPr lang="en-IN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2" marR="68582" marT="34286" marB="3428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Plastic viscosity, yield stress, and bleed  reduces</a:t>
                      </a:r>
                    </a:p>
                  </a:txBody>
                  <a:tcPr marL="68582" marR="68582" marT="34286" marB="3428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Khayat et al. 2008,</a:t>
                      </a:r>
                    </a:p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Krishnamoorthy et al. 2002 </a:t>
                      </a:r>
                      <a:endParaRPr lang="en-IN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34286" marB="34286" anchor="ctr"/>
                </a:tc>
                <a:extLst>
                  <a:ext uri="{0D108BD9-81ED-4DB2-BD59-A6C34878D82A}">
                    <a16:rowId xmlns:a16="http://schemas.microsoft.com/office/drawing/2014/main" xmlns="" val="17200503"/>
                  </a:ext>
                </a:extLst>
              </a:tr>
              <a:tr h="9596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5 - 20 % </a:t>
                      </a:r>
                      <a:r>
                        <a:rPr lang="en-IN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Silica fume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SNF based </a:t>
                      </a:r>
                      <a:r>
                        <a:rPr lang="en-I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</a:t>
                      </a:r>
                      <a:r>
                        <a:rPr lang="en-IN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&amp;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Cellulose based VMA</a:t>
                      </a:r>
                    </a:p>
                  </a:txBody>
                  <a:tcPr marL="68582" marR="68582" marT="34286" marB="3428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Fluidity</a:t>
                      </a:r>
                      <a:r>
                        <a:rPr lang="en-IN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decreases drastically</a:t>
                      </a:r>
                      <a:endParaRPr lang="en-IN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en-I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Bleed can be reduced</a:t>
                      </a:r>
                    </a:p>
                  </a:txBody>
                  <a:tcPr marL="68578" marR="68578" marT="34289" marB="3428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Hope et al. 1988</a:t>
                      </a:r>
                    </a:p>
                    <a:p>
                      <a:pPr algn="l"/>
                      <a:r>
                        <a:rPr lang="en-I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Khayat et al. 1999</a:t>
                      </a:r>
                    </a:p>
                    <a:p>
                      <a:pPr algn="l"/>
                      <a:r>
                        <a:rPr lang="en-I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Sonebi et al. 2010</a:t>
                      </a:r>
                    </a:p>
                  </a:txBody>
                  <a:tcPr marL="68578" marR="68578" marT="34289" marB="34289" anchor="ctr"/>
                </a:tc>
                <a:extLst>
                  <a:ext uri="{0D108BD9-81ED-4DB2-BD59-A6C34878D82A}">
                    <a16:rowId xmlns:a16="http://schemas.microsoft.com/office/drawing/2014/main" xmlns="" val="47015183"/>
                  </a:ext>
                </a:extLst>
              </a:tr>
              <a:tr h="7040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– 50 % GGBS &amp;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SMF based SP</a:t>
                      </a:r>
                    </a:p>
                  </a:txBody>
                  <a:tcPr marL="68582" marR="68582" marT="34286" marB="3428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Fluidity increases</a:t>
                      </a:r>
                    </a:p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Bleed can be reduced</a:t>
                      </a:r>
                    </a:p>
                  </a:txBody>
                  <a:tcPr marL="68582" marR="68582" marT="34286" marB="3428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Bras et al. 2013</a:t>
                      </a:r>
                    </a:p>
                  </a:txBody>
                  <a:tcPr marL="68582" marR="68582" marT="34286" marB="34286" anchor="ctr"/>
                </a:tc>
                <a:extLst>
                  <a:ext uri="{0D108BD9-81ED-4DB2-BD59-A6C34878D82A}">
                    <a16:rowId xmlns:a16="http://schemas.microsoft.com/office/drawing/2014/main" xmlns="" val="3734792367"/>
                  </a:ext>
                </a:extLst>
              </a:tr>
              <a:tr h="10057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– 20 % Metakaolin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PCE based SP &amp; Polysaccharide VMA </a:t>
                      </a:r>
                    </a:p>
                  </a:txBody>
                  <a:tcPr marL="68582" marR="68582" marT="34286" marB="34286"/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IN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Increased flow time, compressive strength and yield stress. Bleed reduces</a:t>
                      </a:r>
                    </a:p>
                  </a:txBody>
                  <a:tcPr marL="68582" marR="68582" marT="34286" marB="3428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Sonebi et al. 2013</a:t>
                      </a:r>
                    </a:p>
                  </a:txBody>
                  <a:tcPr marL="68582" marR="68582" marT="34286" marB="34286" anchor="ctr"/>
                </a:tc>
                <a:extLst>
                  <a:ext uri="{0D108BD9-81ED-4DB2-BD59-A6C34878D82A}">
                    <a16:rowId xmlns:a16="http://schemas.microsoft.com/office/drawing/2014/main" xmlns="" val="20172643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08540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Test methods and the effect of temperature and humidity – a review</a:t>
            </a:r>
            <a:endParaRPr lang="en-IN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ACAE3CDE-B897-4E68-896F-240757AA0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1445CBAC-F182-43DE-A7BF-FF37F9E5B0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0895868"/>
              </p:ext>
            </p:extLst>
          </p:nvPr>
        </p:nvGraphicFramePr>
        <p:xfrm>
          <a:off x="664234" y="1801115"/>
          <a:ext cx="7630064" cy="384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8006">
                  <a:extLst>
                    <a:ext uri="{9D8B030D-6E8A-4147-A177-3AD203B41FA5}">
                      <a16:colId xmlns:a16="http://schemas.microsoft.com/office/drawing/2014/main" xmlns="" val="443744508"/>
                    </a:ext>
                  </a:extLst>
                </a:gridCol>
                <a:gridCol w="3215296">
                  <a:extLst>
                    <a:ext uri="{9D8B030D-6E8A-4147-A177-3AD203B41FA5}">
                      <a16:colId xmlns:a16="http://schemas.microsoft.com/office/drawing/2014/main" xmlns="" val="2743406353"/>
                    </a:ext>
                  </a:extLst>
                </a:gridCol>
                <a:gridCol w="2306762">
                  <a:extLst>
                    <a:ext uri="{9D8B030D-6E8A-4147-A177-3AD203B41FA5}">
                      <a16:colId xmlns:a16="http://schemas.microsoft.com/office/drawing/2014/main" xmlns="" val="1443614533"/>
                    </a:ext>
                  </a:extLst>
                </a:gridCol>
              </a:tblGrid>
              <a:tr h="614464">
                <a:tc>
                  <a:txBody>
                    <a:bodyPr/>
                    <a:lstStyle/>
                    <a:p>
                      <a:pPr algn="l"/>
                      <a:r>
                        <a:rPr lang="en-IN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Grout composition</a:t>
                      </a:r>
                    </a:p>
                  </a:txBody>
                  <a:tcPr marL="68582" marR="68582" marT="34286" marB="3428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 findings</a:t>
                      </a:r>
                    </a:p>
                  </a:txBody>
                  <a:tcPr marL="68582" marR="68582" marT="34286" marB="3428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Reference</a:t>
                      </a:r>
                    </a:p>
                  </a:txBody>
                  <a:tcPr marL="68582" marR="68582" marT="34286" marB="34286" anchor="ctr"/>
                </a:tc>
                <a:extLst>
                  <a:ext uri="{0D108BD9-81ED-4DB2-BD59-A6C34878D82A}">
                    <a16:rowId xmlns:a16="http://schemas.microsoft.com/office/drawing/2014/main" xmlns="" val="4277204830"/>
                  </a:ext>
                </a:extLst>
              </a:tr>
              <a:tr h="1289286">
                <a:tc>
                  <a:txBody>
                    <a:bodyPr/>
                    <a:lstStyle/>
                    <a:p>
                      <a:pPr algn="l"/>
                      <a:r>
                        <a:rPr lang="en-I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OPC</a:t>
                      </a:r>
                      <a:r>
                        <a:rPr lang="en-IN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with special admixture</a:t>
                      </a:r>
                      <a:endParaRPr lang="en-IN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34286" marB="3428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Admixture to control bleed</a:t>
                      </a:r>
                    </a:p>
                    <a:p>
                      <a:pPr algn="l"/>
                      <a:r>
                        <a:rPr lang="en-IN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Devised test methods</a:t>
                      </a:r>
                    </a:p>
                    <a:p>
                      <a:pPr marL="452438" lvl="1" indent="-277813" algn="l">
                        <a:buFont typeface="Arial" panose="020B0604020202020204" pitchFamily="34" charset="0"/>
                        <a:buChar char="•"/>
                      </a:pPr>
                      <a:r>
                        <a:rPr lang="en-IN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Wick-induced bleed test</a:t>
                      </a:r>
                    </a:p>
                    <a:p>
                      <a:pPr marL="452438" lvl="1" indent="-277813" algn="l">
                        <a:buFont typeface="Arial" panose="020B0604020202020204" pitchFamily="34" charset="0"/>
                        <a:buChar char="•"/>
                      </a:pPr>
                      <a:r>
                        <a:rPr lang="en-IN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Pressure induced bleed test</a:t>
                      </a:r>
                    </a:p>
                  </a:txBody>
                  <a:tcPr marL="68582" marR="68582" marT="34286" marB="3428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Schupack</a:t>
                      </a:r>
                      <a:r>
                        <a:rPr lang="en-IN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1971,1974</a:t>
                      </a:r>
                      <a:endParaRPr lang="en-IN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34286" marB="34286" anchor="ctr"/>
                </a:tc>
                <a:extLst>
                  <a:ext uri="{0D108BD9-81ED-4DB2-BD59-A6C34878D82A}">
                    <a16:rowId xmlns:a16="http://schemas.microsoft.com/office/drawing/2014/main" xmlns="" val="17200503"/>
                  </a:ext>
                </a:extLst>
              </a:tr>
              <a:tr h="9684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5 - 20 % </a:t>
                      </a:r>
                      <a:r>
                        <a:rPr lang="en-IN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Silica fume, GGBS and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SNF superplasticizer</a:t>
                      </a:r>
                      <a:endParaRPr lang="en-IN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2" marR="68582" marT="34286" marB="3428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Simple field</a:t>
                      </a:r>
                      <a:r>
                        <a:rPr lang="en-IN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test to assess the flow and washout loss</a:t>
                      </a:r>
                      <a:endParaRPr lang="en-IN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8" marR="68578" marT="34289" marB="3428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Khayat,</a:t>
                      </a:r>
                      <a:r>
                        <a:rPr lang="en-IN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1998</a:t>
                      </a:r>
                      <a:endParaRPr lang="en-IN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78" marR="68578" marT="34289" marB="34289" anchor="ctr"/>
                </a:tc>
                <a:extLst>
                  <a:ext uri="{0D108BD9-81ED-4DB2-BD59-A6C34878D82A}">
                    <a16:rowId xmlns:a16="http://schemas.microsoft.com/office/drawing/2014/main" xmlns="" val="47015183"/>
                  </a:ext>
                </a:extLst>
              </a:tr>
              <a:tr h="9684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– 20 % silica</a:t>
                      </a:r>
                      <a:r>
                        <a:rPr lang="en-IN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fume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SNF superplasticizer</a:t>
                      </a:r>
                      <a:endParaRPr lang="en-IN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34286" marB="3428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Grout fluidity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increase with increase in temperature and humidity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34286" marB="3428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Diedrichs,</a:t>
                      </a:r>
                      <a:r>
                        <a:rPr lang="en-US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1989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2" marR="68582" marT="34286" marB="34286" anchor="ctr"/>
                </a:tc>
                <a:extLst>
                  <a:ext uri="{0D108BD9-81ED-4DB2-BD59-A6C34878D82A}">
                    <a16:rowId xmlns:a16="http://schemas.microsoft.com/office/drawing/2014/main" xmlns="" val="3734792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64396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Effect of inert fillers – a review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1445CBAC-F182-43DE-A7BF-FF37F9E5B0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920750"/>
              </p:ext>
            </p:extLst>
          </p:nvPr>
        </p:nvGraphicFramePr>
        <p:xfrm>
          <a:off x="319177" y="1457864"/>
          <a:ext cx="7970808" cy="27345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51016">
                  <a:extLst>
                    <a:ext uri="{9D8B030D-6E8A-4147-A177-3AD203B41FA5}">
                      <a16:colId xmlns:a16="http://schemas.microsoft.com/office/drawing/2014/main" xmlns="" val="443744508"/>
                    </a:ext>
                  </a:extLst>
                </a:gridCol>
                <a:gridCol w="3433425">
                  <a:extLst>
                    <a:ext uri="{9D8B030D-6E8A-4147-A177-3AD203B41FA5}">
                      <a16:colId xmlns:a16="http://schemas.microsoft.com/office/drawing/2014/main" xmlns="" val="2743406353"/>
                    </a:ext>
                  </a:extLst>
                </a:gridCol>
                <a:gridCol w="2286367">
                  <a:extLst>
                    <a:ext uri="{9D8B030D-6E8A-4147-A177-3AD203B41FA5}">
                      <a16:colId xmlns:a16="http://schemas.microsoft.com/office/drawing/2014/main" xmlns="" val="1443614533"/>
                    </a:ext>
                  </a:extLst>
                </a:gridCol>
              </a:tblGrid>
              <a:tr h="583881">
                <a:tc>
                  <a:txBody>
                    <a:bodyPr/>
                    <a:lstStyle/>
                    <a:p>
                      <a:pPr algn="l"/>
                      <a:r>
                        <a:rPr lang="en-IN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Grout composition</a:t>
                      </a:r>
                    </a:p>
                  </a:txBody>
                  <a:tcPr marL="68582" marR="68582" marT="34286" marB="3428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Research findings</a:t>
                      </a:r>
                    </a:p>
                  </a:txBody>
                  <a:tcPr marL="68582" marR="68582" marT="34286" marB="34286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Reference</a:t>
                      </a:r>
                    </a:p>
                  </a:txBody>
                  <a:tcPr marL="68582" marR="68582" marT="34286" marB="34286" anchor="ctr"/>
                </a:tc>
                <a:extLst>
                  <a:ext uri="{0D108BD9-81ED-4DB2-BD59-A6C34878D82A}">
                    <a16:rowId xmlns:a16="http://schemas.microsoft.com/office/drawing/2014/main" xmlns="" val="4277204830"/>
                  </a:ext>
                </a:extLst>
              </a:tr>
              <a:tr h="12281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Portland cement &amp; PCE based superplasticizer </a:t>
                      </a:r>
                    </a:p>
                  </a:txBody>
                  <a:tcPr marL="68582" marR="68582" marT="34286" marB="34286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Indirect relationship of yield stress and bleed resistance, effect of chemical admixtures on the rheological parameters</a:t>
                      </a:r>
                    </a:p>
                  </a:txBody>
                  <a:tcPr marL="68582" marR="68582" marT="34286" marB="34286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Roussel, 2009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Nugyen</a:t>
                      </a:r>
                      <a:r>
                        <a:rPr lang="en-IN" sz="14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2011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2" marR="68582" marT="34286" marB="34286" anchor="ctr"/>
                </a:tc>
                <a:extLst>
                  <a:ext uri="{0D108BD9-81ED-4DB2-BD59-A6C34878D82A}">
                    <a16:rowId xmlns:a16="http://schemas.microsoft.com/office/drawing/2014/main" xmlns="" val="17200503"/>
                  </a:ext>
                </a:extLst>
              </a:tr>
              <a:tr h="9225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Portland cement, Limestone</a:t>
                      </a:r>
                      <a:r>
                        <a:rPr lang="en-IN" sz="1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filler upto 45%, PCE based SP</a:t>
                      </a:r>
                      <a:endParaRPr lang="en-IN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2" marR="68582" marT="34286" marB="34286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Formation of soft grout</a:t>
                      </a:r>
                    </a:p>
                  </a:txBody>
                  <a:tcPr marL="68578" marR="68578" marT="34289" marB="3428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Hamilton et al. 2014</a:t>
                      </a:r>
                    </a:p>
                  </a:txBody>
                  <a:tcPr marL="68578" marR="68578" marT="34289" marB="34289" anchor="ctr"/>
                </a:tc>
                <a:extLst>
                  <a:ext uri="{0D108BD9-81ED-4DB2-BD59-A6C34878D82A}">
                    <a16:rowId xmlns:a16="http://schemas.microsoft.com/office/drawing/2014/main" xmlns="" val="47015183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3623" y="4590614"/>
            <a:ext cx="2066358" cy="15604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75831" y="4290532"/>
            <a:ext cx="211779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350" dirty="0">
                <a:latin typeface="Arial" panose="020B0604020202020204" pitchFamily="34" charset="0"/>
                <a:cs typeface="Arial" panose="020B0604020202020204" pitchFamily="34" charset="0"/>
              </a:rPr>
              <a:t>Soft grout layer at the top</a:t>
            </a: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5743840" y="4557948"/>
            <a:ext cx="825127" cy="43508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474453" y="4621593"/>
            <a:ext cx="5184475" cy="1166731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Pre-packaged, highly flowable and bleed resistant grouts are not available in India and many parts of the world</a:t>
            </a:r>
          </a:p>
        </p:txBody>
      </p:sp>
    </p:spTree>
    <p:extLst>
      <p:ext uri="{BB962C8B-B14F-4D97-AF65-F5344CB8AC3E}">
        <p14:creationId xmlns:p14="http://schemas.microsoft.com/office/powerpoint/2010/main" val="234151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2216BC-E55D-4BEF-80F5-40D17F478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following materials were identified for designing the grouts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Binders</a:t>
            </a:r>
          </a:p>
          <a:p>
            <a:pPr lvl="1"/>
            <a:r>
              <a:rPr lang="en-US"/>
              <a:t>OPC 53 Grade</a:t>
            </a:r>
          </a:p>
          <a:p>
            <a:pPr lvl="1"/>
            <a:r>
              <a:rPr lang="en-US"/>
              <a:t>Class F Fly ash – 621 m2/kg</a:t>
            </a:r>
          </a:p>
          <a:p>
            <a:pPr lvl="1"/>
            <a:r>
              <a:rPr lang="en-US"/>
              <a:t>Class F Fly ash – 536 m2/kg</a:t>
            </a:r>
          </a:p>
          <a:p>
            <a:pPr lvl="1"/>
            <a:r>
              <a:rPr lang="en-US"/>
              <a:t>Silica fume</a:t>
            </a:r>
          </a:p>
          <a:p>
            <a:r>
              <a:rPr lang="en-US"/>
              <a:t>Chemical additives</a:t>
            </a:r>
          </a:p>
          <a:p>
            <a:pPr lvl="1"/>
            <a:r>
              <a:rPr lang="en-US"/>
              <a:t>PCE-based superplasticizer</a:t>
            </a:r>
          </a:p>
          <a:p>
            <a:pPr lvl="1"/>
            <a:r>
              <a:rPr lang="en-US"/>
              <a:t>Cellulose-based VMA</a:t>
            </a:r>
          </a:p>
          <a:p>
            <a:pPr lvl="1"/>
            <a:r>
              <a:rPr lang="en-US"/>
              <a:t>Nanoclay</a:t>
            </a:r>
          </a:p>
          <a:p>
            <a:endParaRPr lang="en-US" dirty="0"/>
          </a:p>
        </p:txBody>
      </p:sp>
      <p:pic>
        <p:nvPicPr>
          <p:cNvPr id="4" name="Picture 3" descr="psd.emf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4966" y="1645602"/>
            <a:ext cx="4384717" cy="37804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3458" y="1023850"/>
            <a:ext cx="6865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IN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5763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properties of the binders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9731038"/>
              </p:ext>
            </p:extLst>
          </p:nvPr>
        </p:nvGraphicFramePr>
        <p:xfrm>
          <a:off x="638356" y="1575789"/>
          <a:ext cx="6883878" cy="33814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50478">
                  <a:extLst>
                    <a:ext uri="{9D8B030D-6E8A-4147-A177-3AD203B41FA5}">
                      <a16:colId xmlns:a16="http://schemas.microsoft.com/office/drawing/2014/main" xmlns="" val="78833153"/>
                    </a:ext>
                  </a:extLst>
                </a:gridCol>
                <a:gridCol w="941626">
                  <a:extLst>
                    <a:ext uri="{9D8B030D-6E8A-4147-A177-3AD203B41FA5}">
                      <a16:colId xmlns:a16="http://schemas.microsoft.com/office/drawing/2014/main" xmlns="" val="1653119747"/>
                    </a:ext>
                  </a:extLst>
                </a:gridCol>
                <a:gridCol w="974785">
                  <a:extLst>
                    <a:ext uri="{9D8B030D-6E8A-4147-A177-3AD203B41FA5}">
                      <a16:colId xmlns:a16="http://schemas.microsoft.com/office/drawing/2014/main" xmlns="" val="107702155"/>
                    </a:ext>
                  </a:extLst>
                </a:gridCol>
                <a:gridCol w="1164566">
                  <a:extLst>
                    <a:ext uri="{9D8B030D-6E8A-4147-A177-3AD203B41FA5}">
                      <a16:colId xmlns:a16="http://schemas.microsoft.com/office/drawing/2014/main" xmlns="" val="2110744870"/>
                    </a:ext>
                  </a:extLst>
                </a:gridCol>
                <a:gridCol w="1052423">
                  <a:extLst>
                    <a:ext uri="{9D8B030D-6E8A-4147-A177-3AD203B41FA5}">
                      <a16:colId xmlns:a16="http://schemas.microsoft.com/office/drawing/2014/main" xmlns="" val="594814054"/>
                    </a:ext>
                  </a:extLst>
                </a:gridCol>
              </a:tblGrid>
              <a:tr h="588412"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Property</a:t>
                      </a:r>
                      <a:endParaRPr lang="en-IN" sz="15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OPC</a:t>
                      </a:r>
                      <a:endParaRPr lang="en-IN" sz="15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Fly ash-1</a:t>
                      </a:r>
                      <a:endParaRPr lang="en-IN" sz="15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Fly ash-2</a:t>
                      </a:r>
                      <a:endParaRPr lang="en-IN" sz="15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Silica fume</a:t>
                      </a:r>
                      <a:endParaRPr lang="en-IN" sz="15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969581875"/>
                  </a:ext>
                </a:extLst>
              </a:tr>
              <a:tr h="794659"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Water demand for normal consistency of cement paste (%)</a:t>
                      </a:r>
                      <a:endParaRPr lang="en-IN" sz="15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IN" sz="15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IN" sz="150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IN" sz="15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IN" sz="15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970469274"/>
                  </a:ext>
                </a:extLst>
              </a:tr>
              <a:tr h="491706"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Initial setting time (minutes)</a:t>
                      </a:r>
                      <a:endParaRPr lang="en-IN" sz="15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175</a:t>
                      </a:r>
                      <a:endParaRPr lang="en-IN" sz="15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IN" sz="15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IN" sz="150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IN" sz="150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801835851"/>
                  </a:ext>
                </a:extLst>
              </a:tr>
              <a:tr h="353102"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Final setting time (hours)</a:t>
                      </a:r>
                      <a:endParaRPr lang="en-IN" sz="15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275</a:t>
                      </a:r>
                      <a:endParaRPr lang="en-IN" sz="150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IN" sz="15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IN" sz="150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IN" sz="15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576805525"/>
                  </a:ext>
                </a:extLst>
              </a:tr>
              <a:tr h="414649"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Specific surface area (m</a:t>
                      </a:r>
                      <a:r>
                        <a:rPr lang="en-US" sz="1500" kern="1200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5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/kg)</a:t>
                      </a:r>
                      <a:endParaRPr lang="en-IN" sz="15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310</a:t>
                      </a:r>
                      <a:endParaRPr lang="en-IN" sz="15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628</a:t>
                      </a:r>
                      <a:endParaRPr lang="en-IN" sz="15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536</a:t>
                      </a:r>
                      <a:endParaRPr lang="en-IN" sz="15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15000</a:t>
                      </a:r>
                      <a:endParaRPr lang="en-IN" sz="150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3527860031"/>
                  </a:ext>
                </a:extLst>
              </a:tr>
              <a:tr h="385817"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Specific gravity</a:t>
                      </a:r>
                      <a:endParaRPr lang="en-IN" sz="15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3.15</a:t>
                      </a:r>
                      <a:endParaRPr lang="en-IN" sz="15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2.3</a:t>
                      </a:r>
                      <a:endParaRPr lang="en-IN" sz="15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2.4</a:t>
                      </a:r>
                      <a:endParaRPr lang="en-IN" sz="15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2.2</a:t>
                      </a:r>
                      <a:endParaRPr lang="en-IN" sz="15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4190101896"/>
                  </a:ext>
                </a:extLst>
              </a:tr>
              <a:tr h="353102"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Mean diameter (µm)</a:t>
                      </a:r>
                      <a:endParaRPr lang="en-IN" sz="1500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IN" sz="1500" kern="120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4.5</a:t>
                      </a:r>
                      <a:endParaRPr lang="en-IN" sz="15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3.5</a:t>
                      </a:r>
                      <a:endParaRPr lang="en-IN" sz="15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indent="0" algn="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0.41</a:t>
                      </a:r>
                      <a:endParaRPr lang="en-IN" sz="15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33346690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08480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3F4C47-7B94-46AE-B458-BC3AA78C0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composition of the binders</a:t>
            </a: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xmlns="" id="{FD1CDD04-8AF0-43BD-9BC7-30D42B8B9776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586694" y="1992693"/>
          <a:ext cx="5533023" cy="34469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7951">
                  <a:extLst>
                    <a:ext uri="{9D8B030D-6E8A-4147-A177-3AD203B41FA5}">
                      <a16:colId xmlns:a16="http://schemas.microsoft.com/office/drawing/2014/main" xmlns="" val="3173520363"/>
                    </a:ext>
                  </a:extLst>
                </a:gridCol>
                <a:gridCol w="1053768">
                  <a:extLst>
                    <a:ext uri="{9D8B030D-6E8A-4147-A177-3AD203B41FA5}">
                      <a16:colId xmlns:a16="http://schemas.microsoft.com/office/drawing/2014/main" xmlns="" val="3533937320"/>
                    </a:ext>
                  </a:extLst>
                </a:gridCol>
                <a:gridCol w="1053768">
                  <a:extLst>
                    <a:ext uri="{9D8B030D-6E8A-4147-A177-3AD203B41FA5}">
                      <a16:colId xmlns:a16="http://schemas.microsoft.com/office/drawing/2014/main" xmlns="" val="34749698"/>
                    </a:ext>
                  </a:extLst>
                </a:gridCol>
                <a:gridCol w="1053768">
                  <a:extLst>
                    <a:ext uri="{9D8B030D-6E8A-4147-A177-3AD203B41FA5}">
                      <a16:colId xmlns:a16="http://schemas.microsoft.com/office/drawing/2014/main" xmlns="" val="1160447756"/>
                    </a:ext>
                  </a:extLst>
                </a:gridCol>
                <a:gridCol w="1053768">
                  <a:extLst>
                    <a:ext uri="{9D8B030D-6E8A-4147-A177-3AD203B41FA5}">
                      <a16:colId xmlns:a16="http://schemas.microsoft.com/office/drawing/2014/main" xmlns="" val="2868488804"/>
                    </a:ext>
                  </a:extLst>
                </a:gridCol>
              </a:tblGrid>
              <a:tr h="385691">
                <a:tc row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Chemical composition</a:t>
                      </a:r>
                    </a:p>
                  </a:txBody>
                  <a:tcPr marL="51435" marR="51435" marT="0" marB="0" anchor="ctr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Quantity (% by mass)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160146035"/>
                  </a:ext>
                </a:extLst>
              </a:tr>
              <a:tr h="510080">
                <a:tc vMerge="1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Cement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Fly ash 1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Fly ash 2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Silica fume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3479059096"/>
                  </a:ext>
                </a:extLst>
              </a:tr>
              <a:tr h="364461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SiO</a:t>
                      </a:r>
                      <a:r>
                        <a:rPr lang="en-US" sz="15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20.88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59.32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60.56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96.8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853070643"/>
                  </a:ext>
                </a:extLst>
              </a:tr>
              <a:tr h="364461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</a:t>
                      </a:r>
                      <a:r>
                        <a:rPr lang="en-US" sz="15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5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5.54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29.95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32.67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-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581395106"/>
                  </a:ext>
                </a:extLst>
              </a:tr>
              <a:tr h="364461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</a:t>
                      </a:r>
                      <a:r>
                        <a:rPr lang="en-US" sz="15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15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4.71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4.32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4.44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-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2993553962"/>
                  </a:ext>
                </a:extLst>
              </a:tr>
              <a:tr h="364461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CaO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61.70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1.28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1.41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583538382"/>
                  </a:ext>
                </a:extLst>
              </a:tr>
              <a:tr h="364461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MgO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1.06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0.61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0.23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-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3861058080"/>
                  </a:ext>
                </a:extLst>
              </a:tr>
              <a:tr h="364461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(Na</a:t>
                      </a:r>
                      <a:r>
                        <a:rPr lang="en-US" sz="15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O)</a:t>
                      </a:r>
                      <a:r>
                        <a:rPr lang="en-US" sz="15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US" sz="1500" baseline="-25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0.20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0.16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-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203047392"/>
                  </a:ext>
                </a:extLst>
              </a:tr>
              <a:tr h="364461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aseline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LOI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2.27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4477772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52090" y="5586085"/>
            <a:ext cx="25197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350" dirty="0">
                <a:latin typeface="Arial" panose="020B0604020202020204" pitchFamily="34" charset="0"/>
                <a:cs typeface="Arial" panose="020B0604020202020204" pitchFamily="34" charset="0"/>
              </a:rPr>
              <a:t>Determined using XRF</a:t>
            </a:r>
          </a:p>
        </p:txBody>
      </p:sp>
    </p:spTree>
    <p:extLst>
      <p:ext uri="{BB962C8B-B14F-4D97-AF65-F5344CB8AC3E}">
        <p14:creationId xmlns:p14="http://schemas.microsoft.com/office/powerpoint/2010/main" val="25686114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32352D-CFD7-42B4-B135-86C67477F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properties of admixtures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xmlns="" id="{C86E00F1-C4C6-4A9A-9907-5F00631D446F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451987" y="2315098"/>
          <a:ext cx="6194556" cy="27955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0242">
                  <a:extLst>
                    <a:ext uri="{9D8B030D-6E8A-4147-A177-3AD203B41FA5}">
                      <a16:colId xmlns:a16="http://schemas.microsoft.com/office/drawing/2014/main" xmlns="" val="3184630542"/>
                    </a:ext>
                  </a:extLst>
                </a:gridCol>
                <a:gridCol w="1644057">
                  <a:extLst>
                    <a:ext uri="{9D8B030D-6E8A-4147-A177-3AD203B41FA5}">
                      <a16:colId xmlns:a16="http://schemas.microsoft.com/office/drawing/2014/main" xmlns="" val="580611352"/>
                    </a:ext>
                  </a:extLst>
                </a:gridCol>
                <a:gridCol w="1471773">
                  <a:extLst>
                    <a:ext uri="{9D8B030D-6E8A-4147-A177-3AD203B41FA5}">
                      <a16:colId xmlns:a16="http://schemas.microsoft.com/office/drawing/2014/main" xmlns="" val="2050776194"/>
                    </a:ext>
                  </a:extLst>
                </a:gridCol>
                <a:gridCol w="1348484">
                  <a:extLst>
                    <a:ext uri="{9D8B030D-6E8A-4147-A177-3AD203B41FA5}">
                      <a16:colId xmlns:a16="http://schemas.microsoft.com/office/drawing/2014/main" xmlns="" val="321114299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indent="22860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Property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Superplasticizer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Viscosity modifying agent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Nanoclay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32075366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Commercial Name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Melflux 2651 F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Tylose MH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Acti</a:t>
                      </a: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-gel 208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585688385"/>
                  </a:ext>
                </a:extLst>
              </a:tr>
              <a:tr h="275431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Powder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Powder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Powder</a:t>
                      </a:r>
                      <a:endParaRPr lang="en-IN" sz="15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492263216"/>
                  </a:ext>
                </a:extLst>
              </a:tr>
              <a:tr h="275431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Colour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Yellow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Yellow</a:t>
                      </a:r>
                      <a:endParaRPr lang="en-IN" sz="15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574451570"/>
                  </a:ext>
                </a:extLst>
              </a:tr>
              <a:tr h="275431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Odour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Odourless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Odourless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Odourless</a:t>
                      </a:r>
                      <a:endParaRPr lang="en-IN" sz="15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3035843108"/>
                  </a:ext>
                </a:extLst>
              </a:tr>
              <a:tr h="275431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Density (kg/m</a:t>
                      </a:r>
                      <a:r>
                        <a:rPr lang="en-US" sz="15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1300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1400</a:t>
                      </a:r>
                      <a:endParaRPr lang="en-IN" sz="15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2034864852"/>
                  </a:ext>
                </a:extLst>
              </a:tr>
              <a:tr h="275431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 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6.5 - 8.5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6 - 8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6-7</a:t>
                      </a:r>
                      <a:endParaRPr lang="en-IN" sz="15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3010103838"/>
                  </a:ext>
                </a:extLst>
              </a:tr>
              <a:tr h="275431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Drying loss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Maximum 2%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Maximum 1%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Maximum 1%</a:t>
                      </a:r>
                      <a:endParaRPr lang="en-IN" sz="15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3934732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22266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3">
            <a:extLst>
              <a:ext uri="{FF2B5EF4-FFF2-40B4-BE49-F238E27FC236}">
                <a16:creationId xmlns:a16="http://schemas.microsoft.com/office/drawing/2014/main" xmlns="" id="{EEEF15E5-602A-4D7E-B824-D62E89E75D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46274" y="1919113"/>
            <a:ext cx="6794865" cy="370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830EAE-E7BE-4D28-9F76-EF9483F3E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Approximate</a:t>
            </a:r>
            <a:r>
              <a:rPr lang="en-US" dirty="0"/>
              <a:t> binder compositions were obtained using particle packing approach (EMMA)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DC114A-0955-4422-83C2-C6589053A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  <a:p>
            <a:endParaRPr lang="en-IN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CFB7575-E2C0-438E-AAFF-D78577175C26}"/>
              </a:ext>
            </a:extLst>
          </p:cNvPr>
          <p:cNvSpPr txBox="1"/>
          <p:nvPr/>
        </p:nvSpPr>
        <p:spPr>
          <a:xfrm>
            <a:off x="2095502" y="2035780"/>
            <a:ext cx="1943099" cy="41549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</a:rPr>
              <a:t>(OPC + FA1) mix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71900" y="4067310"/>
            <a:ext cx="4000500" cy="92333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IN" dirty="0"/>
              <a:t>Particle packing method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IN" dirty="0"/>
              <a:t>Optimum gradation volume ratios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IN" dirty="0"/>
              <a:t>Modified Andreasson model (q = 0.23)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9538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The particle packing of the designs from EMMA were confirmed using Puntke test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321158"/>
            <a:ext cx="4994694" cy="5536842"/>
          </a:xfrm>
        </p:spPr>
        <p:txBody>
          <a:bodyPr/>
          <a:lstStyle/>
          <a:p>
            <a:r>
              <a:rPr lang="en-IN" dirty="0"/>
              <a:t>20 cm</a:t>
            </a:r>
            <a:r>
              <a:rPr lang="en-IN" baseline="30000" dirty="0"/>
              <a:t>3</a:t>
            </a:r>
            <a:r>
              <a:rPr lang="en-IN" dirty="0"/>
              <a:t> of powder</a:t>
            </a:r>
          </a:p>
          <a:p>
            <a:r>
              <a:rPr lang="en-IN" dirty="0"/>
              <a:t>Water is added gradually until the surface becomes glossy </a:t>
            </a:r>
          </a:p>
          <a:p>
            <a:pPr lvl="1"/>
            <a:r>
              <a:rPr lang="en-IN" dirty="0"/>
              <a:t>due to the layer of excess water</a:t>
            </a:r>
          </a:p>
          <a:p>
            <a:r>
              <a:rPr lang="en-IN" dirty="0"/>
              <a:t>Packing density</a:t>
            </a:r>
          </a:p>
          <a:p>
            <a:endParaRPr lang="en-IN" dirty="0"/>
          </a:p>
          <a:p>
            <a:endParaRPr lang="en-IN" dirty="0"/>
          </a:p>
          <a:p>
            <a:pPr marL="0" indent="0">
              <a:buNone/>
            </a:pPr>
            <a:r>
              <a:rPr lang="en-IN" dirty="0"/>
              <a:t>   </a:t>
            </a:r>
          </a:p>
          <a:p>
            <a:r>
              <a:rPr lang="en-IN" dirty="0"/>
              <a:t>V</a:t>
            </a:r>
            <a:r>
              <a:rPr lang="en-IN" baseline="-25000" dirty="0"/>
              <a:t>W </a:t>
            </a:r>
            <a:r>
              <a:rPr lang="en-IN" dirty="0"/>
              <a:t>= Vol. of water in cm</a:t>
            </a:r>
            <a:r>
              <a:rPr lang="en-IN" baseline="30000" dirty="0"/>
              <a:t>3</a:t>
            </a:r>
          </a:p>
          <a:p>
            <a:r>
              <a:rPr lang="en-IN" dirty="0"/>
              <a:t>V</a:t>
            </a:r>
            <a:r>
              <a:rPr lang="en-IN" baseline="-25000" dirty="0"/>
              <a:t>P </a:t>
            </a:r>
            <a:r>
              <a:rPr lang="en-IN" dirty="0"/>
              <a:t>= Vol. of powder (20 cm</a:t>
            </a:r>
            <a:r>
              <a:rPr lang="en-IN" baseline="30000" dirty="0"/>
              <a:t>3</a:t>
            </a:r>
            <a:r>
              <a:rPr lang="en-IN" dirty="0"/>
              <a:t>)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2007259" y="3839394"/>
          <a:ext cx="1657970" cy="713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Equation" r:id="rId3" imgW="1002960" imgH="431640" progId="">
                  <p:embed/>
                </p:oleObj>
              </mc:Choice>
              <mc:Fallback>
                <p:oleObj name="Equation" r:id="rId3" imgW="1002960" imgH="431640" progId="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7259" y="3839394"/>
                        <a:ext cx="1657970" cy="7135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6560" y="1734514"/>
            <a:ext cx="1862030" cy="15028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6040" y="3305845"/>
            <a:ext cx="2072775" cy="248187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12039A9-F811-41AE-BFFD-444815FCB9FD}"/>
              </a:ext>
            </a:extLst>
          </p:cNvPr>
          <p:cNvSpPr txBox="1"/>
          <p:nvPr/>
        </p:nvSpPr>
        <p:spPr>
          <a:xfrm>
            <a:off x="7226456" y="2263056"/>
            <a:ext cx="1628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Puntke test</a:t>
            </a:r>
          </a:p>
        </p:txBody>
      </p:sp>
      <p:sp>
        <p:nvSpPr>
          <p:cNvPr id="9" name="Bent-Up Arrow 8"/>
          <p:cNvSpPr/>
          <p:nvPr/>
        </p:nvSpPr>
        <p:spPr>
          <a:xfrm rot="5400000">
            <a:off x="5475993" y="3477122"/>
            <a:ext cx="1009650" cy="86595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849808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Premature corrosion has been observed in many </a:t>
            </a:r>
            <a:r>
              <a:rPr lang="en-US" dirty="0" smtClean="0">
                <a:solidFill>
                  <a:srgbClr val="0000FF"/>
                </a:solidFill>
              </a:rPr>
              <a:t>YOUNG </a:t>
            </a:r>
            <a:r>
              <a:rPr lang="en-US" dirty="0" smtClean="0"/>
              <a:t>bridges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009" y="1545572"/>
            <a:ext cx="7049747" cy="3263504"/>
          </a:xfrm>
        </p:spPr>
        <p:txBody>
          <a:bodyPr/>
          <a:lstStyle/>
          <a:p>
            <a:r>
              <a:rPr lang="en-US" dirty="0"/>
              <a:t>Sunshine Skyway, Florida</a:t>
            </a:r>
          </a:p>
          <a:p>
            <a:r>
              <a:rPr lang="en-US" dirty="0"/>
              <a:t>At 8 years</a:t>
            </a:r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94945" y="6514926"/>
            <a:ext cx="420059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Times New Roman" pitchFamily="18" charset="0"/>
                <a:cs typeface="Times New Roman" pitchFamily="18" charset="0"/>
              </a:rPr>
              <a:t>FDOT 2001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62CDA0B6-CBF1-4358-B8BD-C46CA15F8AA9}"/>
              </a:ext>
            </a:extLst>
          </p:cNvPr>
          <p:cNvGrpSpPr>
            <a:grpSpLocks noChangeAspect="1"/>
          </p:cNvGrpSpPr>
          <p:nvPr/>
        </p:nvGrpSpPr>
        <p:grpSpPr>
          <a:xfrm>
            <a:off x="256553" y="2013438"/>
            <a:ext cx="6647210" cy="3692397"/>
            <a:chOff x="5656359" y="3702543"/>
            <a:chExt cx="4902615" cy="2723308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6359" y="4444695"/>
              <a:ext cx="2866267" cy="1981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9067118" y="3934400"/>
              <a:ext cx="1714530" cy="1269181"/>
            </a:xfrm>
            <a:prstGeom prst="rect">
              <a:avLst/>
            </a:prstGeom>
            <a:noFill/>
            <a:ln w="28575">
              <a:solidFill>
                <a:srgbClr val="C00000"/>
              </a:solidFill>
              <a:miter lim="800000"/>
              <a:headEnd/>
              <a:tailEnd/>
            </a:ln>
          </p:spPr>
        </p:pic>
        <p:cxnSp>
          <p:nvCxnSpPr>
            <p:cNvPr id="11" name="Straight Connector 10"/>
            <p:cNvCxnSpPr>
              <a:cxnSpLocks/>
            </p:cNvCxnSpPr>
            <p:nvPr/>
          </p:nvCxnSpPr>
          <p:spPr>
            <a:xfrm flipV="1">
              <a:off x="7058117" y="3702543"/>
              <a:ext cx="2213751" cy="1759818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cxnSpLocks/>
            </p:cNvCxnSpPr>
            <p:nvPr/>
          </p:nvCxnSpPr>
          <p:spPr>
            <a:xfrm flipV="1">
              <a:off x="7321711" y="5444663"/>
              <a:ext cx="3237263" cy="56384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le 8"/>
            <p:cNvSpPr/>
            <p:nvPr/>
          </p:nvSpPr>
          <p:spPr>
            <a:xfrm>
              <a:off x="7051036" y="5444663"/>
              <a:ext cx="270675" cy="558928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pic>
        <p:nvPicPr>
          <p:cNvPr id="20" name="Picture 7">
            <a:extLst>
              <a:ext uri="{FF2B5EF4-FFF2-40B4-BE49-F238E27FC236}">
                <a16:creationId xmlns:a16="http://schemas.microsoft.com/office/drawing/2014/main" xmlns="" id="{E64CA22E-482B-4DC1-BD29-B54CB9C2F0C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62129" y="1974318"/>
            <a:ext cx="1575232" cy="351832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3177A58-65FA-472A-8013-B6B9F61F4FC1}"/>
              </a:ext>
            </a:extLst>
          </p:cNvPr>
          <p:cNvSpPr txBox="1"/>
          <p:nvPr/>
        </p:nvSpPr>
        <p:spPr>
          <a:xfrm>
            <a:off x="6733081" y="5432703"/>
            <a:ext cx="2570531" cy="253916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200" dirty="0">
                <a:latin typeface="Arial"/>
                <a:cs typeface="Arial"/>
              </a:rPr>
              <a:t>Anchorage zone in PT column</a:t>
            </a:r>
          </a:p>
        </p:txBody>
      </p:sp>
    </p:spTree>
    <p:extLst>
      <p:ext uri="{BB962C8B-B14F-4D97-AF65-F5344CB8AC3E}">
        <p14:creationId xmlns:p14="http://schemas.microsoft.com/office/powerpoint/2010/main" val="318058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xmlns="" id="{39720499-90FA-4E4C-B83D-7C2E0059C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Puntke test results for the (OPC + FA1) mix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35E84D6E-0CF9-4C5B-841A-D06597804734}"/>
              </a:ext>
            </a:extLst>
          </p:cNvPr>
          <p:cNvGrpSpPr/>
          <p:nvPr/>
        </p:nvGrpSpPr>
        <p:grpSpPr>
          <a:xfrm>
            <a:off x="490059" y="1873140"/>
            <a:ext cx="4246698" cy="4480655"/>
            <a:chOff x="3445844" y="710695"/>
            <a:chExt cx="4901151" cy="515703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E34F33EC-9B88-4436-930B-E9B32EC208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3000" r="33842"/>
            <a:stretch/>
          </p:blipFill>
          <p:spPr>
            <a:xfrm>
              <a:off x="3445844" y="990272"/>
              <a:ext cx="4901151" cy="487745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F9CF74BB-E936-4C0A-9698-554A45B7635A}"/>
                </a:ext>
              </a:extLst>
            </p:cNvPr>
            <p:cNvSpPr txBox="1"/>
            <p:nvPr/>
          </p:nvSpPr>
          <p:spPr>
            <a:xfrm>
              <a:off x="5096082" y="710695"/>
              <a:ext cx="2415940" cy="466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OPC (Vol %)</a:t>
              </a:r>
            </a:p>
          </p:txBody>
        </p:sp>
      </p:grp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1AE4A673-D6FF-4763-B1E1-A7DF01DAFE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370262"/>
              </p:ext>
            </p:extLst>
          </p:nvPr>
        </p:nvGraphicFramePr>
        <p:xfrm>
          <a:off x="5382089" y="2603536"/>
          <a:ext cx="3089051" cy="3167537"/>
        </p:xfrm>
        <a:graphic>
          <a:graphicData uri="http://schemas.openxmlformats.org/drawingml/2006/table">
            <a:tbl>
              <a:tblPr/>
              <a:tblGrid>
                <a:gridCol w="16353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536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1478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Volume proportions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Packing density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879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50:50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0.600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879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55:45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0.614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879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58:42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0.618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07927829"/>
                  </a:ext>
                </a:extLst>
              </a:tr>
              <a:tr h="40879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60:40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0.611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12877746"/>
                  </a:ext>
                </a:extLst>
              </a:tr>
              <a:tr h="40879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65:35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0.608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90243641"/>
                  </a:ext>
                </a:extLst>
              </a:tr>
              <a:tr h="40879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70:30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0.604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03725118"/>
                  </a:ext>
                </a:extLst>
              </a:tr>
            </a:tbl>
          </a:graphicData>
        </a:graphic>
      </p:graphicFrame>
      <p:sp>
        <p:nvSpPr>
          <p:cNvPr id="13" name="Rounded Rectangle 16">
            <a:extLst>
              <a:ext uri="{FF2B5EF4-FFF2-40B4-BE49-F238E27FC236}">
                <a16:creationId xmlns:a16="http://schemas.microsoft.com/office/drawing/2014/main" xmlns="" id="{636F859D-3B67-4F3D-8B8F-A9526E1A2B44}"/>
              </a:ext>
            </a:extLst>
          </p:cNvPr>
          <p:cNvSpPr/>
          <p:nvPr/>
        </p:nvSpPr>
        <p:spPr>
          <a:xfrm>
            <a:off x="5382089" y="4145012"/>
            <a:ext cx="3089051" cy="38385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CFB7575-E2C0-438E-AAFF-D78577175C26}"/>
              </a:ext>
            </a:extLst>
          </p:cNvPr>
          <p:cNvSpPr txBox="1"/>
          <p:nvPr/>
        </p:nvSpPr>
        <p:spPr>
          <a:xfrm>
            <a:off x="1375222" y="1457642"/>
            <a:ext cx="1943099" cy="41549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</a:rPr>
              <a:t>(OPC + FA1) mix</a:t>
            </a:r>
          </a:p>
        </p:txBody>
      </p:sp>
    </p:spTree>
    <p:extLst>
      <p:ext uri="{BB962C8B-B14F-4D97-AF65-F5344CB8AC3E}">
        <p14:creationId xmlns:p14="http://schemas.microsoft.com/office/powerpoint/2010/main" val="94370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w/b, SP dosage, and VMA dosage were determined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Normal consistency test (Vicat apparatus) - w/b</a:t>
            </a:r>
          </a:p>
          <a:p>
            <a:r>
              <a:rPr lang="en-US" dirty="0"/>
              <a:t>Wick-induced bleed test - VMA dosage</a:t>
            </a:r>
          </a:p>
          <a:p>
            <a:r>
              <a:rPr lang="en-US" dirty="0"/>
              <a:t>Flow cone test – SP dosage</a:t>
            </a:r>
          </a:p>
          <a:p>
            <a:endParaRPr lang="en-US" dirty="0"/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xmlns="" id="{06FC1A4E-F1BF-4A01-93A3-36E876C603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450828"/>
              </p:ext>
            </p:extLst>
          </p:nvPr>
        </p:nvGraphicFramePr>
        <p:xfrm>
          <a:off x="4426551" y="2954189"/>
          <a:ext cx="3984206" cy="2505469"/>
        </p:xfrm>
        <a:graphic>
          <a:graphicData uri="http://schemas.openxmlformats.org/drawingml/2006/table">
            <a:tbl>
              <a:tblPr/>
              <a:tblGrid>
                <a:gridCol w="1171826">
                  <a:extLst>
                    <a:ext uri="{9D8B030D-6E8A-4147-A177-3AD203B41FA5}">
                      <a16:colId xmlns:a16="http://schemas.microsoft.com/office/drawing/2014/main" xmlns="" val="3570973367"/>
                    </a:ext>
                  </a:extLst>
                </a:gridCol>
                <a:gridCol w="562476">
                  <a:extLst>
                    <a:ext uri="{9D8B030D-6E8A-4147-A177-3AD203B41FA5}">
                      <a16:colId xmlns:a16="http://schemas.microsoft.com/office/drawing/2014/main" xmlns="" val="907558325"/>
                    </a:ext>
                  </a:extLst>
                </a:gridCol>
                <a:gridCol w="562476">
                  <a:extLst>
                    <a:ext uri="{9D8B030D-6E8A-4147-A177-3AD203B41FA5}">
                      <a16:colId xmlns:a16="http://schemas.microsoft.com/office/drawing/2014/main" xmlns="" val="296607777"/>
                    </a:ext>
                  </a:extLst>
                </a:gridCol>
                <a:gridCol w="562476">
                  <a:extLst>
                    <a:ext uri="{9D8B030D-6E8A-4147-A177-3AD203B41FA5}">
                      <a16:colId xmlns:a16="http://schemas.microsoft.com/office/drawing/2014/main" xmlns="" val="4010483909"/>
                    </a:ext>
                  </a:extLst>
                </a:gridCol>
                <a:gridCol w="562476">
                  <a:extLst>
                    <a:ext uri="{9D8B030D-6E8A-4147-A177-3AD203B41FA5}">
                      <a16:colId xmlns:a16="http://schemas.microsoft.com/office/drawing/2014/main" xmlns="" val="527489658"/>
                    </a:ext>
                  </a:extLst>
                </a:gridCol>
                <a:gridCol w="562476">
                  <a:extLst>
                    <a:ext uri="{9D8B030D-6E8A-4147-A177-3AD203B41FA5}">
                      <a16:colId xmlns:a16="http://schemas.microsoft.com/office/drawing/2014/main" xmlns="" val="55432639"/>
                    </a:ext>
                  </a:extLst>
                </a:gridCol>
              </a:tblGrid>
              <a:tr h="850060">
                <a:tc>
                  <a:txBody>
                    <a:bodyPr/>
                    <a:lstStyle/>
                    <a:p>
                      <a:pPr algn="l" fontAlgn="auto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VMA (%)</a:t>
                      </a:r>
                      <a:b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</a:t>
                      </a:r>
                      <a:b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</a:t>
                      </a:r>
                      <a:r>
                        <a:rPr lang="en-US" sz="11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  <a:b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17293497"/>
                  </a:ext>
                </a:extLst>
              </a:tr>
              <a:tr h="2364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8259043"/>
                  </a:ext>
                </a:extLst>
              </a:tr>
              <a:tr h="2364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30053795"/>
                  </a:ext>
                </a:extLst>
              </a:tr>
              <a:tr h="2364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40498853"/>
                  </a:ext>
                </a:extLst>
              </a:tr>
              <a:tr h="2364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20903573"/>
                  </a:ext>
                </a:extLst>
              </a:tr>
              <a:tr h="2364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43972567"/>
                  </a:ext>
                </a:extLst>
              </a:tr>
              <a:tr h="2364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01518433"/>
                  </a:ext>
                </a:extLst>
              </a:tr>
              <a:tr h="2364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7164497"/>
                  </a:ext>
                </a:extLst>
              </a:tr>
            </a:tbl>
          </a:graphicData>
        </a:graphic>
      </p:graphicFrame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xmlns="" id="{180ACAFB-F0E0-4118-874E-D2671F698F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1391627"/>
              </p:ext>
            </p:extLst>
          </p:nvPr>
        </p:nvGraphicFramePr>
        <p:xfrm>
          <a:off x="202094" y="2910810"/>
          <a:ext cx="3879006" cy="2515281"/>
        </p:xfrm>
        <a:graphic>
          <a:graphicData uri="http://schemas.openxmlformats.org/drawingml/2006/table">
            <a:tbl>
              <a:tblPr/>
              <a:tblGrid>
                <a:gridCol w="1140886">
                  <a:extLst>
                    <a:ext uri="{9D8B030D-6E8A-4147-A177-3AD203B41FA5}">
                      <a16:colId xmlns:a16="http://schemas.microsoft.com/office/drawing/2014/main" xmlns="" val="3570973367"/>
                    </a:ext>
                  </a:extLst>
                </a:gridCol>
                <a:gridCol w="547624">
                  <a:extLst>
                    <a:ext uri="{9D8B030D-6E8A-4147-A177-3AD203B41FA5}">
                      <a16:colId xmlns:a16="http://schemas.microsoft.com/office/drawing/2014/main" xmlns="" val="907558325"/>
                    </a:ext>
                  </a:extLst>
                </a:gridCol>
                <a:gridCol w="547624">
                  <a:extLst>
                    <a:ext uri="{9D8B030D-6E8A-4147-A177-3AD203B41FA5}">
                      <a16:colId xmlns:a16="http://schemas.microsoft.com/office/drawing/2014/main" xmlns="" val="296607777"/>
                    </a:ext>
                  </a:extLst>
                </a:gridCol>
                <a:gridCol w="547624">
                  <a:extLst>
                    <a:ext uri="{9D8B030D-6E8A-4147-A177-3AD203B41FA5}">
                      <a16:colId xmlns:a16="http://schemas.microsoft.com/office/drawing/2014/main" xmlns="" val="4010483909"/>
                    </a:ext>
                  </a:extLst>
                </a:gridCol>
                <a:gridCol w="547624">
                  <a:extLst>
                    <a:ext uri="{9D8B030D-6E8A-4147-A177-3AD203B41FA5}">
                      <a16:colId xmlns:a16="http://schemas.microsoft.com/office/drawing/2014/main" xmlns="" val="527489658"/>
                    </a:ext>
                  </a:extLst>
                </a:gridCol>
                <a:gridCol w="547624">
                  <a:extLst>
                    <a:ext uri="{9D8B030D-6E8A-4147-A177-3AD203B41FA5}">
                      <a16:colId xmlns:a16="http://schemas.microsoft.com/office/drawing/2014/main" xmlns="" val="55432639"/>
                    </a:ext>
                  </a:extLst>
                </a:gridCol>
              </a:tblGrid>
              <a:tr h="868881">
                <a:tc>
                  <a:txBody>
                    <a:bodyPr/>
                    <a:lstStyle/>
                    <a:p>
                      <a:pPr algn="l" fontAlgn="auto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VMA (%)</a:t>
                      </a:r>
                      <a:b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</a:t>
                      </a:r>
                      <a:b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 (%)</a:t>
                      </a:r>
                      <a:b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17293497"/>
                  </a:ext>
                </a:extLst>
              </a:tr>
              <a:tr h="235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 ml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8259043"/>
                  </a:ext>
                </a:extLst>
              </a:tr>
              <a:tr h="235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 ml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30053795"/>
                  </a:ext>
                </a:extLst>
              </a:tr>
              <a:tr h="235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 ml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40498853"/>
                  </a:ext>
                </a:extLst>
              </a:tr>
              <a:tr h="235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 ml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20903573"/>
                  </a:ext>
                </a:extLst>
              </a:tr>
              <a:tr h="235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 ml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43972567"/>
                  </a:ext>
                </a:extLst>
              </a:tr>
              <a:tr h="235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3.8 ml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01518433"/>
                  </a:ext>
                </a:extLst>
              </a:tr>
              <a:tr h="235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7144" marR="7144" marT="71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4.9 ml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ml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 ml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7144" marR="7144" marT="71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7164497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56B704A-2B49-4172-BDB9-811B6DFA81F0}"/>
              </a:ext>
            </a:extLst>
          </p:cNvPr>
          <p:cNvSpPr txBox="1"/>
          <p:nvPr/>
        </p:nvSpPr>
        <p:spPr>
          <a:xfrm>
            <a:off x="525590" y="5829238"/>
            <a:ext cx="323201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Effect of superplasticizer and VMA on bleed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B229ECF-7602-4EFC-8E95-54709E8C026A}"/>
              </a:ext>
            </a:extLst>
          </p:cNvPr>
          <p:cNvSpPr txBox="1"/>
          <p:nvPr/>
        </p:nvSpPr>
        <p:spPr>
          <a:xfrm>
            <a:off x="4640312" y="5897339"/>
            <a:ext cx="341876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Effect of Superplastizer and VMA on flow time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526315" y="4773323"/>
            <a:ext cx="452005" cy="179243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 dirty="0"/>
          </a:p>
        </p:txBody>
      </p:sp>
      <p:sp>
        <p:nvSpPr>
          <p:cNvPr id="13" name="Rounded Rectangle 12"/>
          <p:cNvSpPr/>
          <p:nvPr/>
        </p:nvSpPr>
        <p:spPr>
          <a:xfrm>
            <a:off x="6281382" y="5012457"/>
            <a:ext cx="452005" cy="179243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 dirty="0"/>
          </a:p>
        </p:txBody>
      </p:sp>
      <p:sp>
        <p:nvSpPr>
          <p:cNvPr id="14" name="Rounded Rectangle 13"/>
          <p:cNvSpPr/>
          <p:nvPr/>
        </p:nvSpPr>
        <p:spPr>
          <a:xfrm>
            <a:off x="568793" y="4772882"/>
            <a:ext cx="452005" cy="179243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 dirty="0"/>
          </a:p>
        </p:txBody>
      </p:sp>
      <p:sp>
        <p:nvSpPr>
          <p:cNvPr id="15" name="Rounded Rectangle 14"/>
          <p:cNvSpPr/>
          <p:nvPr/>
        </p:nvSpPr>
        <p:spPr>
          <a:xfrm>
            <a:off x="2500437" y="3251794"/>
            <a:ext cx="452005" cy="179243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 dirty="0"/>
          </a:p>
        </p:txBody>
      </p:sp>
      <p:sp>
        <p:nvSpPr>
          <p:cNvPr id="16" name="Rounded Rectangle 15"/>
          <p:cNvSpPr/>
          <p:nvPr/>
        </p:nvSpPr>
        <p:spPr>
          <a:xfrm>
            <a:off x="4812559" y="5023013"/>
            <a:ext cx="452005" cy="179243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 dirty="0"/>
          </a:p>
        </p:txBody>
      </p:sp>
      <p:sp>
        <p:nvSpPr>
          <p:cNvPr id="17" name="Rounded Rectangle 16"/>
          <p:cNvSpPr/>
          <p:nvPr/>
        </p:nvSpPr>
        <p:spPr>
          <a:xfrm>
            <a:off x="6192651" y="3287377"/>
            <a:ext cx="452005" cy="179243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 dirty="0"/>
          </a:p>
        </p:txBody>
      </p:sp>
    </p:spTree>
    <p:extLst>
      <p:ext uri="{BB962C8B-B14F-4D97-AF65-F5344CB8AC3E}">
        <p14:creationId xmlns:p14="http://schemas.microsoft.com/office/powerpoint/2010/main" val="349580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4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 dosage, and VMA dosage were determined</a:t>
            </a:r>
            <a:br>
              <a:rPr lang="en-US" dirty="0"/>
            </a:br>
            <a:r>
              <a:rPr lang="en-US" dirty="0"/>
              <a:t>- graphical representation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68" t="5092" r="15025" b="-93"/>
          <a:stretch/>
        </p:blipFill>
        <p:spPr>
          <a:xfrm>
            <a:off x="707368" y="1543837"/>
            <a:ext cx="3751005" cy="3758346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56B704A-2B49-4172-BDB9-811B6DFA81F0}"/>
              </a:ext>
            </a:extLst>
          </p:cNvPr>
          <p:cNvSpPr txBox="1"/>
          <p:nvPr/>
        </p:nvSpPr>
        <p:spPr>
          <a:xfrm>
            <a:off x="1006984" y="5502318"/>
            <a:ext cx="323201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Effect of superplasticizer and VMA on bleed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45" t="5573" r="14257" b="782"/>
          <a:stretch/>
        </p:blipFill>
        <p:spPr>
          <a:xfrm>
            <a:off x="4521420" y="1626001"/>
            <a:ext cx="3915211" cy="36807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B229ECF-7602-4EFC-8E95-54709E8C026A}"/>
              </a:ext>
            </a:extLst>
          </p:cNvPr>
          <p:cNvSpPr txBox="1"/>
          <p:nvPr/>
        </p:nvSpPr>
        <p:spPr>
          <a:xfrm>
            <a:off x="4718251" y="5502318"/>
            <a:ext cx="341876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Effect of Superplastizer and VMA on flow time</a:t>
            </a:r>
          </a:p>
        </p:txBody>
      </p:sp>
      <p:sp>
        <p:nvSpPr>
          <p:cNvPr id="3" name="Rectangle 2"/>
          <p:cNvSpPr/>
          <p:nvPr/>
        </p:nvSpPr>
        <p:spPr>
          <a:xfrm>
            <a:off x="6560049" y="4193783"/>
            <a:ext cx="177230" cy="215757"/>
          </a:xfrm>
          <a:prstGeom prst="rect">
            <a:avLst/>
          </a:prstGeom>
          <a:noFill/>
          <a:ln w="19050">
            <a:solidFill>
              <a:srgbClr val="B30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cxnSp>
        <p:nvCxnSpPr>
          <p:cNvPr id="9" name="Straight Connector 8"/>
          <p:cNvCxnSpPr/>
          <p:nvPr/>
        </p:nvCxnSpPr>
        <p:spPr>
          <a:xfrm>
            <a:off x="4911047" y="4301662"/>
            <a:ext cx="1737617" cy="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648664" y="4301662"/>
            <a:ext cx="0" cy="63186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374615" y="3661565"/>
            <a:ext cx="178514" cy="193172"/>
          </a:xfrm>
          <a:prstGeom prst="rect">
            <a:avLst/>
          </a:prstGeom>
          <a:noFill/>
          <a:ln w="19050">
            <a:solidFill>
              <a:srgbClr val="B304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35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543050" y="3759451"/>
            <a:ext cx="920822" cy="9772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463872" y="3777680"/>
            <a:ext cx="0" cy="1155842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3300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9549" y="1943625"/>
            <a:ext cx="2137025" cy="45410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Mixing procedure and sequence adopted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8518" y="2135458"/>
            <a:ext cx="3647207" cy="64633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Dry blending of cement and mineral admixture in Hobart mixer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8518" y="3264441"/>
            <a:ext cx="3647207" cy="383823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1590" indent="156210" algn="ctr">
              <a:lnSpc>
                <a:spcPct val="115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Add water to high shear mixer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0505" y="4189561"/>
            <a:ext cx="3635220" cy="104797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1590" indent="156210" algn="ctr">
              <a:lnSpc>
                <a:spcPct val="115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Add the pre-blended grout material to the mixing water at 300 rpm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9326" y="5762274"/>
            <a:ext cx="3636399" cy="72943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1590" indent="156210" algn="ctr">
              <a:lnSpc>
                <a:spcPct val="115000"/>
              </a:lnSpc>
            </a:pP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Increase speed to 1500 rpm and continue mixing</a:t>
            </a:r>
          </a:p>
        </p:txBody>
      </p:sp>
      <p:sp>
        <p:nvSpPr>
          <p:cNvPr id="14" name="Right Arrow 13"/>
          <p:cNvSpPr/>
          <p:nvPr/>
        </p:nvSpPr>
        <p:spPr>
          <a:xfrm rot="5400000">
            <a:off x="1657437" y="2886631"/>
            <a:ext cx="480417" cy="2752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5" name="Right Arrow 14"/>
          <p:cNvSpPr/>
          <p:nvPr/>
        </p:nvSpPr>
        <p:spPr>
          <a:xfrm rot="5400000">
            <a:off x="1632287" y="5371909"/>
            <a:ext cx="530718" cy="2752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6" name="Right Arrow 15"/>
          <p:cNvSpPr/>
          <p:nvPr/>
        </p:nvSpPr>
        <p:spPr>
          <a:xfrm rot="5400000">
            <a:off x="1633810" y="3783294"/>
            <a:ext cx="537330" cy="2752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169326" y="1401429"/>
            <a:ext cx="3498725" cy="461665"/>
          </a:xfrm>
          <a:prstGeom prst="rect">
            <a:avLst/>
          </a:prstGeom>
          <a:solidFill>
            <a:srgbClr val="F8D9A5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2400" dirty="0"/>
              <a:t>Sequence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05725" y="1401428"/>
            <a:ext cx="1730917" cy="461665"/>
          </a:xfrm>
          <a:prstGeom prst="rect">
            <a:avLst/>
          </a:prstGeom>
          <a:solidFill>
            <a:srgbClr val="F8D9A5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2400" dirty="0"/>
              <a:t>Duration(s)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48094" y="2229770"/>
            <a:ext cx="580529" cy="3693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120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38582" y="3301458"/>
            <a:ext cx="580529" cy="3693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15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48094" y="4462575"/>
            <a:ext cx="580529" cy="3693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60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38582" y="5942323"/>
            <a:ext cx="580529" cy="3693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N" dirty="0"/>
              <a:t>300</a:t>
            </a:r>
          </a:p>
        </p:txBody>
      </p:sp>
      <p:sp>
        <p:nvSpPr>
          <p:cNvPr id="23" name="Right Arrow 22"/>
          <p:cNvSpPr/>
          <p:nvPr/>
        </p:nvSpPr>
        <p:spPr>
          <a:xfrm rot="5400000">
            <a:off x="4296547" y="2793799"/>
            <a:ext cx="664597" cy="2752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4" name="Right Arrow 23"/>
          <p:cNvSpPr/>
          <p:nvPr/>
        </p:nvSpPr>
        <p:spPr>
          <a:xfrm rot="5400000">
            <a:off x="4056711" y="5266442"/>
            <a:ext cx="1110413" cy="241350"/>
          </a:xfrm>
          <a:prstGeom prst="rightArrow">
            <a:avLst>
              <a:gd name="adj1" fmla="val 5746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5" name="Right Arrow 24"/>
          <p:cNvSpPr/>
          <p:nvPr/>
        </p:nvSpPr>
        <p:spPr>
          <a:xfrm rot="5400000">
            <a:off x="4233866" y="3916345"/>
            <a:ext cx="789959" cy="2752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5" name="Straight Arrow Connector 4"/>
          <p:cNvCxnSpPr>
            <a:stCxn id="8" idx="1"/>
          </p:cNvCxnSpPr>
          <p:nvPr/>
        </p:nvCxnSpPr>
        <p:spPr>
          <a:xfrm flipH="1">
            <a:off x="7048073" y="2202491"/>
            <a:ext cx="577283" cy="169079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25356" y="2017825"/>
            <a:ext cx="1559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Control panel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706823" y="3004305"/>
            <a:ext cx="1353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3 HP motor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740330" y="4212813"/>
            <a:ext cx="1403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Mixing bowl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7048072" y="3229237"/>
            <a:ext cx="698643" cy="24100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7207481" y="4461256"/>
            <a:ext cx="539234" cy="17831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140485" y="6565187"/>
            <a:ext cx="4356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Kamalakannan et al. 2018; Bras et al. 2010</a:t>
            </a:r>
          </a:p>
        </p:txBody>
      </p:sp>
    </p:spTree>
    <p:extLst>
      <p:ext uri="{BB962C8B-B14F-4D97-AF65-F5344CB8AC3E}">
        <p14:creationId xmlns:p14="http://schemas.microsoft.com/office/powerpoint/2010/main" val="9536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Yield per bag and material cost were calculated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1223254" y="2249116"/>
          <a:ext cx="6500508" cy="26643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9346">
                  <a:extLst>
                    <a:ext uri="{9D8B030D-6E8A-4147-A177-3AD203B41FA5}">
                      <a16:colId xmlns:a16="http://schemas.microsoft.com/office/drawing/2014/main" xmlns="" val="1024815773"/>
                    </a:ext>
                  </a:extLst>
                </a:gridCol>
                <a:gridCol w="670166">
                  <a:extLst>
                    <a:ext uri="{9D8B030D-6E8A-4147-A177-3AD203B41FA5}">
                      <a16:colId xmlns:a16="http://schemas.microsoft.com/office/drawing/2014/main" xmlns="" val="1761833079"/>
                    </a:ext>
                  </a:extLst>
                </a:gridCol>
                <a:gridCol w="670166">
                  <a:extLst>
                    <a:ext uri="{9D8B030D-6E8A-4147-A177-3AD203B41FA5}">
                      <a16:colId xmlns:a16="http://schemas.microsoft.com/office/drawing/2014/main" xmlns="" val="4079946483"/>
                    </a:ext>
                  </a:extLst>
                </a:gridCol>
                <a:gridCol w="670166">
                  <a:extLst>
                    <a:ext uri="{9D8B030D-6E8A-4147-A177-3AD203B41FA5}">
                      <a16:colId xmlns:a16="http://schemas.microsoft.com/office/drawing/2014/main" xmlns="" val="3858876202"/>
                    </a:ext>
                  </a:extLst>
                </a:gridCol>
                <a:gridCol w="670166">
                  <a:extLst>
                    <a:ext uri="{9D8B030D-6E8A-4147-A177-3AD203B41FA5}">
                      <a16:colId xmlns:a16="http://schemas.microsoft.com/office/drawing/2014/main" xmlns="" val="957067554"/>
                    </a:ext>
                  </a:extLst>
                </a:gridCol>
                <a:gridCol w="670166">
                  <a:extLst>
                    <a:ext uri="{9D8B030D-6E8A-4147-A177-3AD203B41FA5}">
                      <a16:colId xmlns:a16="http://schemas.microsoft.com/office/drawing/2014/main" xmlns="" val="2754554381"/>
                    </a:ext>
                  </a:extLst>
                </a:gridCol>
                <a:gridCol w="670166">
                  <a:extLst>
                    <a:ext uri="{9D8B030D-6E8A-4147-A177-3AD203B41FA5}">
                      <a16:colId xmlns:a16="http://schemas.microsoft.com/office/drawing/2014/main" xmlns="" val="2990290350"/>
                    </a:ext>
                  </a:extLst>
                </a:gridCol>
                <a:gridCol w="670166">
                  <a:extLst>
                    <a:ext uri="{9D8B030D-6E8A-4147-A177-3AD203B41FA5}">
                      <a16:colId xmlns:a16="http://schemas.microsoft.com/office/drawing/2014/main" xmlns="" val="815771821"/>
                    </a:ext>
                  </a:extLst>
                </a:gridCol>
              </a:tblGrid>
              <a:tr h="364601">
                <a:tc>
                  <a:txBody>
                    <a:bodyPr/>
                    <a:lstStyle/>
                    <a:p>
                      <a:pPr algn="ctr"/>
                      <a:r>
                        <a:rPr lang="en-IN" sz="1500" dirty="0"/>
                        <a:t>Grout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500" dirty="0"/>
                        <a:t>PPG1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500" dirty="0"/>
                        <a:t>PPG2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500" dirty="0"/>
                        <a:t>PPG3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500" dirty="0"/>
                        <a:t>PPG4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500" dirty="0"/>
                        <a:t>PPG5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500" dirty="0"/>
                        <a:t>PPG6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500" dirty="0"/>
                        <a:t>TF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2208062373"/>
                  </a:ext>
                </a:extLst>
              </a:tr>
              <a:tr h="364601">
                <a:tc>
                  <a:txBody>
                    <a:bodyPr/>
                    <a:lstStyle/>
                    <a:p>
                      <a:r>
                        <a:rPr lang="en-IN" sz="1500" dirty="0"/>
                        <a:t>Yield</a:t>
                      </a:r>
                      <a:r>
                        <a:rPr lang="en-IN" sz="1500" baseline="0" dirty="0"/>
                        <a:t> per 25 kg bag (l)</a:t>
                      </a:r>
                      <a:endParaRPr lang="en-IN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15.28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15.48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15.84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15.60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16.11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IN" sz="15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15.74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15.84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3676519002"/>
                  </a:ext>
                </a:extLst>
              </a:tr>
              <a:tr h="645063">
                <a:tc>
                  <a:txBody>
                    <a:bodyPr/>
                    <a:lstStyle/>
                    <a:p>
                      <a:r>
                        <a:rPr lang="en-IN" sz="1500" dirty="0"/>
                        <a:t>No. of 25 kg bags for</a:t>
                      </a:r>
                      <a:r>
                        <a:rPr lang="en-IN" sz="1500" baseline="0" dirty="0"/>
                        <a:t> 1m</a:t>
                      </a:r>
                      <a:r>
                        <a:rPr lang="en-IN" sz="1500" baseline="30000" dirty="0"/>
                        <a:t>3</a:t>
                      </a:r>
                      <a:r>
                        <a:rPr lang="en-IN" sz="1500" baseline="0" dirty="0"/>
                        <a:t> grout</a:t>
                      </a:r>
                      <a:endParaRPr lang="en-IN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IN" sz="15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435877078"/>
                  </a:ext>
                </a:extLst>
              </a:tr>
              <a:tr h="645063">
                <a:tc>
                  <a:txBody>
                    <a:bodyPr/>
                    <a:lstStyle/>
                    <a:p>
                      <a:r>
                        <a:rPr lang="en-IN" sz="1500" dirty="0"/>
                        <a:t>Material</a:t>
                      </a:r>
                      <a:r>
                        <a:rPr lang="en-IN" sz="1500" baseline="0" dirty="0"/>
                        <a:t> cost per </a:t>
                      </a:r>
                    </a:p>
                    <a:p>
                      <a:r>
                        <a:rPr lang="en-IN" sz="1500" baseline="0" dirty="0"/>
                        <a:t>25 kg bag (INR)</a:t>
                      </a:r>
                      <a:endParaRPr lang="en-IN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208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IN" sz="15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328589877"/>
                  </a:ext>
                </a:extLst>
              </a:tr>
              <a:tr h="645063">
                <a:tc>
                  <a:txBody>
                    <a:bodyPr/>
                    <a:lstStyle/>
                    <a:p>
                      <a:r>
                        <a:rPr lang="en-IN" sz="1500" dirty="0"/>
                        <a:t>Material</a:t>
                      </a:r>
                      <a:r>
                        <a:rPr lang="en-IN" sz="1500" baseline="0" dirty="0"/>
                        <a:t> cost for </a:t>
                      </a:r>
                    </a:p>
                    <a:p>
                      <a:r>
                        <a:rPr lang="en-IN" sz="1500" baseline="0" dirty="0"/>
                        <a:t>1m</a:t>
                      </a:r>
                      <a:r>
                        <a:rPr lang="en-IN" sz="1500" baseline="30000" dirty="0"/>
                        <a:t>3</a:t>
                      </a:r>
                      <a:r>
                        <a:rPr lang="en-IN" sz="1500" baseline="0" dirty="0"/>
                        <a:t> of grout (INR)</a:t>
                      </a:r>
                      <a:endParaRPr lang="en-IN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12631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13437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12706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14457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14175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IN" sz="15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13720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5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12706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4282419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0200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2CA45594-B261-4E7F-AD7A-8BA19C12A3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69762" y="1799780"/>
            <a:ext cx="6108527" cy="1269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4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834A2965-22C0-4C5B-9B6A-CE41BEE53B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3697" y="3853395"/>
            <a:ext cx="3437643" cy="21777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5D2544-397D-4EAF-9FEF-CB17BD924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Why such premature corrosion?</a:t>
            </a:r>
            <a:br>
              <a:rPr lang="en-US" b="1" dirty="0"/>
            </a:br>
            <a:r>
              <a:rPr lang="en-US" dirty="0"/>
              <a:t>Voids </a:t>
            </a:r>
            <a:r>
              <a:rPr lang="en-US" dirty="0" smtClean="0"/>
              <a:t>in ducts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exposed </a:t>
            </a:r>
            <a:r>
              <a:rPr lang="en-US" dirty="0"/>
              <a:t>strands</a:t>
            </a:r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xmlns="" id="{E64CA22E-482B-4DC1-BD29-B54CB9C2F0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287498" y="3490152"/>
            <a:ext cx="1136740" cy="2540947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CF52355-D98E-4CB9-8BF5-E6518A42083C}"/>
              </a:ext>
            </a:extLst>
          </p:cNvPr>
          <p:cNvSpPr/>
          <p:nvPr/>
        </p:nvSpPr>
        <p:spPr>
          <a:xfrm>
            <a:off x="2206160" y="2015512"/>
            <a:ext cx="304015" cy="29694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ED0172D-142C-4EF8-88D2-BE511908D8C9}"/>
              </a:ext>
            </a:extLst>
          </p:cNvPr>
          <p:cNvSpPr txBox="1"/>
          <p:nvPr/>
        </p:nvSpPr>
        <p:spPr>
          <a:xfrm>
            <a:off x="3678137" y="6164055"/>
            <a:ext cx="3280930" cy="253916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200" dirty="0">
                <a:latin typeface="Arial"/>
                <a:cs typeface="Arial"/>
              </a:rPr>
              <a:t>Anchorage zone in a PT girder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3177A58-65FA-472A-8013-B6B9F61F4FC1}"/>
              </a:ext>
            </a:extLst>
          </p:cNvPr>
          <p:cNvSpPr txBox="1"/>
          <p:nvPr/>
        </p:nvSpPr>
        <p:spPr>
          <a:xfrm>
            <a:off x="1594947" y="6147940"/>
            <a:ext cx="2570531" cy="253916"/>
          </a:xfrm>
          <a:prstGeom prst="rect">
            <a:avLst/>
          </a:prstGeom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200" dirty="0">
                <a:latin typeface="Arial"/>
                <a:cs typeface="Arial"/>
              </a:rPr>
              <a:t>Anchorage zone in PT column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84057" y="1472129"/>
            <a:ext cx="7049747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xmlns="" id="{87B30692-5429-4545-A0A8-746FFCC0FDAD}"/>
              </a:ext>
            </a:extLst>
          </p:cNvPr>
          <p:cNvSpPr txBox="1">
            <a:spLocks/>
          </p:cNvSpPr>
          <p:nvPr/>
        </p:nvSpPr>
        <p:spPr>
          <a:xfrm>
            <a:off x="242601" y="1420240"/>
            <a:ext cx="7049747" cy="3263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lang="en-US"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2200" kern="1200">
                <a:solidFill>
                  <a:srgbClr val="0000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 metro rail bridge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98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834A2965-22C0-4C5B-9B6A-CE41BEE53B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8110" y="1318731"/>
            <a:ext cx="4119153" cy="26094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Why such premature corrosion?</a:t>
            </a:r>
            <a:br>
              <a:rPr lang="en-US" b="1" dirty="0"/>
            </a:br>
            <a:r>
              <a:rPr lang="en-IN" dirty="0"/>
              <a:t>Chloride ingress </a:t>
            </a:r>
            <a:r>
              <a:rPr lang="en-IN" dirty="0">
                <a:sym typeface="Wingdings" panose="05000000000000000000" pitchFamily="2" charset="2"/>
              </a:rPr>
              <a:t> Corrosion of </a:t>
            </a:r>
            <a:r>
              <a:rPr lang="en-IN" dirty="0" smtClean="0"/>
              <a:t>strands</a:t>
            </a:r>
            <a:endParaRPr lang="en-IN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5087" y="5380636"/>
            <a:ext cx="1505034" cy="14585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 rot="1008833">
            <a:off x="2916280" y="1637366"/>
            <a:ext cx="1633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Chlorides</a:t>
            </a:r>
            <a:endParaRPr lang="en-US" sz="2000" b="1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6607" y="5380636"/>
            <a:ext cx="1561958" cy="1458560"/>
          </a:xfrm>
          <a:prstGeom prst="rect">
            <a:avLst/>
          </a:prstGeom>
        </p:spPr>
      </p:pic>
      <p:pic>
        <p:nvPicPr>
          <p:cNvPr id="15" name="Picture 14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3" y="1900315"/>
            <a:ext cx="4712934" cy="4443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979" r="3064" b="4100"/>
          <a:stretch/>
        </p:blipFill>
        <p:spPr>
          <a:xfrm rot="18782049">
            <a:off x="4713191" y="3863111"/>
            <a:ext cx="1487690" cy="1452607"/>
          </a:xfrm>
          <a:prstGeom prst="ellipse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75" r="9401"/>
          <a:stretch/>
        </p:blipFill>
        <p:spPr>
          <a:xfrm>
            <a:off x="6800850" y="3898272"/>
            <a:ext cx="1504950" cy="1392919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158870">
            <a:off x="4191000" y="1924079"/>
            <a:ext cx="895350" cy="47153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9218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4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834A2965-22C0-4C5B-9B6A-CE41BEE53B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8110" y="1318731"/>
            <a:ext cx="4119153" cy="26094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-6832"/>
            <a:ext cx="8516203" cy="1325563"/>
          </a:xfrm>
        </p:spPr>
        <p:txBody>
          <a:bodyPr>
            <a:normAutofit/>
          </a:bodyPr>
          <a:lstStyle/>
          <a:p>
            <a:r>
              <a:rPr lang="en-US" b="1" dirty="0"/>
              <a:t>Why such premature corrosion?</a:t>
            </a:r>
            <a:br>
              <a:rPr lang="en-US" b="1" dirty="0"/>
            </a:br>
            <a:r>
              <a:rPr lang="en-US" dirty="0" smtClean="0"/>
              <a:t>Carbonation of ‘top’ grout </a:t>
            </a:r>
            <a:r>
              <a:rPr lang="en-IN" dirty="0" smtClean="0">
                <a:sym typeface="Wingdings" panose="05000000000000000000" pitchFamily="2" charset="2"/>
              </a:rPr>
              <a:t> </a:t>
            </a:r>
            <a:r>
              <a:rPr lang="en-IN" dirty="0">
                <a:sym typeface="Wingdings" panose="05000000000000000000" pitchFamily="2" charset="2"/>
              </a:rPr>
              <a:t>L</a:t>
            </a:r>
            <a:r>
              <a:rPr lang="en-IN" dirty="0"/>
              <a:t>ocalized corrosion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688768" y="2794313"/>
            <a:ext cx="2342143" cy="11877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3" y="1900315"/>
            <a:ext cx="4712934" cy="4443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5087" y="5380636"/>
            <a:ext cx="1505034" cy="14585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6607" y="5380636"/>
            <a:ext cx="1561958" cy="1458560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979" r="3064" b="4100"/>
          <a:stretch/>
        </p:blipFill>
        <p:spPr>
          <a:xfrm rot="18782049">
            <a:off x="4713191" y="3863111"/>
            <a:ext cx="1487690" cy="1452607"/>
          </a:xfrm>
          <a:prstGeom prst="ellipse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375" r="9401"/>
          <a:stretch/>
        </p:blipFill>
        <p:spPr>
          <a:xfrm>
            <a:off x="6800850" y="3898272"/>
            <a:ext cx="1504950" cy="139291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 rot="1008833">
            <a:off x="3367679" y="1650313"/>
            <a:ext cx="1249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US" sz="28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350" b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ight Arrow 18"/>
          <p:cNvSpPr/>
          <p:nvPr/>
        </p:nvSpPr>
        <p:spPr>
          <a:xfrm rot="1158870">
            <a:off x="4191000" y="1924079"/>
            <a:ext cx="895350" cy="47153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618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Are the new grouts good enough?</a:t>
            </a:r>
            <a:br>
              <a:rPr lang="en-IN" dirty="0"/>
            </a:br>
            <a:r>
              <a:rPr lang="en-IN" dirty="0"/>
              <a:t>- Formation of soft grout should be avoided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07618" y="4699329"/>
            <a:ext cx="8670439" cy="686084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Inadequate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specs.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oids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Premature corrosion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419" y="1943358"/>
            <a:ext cx="3258032" cy="250963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2036" y="1930218"/>
            <a:ext cx="3340704" cy="25227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351" y="2457450"/>
            <a:ext cx="2083277" cy="156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3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nu et. al (IRWRMC 2018 France) v0.2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Manu et. al (IRWRMC 2018 France) v0.2</Template>
  <TotalTime>671</TotalTime>
  <Words>3765</Words>
  <Application>Microsoft Office PowerPoint</Application>
  <PresentationFormat>On-screen Show (4:3)</PresentationFormat>
  <Paragraphs>1175</Paragraphs>
  <Slides>54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3" baseType="lpstr">
      <vt:lpstr>Arial</vt:lpstr>
      <vt:lpstr>Calibri</vt:lpstr>
      <vt:lpstr>Calibri Light</vt:lpstr>
      <vt:lpstr>Swis721 Md BT</vt:lpstr>
      <vt:lpstr>Symbol</vt:lpstr>
      <vt:lpstr>Times New Roman</vt:lpstr>
      <vt:lpstr>Wingdings</vt:lpstr>
      <vt:lpstr>Manu et. al (IRWRMC 2018 France) v0.2</vt:lpstr>
      <vt:lpstr>Equation</vt:lpstr>
      <vt:lpstr>Performance specifications for cementitious grouts used in post-tensioned concrete systems</vt:lpstr>
      <vt:lpstr>Grouted, post-tensioned (PT) systems are commonly used in large concrete structures</vt:lpstr>
      <vt:lpstr>Premature corrosion has been observed in many YOUNG bridges</vt:lpstr>
      <vt:lpstr>Premature corrosion has been observed in many YOUNG bridges</vt:lpstr>
      <vt:lpstr>Premature corrosion has been observed in many YOUNG bridges</vt:lpstr>
      <vt:lpstr>Why such premature corrosion? Voids in ducts  exposed strands</vt:lpstr>
      <vt:lpstr>Why such premature corrosion? Chloride ingress  Corrosion of strands</vt:lpstr>
      <vt:lpstr>Why such premature corrosion? Carbonation of ‘top’ grout  Localized corrosion</vt:lpstr>
      <vt:lpstr>Are the new grouts good enough? - Formation of soft grout should be avoided</vt:lpstr>
      <vt:lpstr>Methods to assess the fluidity and its retention of PT grouts</vt:lpstr>
      <vt:lpstr>Methods to assess the bleed resistance of PT grouts</vt:lpstr>
      <vt:lpstr>Fluidity (Efflux time, T0) of commercial grouts</vt:lpstr>
      <vt:lpstr>Recommended specifications for fluidity and its retention</vt:lpstr>
      <vt:lpstr>Mixture proportion of the grouts studied</vt:lpstr>
      <vt:lpstr>Fluidity and its retention</vt:lpstr>
      <vt:lpstr>Recommended specifications for fluidity (Spread, S)</vt:lpstr>
      <vt:lpstr>Fluidity and its retention (Spread, S)</vt:lpstr>
      <vt:lpstr>Recommended specifications for bleed resistance</vt:lpstr>
      <vt:lpstr>Recommended specifications for bleed resistance</vt:lpstr>
      <vt:lpstr>Bleed resistance of existing PPGs and other indigenous grouts</vt:lpstr>
      <vt:lpstr>Bleed resistance of the grouts</vt:lpstr>
      <vt:lpstr>Recommended specifications for dimensional stability</vt:lpstr>
      <vt:lpstr>Cube compressive strength and shrinkage for the grouts</vt:lpstr>
      <vt:lpstr>Visual observations on grout cylinders/tendons can also be used as performance tests</vt:lpstr>
      <vt:lpstr>Modified performance specifications for PT grouts</vt:lpstr>
      <vt:lpstr>Modified performance specifications for PT grouts</vt:lpstr>
      <vt:lpstr>Avoid the filling of duct with water before grouting</vt:lpstr>
      <vt:lpstr>Grout must be pumped from the lowest points to get complete filling of the duct</vt:lpstr>
      <vt:lpstr>Grout flowing out of the other end does not mean that the tendon is filled with grout</vt:lpstr>
      <vt:lpstr>Void formation can be avoided by keeping anchors “face-down” and appropriate vents</vt:lpstr>
      <vt:lpstr>Cementitious cover/cap can attract humidity and moisture and cause corrosion near the ends</vt:lpstr>
      <vt:lpstr>Conclusions</vt:lpstr>
      <vt:lpstr>Tendons are the backbone of pre- and post-tensioned concrete structures</vt:lpstr>
      <vt:lpstr>Visit our stall</vt:lpstr>
      <vt:lpstr>PowerPoint Presentation</vt:lpstr>
      <vt:lpstr>Performance specifications for flowable cementitious grouts for post-tensioned concrete systems</vt:lpstr>
      <vt:lpstr>Specifications for PT grouts from various standards were reviewed</vt:lpstr>
      <vt:lpstr>Specifications for PT grouts from various standards were reviewed</vt:lpstr>
      <vt:lpstr>Limitations of the of the PT grout specifications  - Fluidity</vt:lpstr>
      <vt:lpstr>Reasons for tendon corrosion and corrosion propagation are..</vt:lpstr>
      <vt:lpstr>Effects of SCMs, superplasticizers and VMAs on the flow properties of grouts – a summary</vt:lpstr>
      <vt:lpstr>Test methods and the effect of temperature and humidity – a review</vt:lpstr>
      <vt:lpstr>Effect of inert fillers – a review</vt:lpstr>
      <vt:lpstr>The following materials were identified for designing the grouts</vt:lpstr>
      <vt:lpstr>Physical properties of the binders</vt:lpstr>
      <vt:lpstr>Chemical composition of the binders</vt:lpstr>
      <vt:lpstr>Physical properties of admixtures</vt:lpstr>
      <vt:lpstr>Approximate binder compositions were obtained using particle packing approach (EMMA)</vt:lpstr>
      <vt:lpstr>The particle packing of the designs from EMMA were confirmed using Puntke test</vt:lpstr>
      <vt:lpstr>Puntke test results for the (OPC + FA1) mix</vt:lpstr>
      <vt:lpstr>w/b, SP dosage, and VMA dosage were determined </vt:lpstr>
      <vt:lpstr>SP dosage, and VMA dosage were determined - graphical representation</vt:lpstr>
      <vt:lpstr>Mixing procedure and sequence adopted</vt:lpstr>
      <vt:lpstr>Yield per bag and material cost were calculated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Manu K Mohan</dc:creator>
  <cp:lastModifiedBy>Pillai</cp:lastModifiedBy>
  <cp:revision>37</cp:revision>
  <dcterms:created xsi:type="dcterms:W3CDTF">2018-09-21T04:27:44Z</dcterms:created>
  <dcterms:modified xsi:type="dcterms:W3CDTF">2018-09-22T05:07:52Z</dcterms:modified>
</cp:coreProperties>
</file>