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79" r:id="rId2"/>
    <p:sldId id="327" r:id="rId3"/>
    <p:sldId id="357" r:id="rId4"/>
    <p:sldId id="325" r:id="rId5"/>
    <p:sldId id="330" r:id="rId6"/>
    <p:sldId id="333" r:id="rId7"/>
    <p:sldId id="332" r:id="rId8"/>
    <p:sldId id="346" r:id="rId9"/>
    <p:sldId id="334" r:id="rId10"/>
    <p:sldId id="361" r:id="rId11"/>
    <p:sldId id="347" r:id="rId12"/>
    <p:sldId id="348" r:id="rId13"/>
    <p:sldId id="349" r:id="rId14"/>
    <p:sldId id="356" r:id="rId15"/>
    <p:sldId id="331" r:id="rId16"/>
    <p:sldId id="350" r:id="rId17"/>
    <p:sldId id="335" r:id="rId18"/>
    <p:sldId id="336" r:id="rId19"/>
    <p:sldId id="351" r:id="rId20"/>
    <p:sldId id="352" r:id="rId21"/>
    <p:sldId id="338" r:id="rId22"/>
    <p:sldId id="354" r:id="rId23"/>
    <p:sldId id="355" r:id="rId24"/>
    <p:sldId id="358" r:id="rId25"/>
    <p:sldId id="32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5387" autoAdjust="0"/>
  </p:normalViewPr>
  <p:slideViewPr>
    <p:cSldViewPr>
      <p:cViewPr>
        <p:scale>
          <a:sx n="66" d="100"/>
          <a:sy n="66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1948D-C384-4D11-A077-D5CE6983BF3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5443D-256D-451F-8413-0F79BDF126A5}">
      <dgm:prSet phldrT="[Text]" custT="1"/>
      <dgm:spPr/>
      <dgm:t>
        <a:bodyPr/>
        <a:lstStyle/>
        <a:p>
          <a:r>
            <a:rPr lang="en-GB" sz="2000" b="1" dirty="0" smtClean="0"/>
            <a:t>Collection of Materials</a:t>
          </a:r>
          <a:endParaRPr lang="en-US" sz="2000" b="1" dirty="0"/>
        </a:p>
      </dgm:t>
    </dgm:pt>
    <dgm:pt modelId="{403B61CB-F06B-4F6F-A889-260FA5088126}" type="parTrans" cxnId="{3F1CFD7B-2E80-4183-8D22-48FB67736C54}">
      <dgm:prSet/>
      <dgm:spPr/>
      <dgm:t>
        <a:bodyPr/>
        <a:lstStyle/>
        <a:p>
          <a:endParaRPr lang="en-US"/>
        </a:p>
      </dgm:t>
    </dgm:pt>
    <dgm:pt modelId="{2B51A8DC-E8F9-4598-B188-D8C51B95C0DE}" type="sibTrans" cxnId="{3F1CFD7B-2E80-4183-8D22-48FB67736C54}">
      <dgm:prSet/>
      <dgm:spPr/>
      <dgm:t>
        <a:bodyPr/>
        <a:lstStyle/>
        <a:p>
          <a:endParaRPr lang="en-US"/>
        </a:p>
      </dgm:t>
    </dgm:pt>
    <dgm:pt modelId="{71E9467F-CFB6-4316-82D8-BA597D55AE6C}">
      <dgm:prSet phldrT="[Text]" custT="1"/>
      <dgm:spPr/>
      <dgm:t>
        <a:bodyPr/>
        <a:lstStyle/>
        <a:p>
          <a:r>
            <a:rPr lang="en-US" sz="1600" b="1" smtClean="0"/>
            <a:t>Cement, Sand Steel Slag, Jelly</a:t>
          </a:r>
          <a:endParaRPr lang="en-US" sz="1600" b="1" dirty="0"/>
        </a:p>
      </dgm:t>
    </dgm:pt>
    <dgm:pt modelId="{A4C6DE04-952B-4D57-9AE9-828101FB70C2}" type="parTrans" cxnId="{50EDB680-5B1A-4A50-9192-993B3F153CB7}">
      <dgm:prSet/>
      <dgm:spPr/>
      <dgm:t>
        <a:bodyPr/>
        <a:lstStyle/>
        <a:p>
          <a:endParaRPr lang="en-US"/>
        </a:p>
      </dgm:t>
    </dgm:pt>
    <dgm:pt modelId="{A35CEBD8-F1A0-4D1D-98F3-E0BAE0413456}" type="sibTrans" cxnId="{50EDB680-5B1A-4A50-9192-993B3F153CB7}">
      <dgm:prSet/>
      <dgm:spPr/>
      <dgm:t>
        <a:bodyPr/>
        <a:lstStyle/>
        <a:p>
          <a:endParaRPr lang="en-US"/>
        </a:p>
      </dgm:t>
    </dgm:pt>
    <dgm:pt modelId="{07F0FB81-0338-4B05-808A-F5738C98A5B8}">
      <dgm:prSet phldrT="[Text]" custT="1"/>
      <dgm:spPr/>
      <dgm:t>
        <a:bodyPr/>
        <a:lstStyle/>
        <a:p>
          <a:r>
            <a:rPr lang="en-US" sz="2000" b="1" smtClean="0"/>
            <a:t>Optical Fibers</a:t>
          </a:r>
          <a:endParaRPr lang="en-US" sz="2000" b="1" dirty="0"/>
        </a:p>
      </dgm:t>
    </dgm:pt>
    <dgm:pt modelId="{EBBCDC88-81D4-4624-966A-4E4FFF7C32B9}" type="parTrans" cxnId="{B6189D64-DCB9-448F-A9E7-5D85ECB6C092}">
      <dgm:prSet/>
      <dgm:spPr/>
      <dgm:t>
        <a:bodyPr/>
        <a:lstStyle/>
        <a:p>
          <a:endParaRPr lang="en-US"/>
        </a:p>
      </dgm:t>
    </dgm:pt>
    <dgm:pt modelId="{7ABD33BE-9016-46CB-9843-25E9B2BC3C2C}" type="sibTrans" cxnId="{B6189D64-DCB9-448F-A9E7-5D85ECB6C092}">
      <dgm:prSet/>
      <dgm:spPr/>
      <dgm:t>
        <a:bodyPr/>
        <a:lstStyle/>
        <a:p>
          <a:endParaRPr lang="en-US"/>
        </a:p>
      </dgm:t>
    </dgm:pt>
    <dgm:pt modelId="{F7073561-87CA-427C-B72C-C10E0210FD39}">
      <dgm:prSet phldrT="[Text]" custT="1"/>
      <dgm:spPr/>
      <dgm:t>
        <a:bodyPr/>
        <a:lstStyle/>
        <a:p>
          <a:r>
            <a:rPr lang="en-GB" sz="2000" b="1" dirty="0" smtClean="0"/>
            <a:t>Fabrication of Special Moulds</a:t>
          </a:r>
          <a:endParaRPr lang="en-US" sz="2000" b="1" dirty="0"/>
        </a:p>
      </dgm:t>
    </dgm:pt>
    <dgm:pt modelId="{D8E553D3-F0DC-428D-B9B5-E53F4FBE51FB}" type="parTrans" cxnId="{15509DCA-B54E-4211-BFC4-5C5EBBC50CB8}">
      <dgm:prSet/>
      <dgm:spPr/>
      <dgm:t>
        <a:bodyPr/>
        <a:lstStyle/>
        <a:p>
          <a:endParaRPr lang="en-US"/>
        </a:p>
      </dgm:t>
    </dgm:pt>
    <dgm:pt modelId="{F3E823B9-B924-47BF-AA03-A52E20AAA227}" type="sibTrans" cxnId="{15509DCA-B54E-4211-BFC4-5C5EBBC50CB8}">
      <dgm:prSet/>
      <dgm:spPr/>
      <dgm:t>
        <a:bodyPr/>
        <a:lstStyle/>
        <a:p>
          <a:endParaRPr lang="en-US"/>
        </a:p>
      </dgm:t>
    </dgm:pt>
    <dgm:pt modelId="{6D833B41-6FE8-4B8E-B2CC-1F890234819A}">
      <dgm:prSet phldrT="[Text]" custT="1"/>
      <dgm:spPr/>
      <dgm:t>
        <a:bodyPr/>
        <a:lstStyle/>
        <a:p>
          <a:r>
            <a:rPr lang="en-US" sz="2000" b="1" dirty="0" smtClean="0"/>
            <a:t>Inserting Optical </a:t>
          </a:r>
          <a:r>
            <a:rPr lang="en-US" sz="2000" b="1" dirty="0" err="1" smtClean="0"/>
            <a:t>Fibres</a:t>
          </a:r>
          <a:endParaRPr lang="en-US" sz="2000" b="1" dirty="0"/>
        </a:p>
      </dgm:t>
    </dgm:pt>
    <dgm:pt modelId="{244B16CB-D715-4324-98C7-5A5D00109C99}" type="parTrans" cxnId="{B3317429-F9DE-48BA-9160-BF865980EC6F}">
      <dgm:prSet/>
      <dgm:spPr/>
      <dgm:t>
        <a:bodyPr/>
        <a:lstStyle/>
        <a:p>
          <a:endParaRPr lang="en-US"/>
        </a:p>
      </dgm:t>
    </dgm:pt>
    <dgm:pt modelId="{9EA73E72-5778-42FF-AC03-A0697213BA1B}" type="sibTrans" cxnId="{B3317429-F9DE-48BA-9160-BF865980EC6F}">
      <dgm:prSet/>
      <dgm:spPr/>
      <dgm:t>
        <a:bodyPr/>
        <a:lstStyle/>
        <a:p>
          <a:endParaRPr lang="en-US"/>
        </a:p>
      </dgm:t>
    </dgm:pt>
    <dgm:pt modelId="{B9A3AA5E-80AC-457E-AADC-325AF81A9FA0}">
      <dgm:prSet phldrT="[Text]" custT="1"/>
      <dgm:spPr/>
      <dgm:t>
        <a:bodyPr/>
        <a:lstStyle/>
        <a:p>
          <a:r>
            <a:rPr lang="en-US" sz="2000" b="1" dirty="0" smtClean="0"/>
            <a:t>Casting</a:t>
          </a:r>
          <a:endParaRPr lang="en-US" sz="2000" b="1" dirty="0"/>
        </a:p>
      </dgm:t>
    </dgm:pt>
    <dgm:pt modelId="{278FA9F4-714A-4C7D-B22C-46960C4B0D82}" type="parTrans" cxnId="{B0914890-E485-46CC-AFFF-BBA2CD262959}">
      <dgm:prSet/>
      <dgm:spPr/>
      <dgm:t>
        <a:bodyPr/>
        <a:lstStyle/>
        <a:p>
          <a:endParaRPr lang="en-US"/>
        </a:p>
      </dgm:t>
    </dgm:pt>
    <dgm:pt modelId="{0B74A4A7-BE49-49DC-A656-28361455A8F8}" type="sibTrans" cxnId="{B0914890-E485-46CC-AFFF-BBA2CD262959}">
      <dgm:prSet/>
      <dgm:spPr/>
      <dgm:t>
        <a:bodyPr/>
        <a:lstStyle/>
        <a:p>
          <a:endParaRPr lang="en-US"/>
        </a:p>
      </dgm:t>
    </dgm:pt>
    <dgm:pt modelId="{2F2808A2-A37A-4648-989B-2DAE8D113468}">
      <dgm:prSet phldrT="[Text]" custT="1"/>
      <dgm:spPr/>
      <dgm:t>
        <a:bodyPr/>
        <a:lstStyle/>
        <a:p>
          <a:r>
            <a:rPr lang="en-GB" sz="2000" b="1" dirty="0" smtClean="0"/>
            <a:t>Casting of Specimens</a:t>
          </a:r>
          <a:endParaRPr lang="en-US" sz="2000" b="1" dirty="0"/>
        </a:p>
      </dgm:t>
    </dgm:pt>
    <dgm:pt modelId="{4ADC381A-0C90-4C85-9FF8-2ED38EDAD0B8}" type="parTrans" cxnId="{401985D8-338A-42BA-92EC-0B920AAA4C02}">
      <dgm:prSet/>
      <dgm:spPr/>
      <dgm:t>
        <a:bodyPr/>
        <a:lstStyle/>
        <a:p>
          <a:endParaRPr lang="en-US"/>
        </a:p>
      </dgm:t>
    </dgm:pt>
    <dgm:pt modelId="{38964B30-235F-4F0B-AB6D-13E170E361A4}" type="sibTrans" cxnId="{401985D8-338A-42BA-92EC-0B920AAA4C02}">
      <dgm:prSet/>
      <dgm:spPr/>
      <dgm:t>
        <a:bodyPr/>
        <a:lstStyle/>
        <a:p>
          <a:endParaRPr lang="en-US"/>
        </a:p>
      </dgm:t>
    </dgm:pt>
    <dgm:pt modelId="{981EBD01-A584-4888-A7CC-DA8CEAF58418}">
      <dgm:prSet/>
      <dgm:spPr/>
      <dgm:t>
        <a:bodyPr/>
        <a:lstStyle/>
        <a:p>
          <a:r>
            <a:rPr lang="en-GB" dirty="0" smtClean="0"/>
            <a:t>Testing of Specimens</a:t>
          </a:r>
        </a:p>
      </dgm:t>
    </dgm:pt>
    <dgm:pt modelId="{03384ABA-F245-457B-B266-ACD331709321}" type="parTrans" cxnId="{21606C90-415D-4A3C-A88C-996F7A623DBC}">
      <dgm:prSet/>
      <dgm:spPr/>
      <dgm:t>
        <a:bodyPr/>
        <a:lstStyle/>
        <a:p>
          <a:endParaRPr lang="en-US"/>
        </a:p>
      </dgm:t>
    </dgm:pt>
    <dgm:pt modelId="{540CF3D8-E360-4EEA-93B8-9BCC2D18B9D8}" type="sibTrans" cxnId="{21606C90-415D-4A3C-A88C-996F7A623DBC}">
      <dgm:prSet/>
      <dgm:spPr/>
      <dgm:t>
        <a:bodyPr/>
        <a:lstStyle/>
        <a:p>
          <a:endParaRPr lang="en-US"/>
        </a:p>
      </dgm:t>
    </dgm:pt>
    <dgm:pt modelId="{37716AB1-E1C3-4853-908E-F6DC47FF3388}">
      <dgm:prSet/>
      <dgm:spPr/>
      <dgm:t>
        <a:bodyPr/>
        <a:lstStyle/>
        <a:p>
          <a:r>
            <a:rPr lang="en-GB" b="1" dirty="0" smtClean="0"/>
            <a:t>1m x 1m x 0.05m Slab</a:t>
          </a:r>
          <a:endParaRPr lang="en-GB" dirty="0" smtClean="0"/>
        </a:p>
      </dgm:t>
    </dgm:pt>
    <dgm:pt modelId="{0FBD2F61-A81A-4D50-A592-4CF74E8DDEA3}" type="parTrans" cxnId="{05D371B5-93E0-4604-8499-7AB4F2857DD3}">
      <dgm:prSet/>
      <dgm:spPr/>
      <dgm:t>
        <a:bodyPr/>
        <a:lstStyle/>
        <a:p>
          <a:endParaRPr lang="en-US"/>
        </a:p>
      </dgm:t>
    </dgm:pt>
    <dgm:pt modelId="{62FD7B10-A2E8-4549-9F40-6AABE4D2391D}" type="sibTrans" cxnId="{05D371B5-93E0-4604-8499-7AB4F2857DD3}">
      <dgm:prSet/>
      <dgm:spPr/>
      <dgm:t>
        <a:bodyPr/>
        <a:lstStyle/>
        <a:p>
          <a:endParaRPr lang="en-US"/>
        </a:p>
      </dgm:t>
    </dgm:pt>
    <dgm:pt modelId="{D150B2E0-2DD8-4FB9-8FC5-3FF51050E6DA}">
      <dgm:prSet phldrT="[Text]" custT="1"/>
      <dgm:spPr/>
      <dgm:t>
        <a:bodyPr/>
        <a:lstStyle/>
        <a:p>
          <a:r>
            <a:rPr lang="en-US" sz="2000" b="1" dirty="0" smtClean="0"/>
            <a:t>cubes</a:t>
          </a:r>
          <a:endParaRPr lang="en-US" sz="2000" b="1" dirty="0"/>
        </a:p>
      </dgm:t>
    </dgm:pt>
    <dgm:pt modelId="{0F75F574-D475-45AB-9FF3-F50CD20C1D3C}" type="sibTrans" cxnId="{09C3B0E4-8EE0-48CA-AC68-2EED8238399D}">
      <dgm:prSet/>
      <dgm:spPr/>
      <dgm:t>
        <a:bodyPr/>
        <a:lstStyle/>
        <a:p>
          <a:endParaRPr lang="en-US"/>
        </a:p>
      </dgm:t>
    </dgm:pt>
    <dgm:pt modelId="{22A739E3-386E-4F04-8A46-7BF5EC99AB52}" type="parTrans" cxnId="{09C3B0E4-8EE0-48CA-AC68-2EED8238399D}">
      <dgm:prSet/>
      <dgm:spPr/>
      <dgm:t>
        <a:bodyPr/>
        <a:lstStyle/>
        <a:p>
          <a:endParaRPr lang="en-US"/>
        </a:p>
      </dgm:t>
    </dgm:pt>
    <dgm:pt modelId="{C9D9FA56-D20C-4807-B3DC-12A211394FF5}">
      <dgm:prSet/>
      <dgm:spPr/>
      <dgm:t>
        <a:bodyPr/>
        <a:lstStyle/>
        <a:p>
          <a:r>
            <a:rPr lang="en-GB" dirty="0" smtClean="0"/>
            <a:t>Light Transmittance</a:t>
          </a:r>
        </a:p>
      </dgm:t>
    </dgm:pt>
    <dgm:pt modelId="{9F761AAF-431A-42BD-A12A-030D9576BC08}" type="parTrans" cxnId="{0CBFECE3-48C9-4220-A36B-AE7A24F9F008}">
      <dgm:prSet/>
      <dgm:spPr/>
      <dgm:t>
        <a:bodyPr/>
        <a:lstStyle/>
        <a:p>
          <a:endParaRPr lang="en-US"/>
        </a:p>
      </dgm:t>
    </dgm:pt>
    <dgm:pt modelId="{7E7D62D9-A469-4F80-A9C0-79C2E247E738}" type="sibTrans" cxnId="{0CBFECE3-48C9-4220-A36B-AE7A24F9F008}">
      <dgm:prSet/>
      <dgm:spPr/>
      <dgm:t>
        <a:bodyPr/>
        <a:lstStyle/>
        <a:p>
          <a:endParaRPr lang="en-US"/>
        </a:p>
      </dgm:t>
    </dgm:pt>
    <dgm:pt modelId="{B13DCBFD-4D3F-4C0D-95DB-F5168048168F}">
      <dgm:prSet/>
      <dgm:spPr/>
      <dgm:t>
        <a:bodyPr/>
        <a:lstStyle/>
        <a:p>
          <a:r>
            <a:rPr lang="en-GB" b="0" dirty="0" smtClean="0"/>
            <a:t>Compressive Strength</a:t>
          </a:r>
        </a:p>
      </dgm:t>
    </dgm:pt>
    <dgm:pt modelId="{6ADA14BA-6846-4C3B-B8E2-F59527FD9DF8}" type="parTrans" cxnId="{92C37A4E-C637-451A-A665-B2465AE41ED6}">
      <dgm:prSet/>
      <dgm:spPr/>
      <dgm:t>
        <a:bodyPr/>
        <a:lstStyle/>
        <a:p>
          <a:endParaRPr lang="en-US"/>
        </a:p>
      </dgm:t>
    </dgm:pt>
    <dgm:pt modelId="{3B8C5325-6B1C-45FC-AB0D-2F9537F06DAD}" type="sibTrans" cxnId="{92C37A4E-C637-451A-A665-B2465AE41ED6}">
      <dgm:prSet/>
      <dgm:spPr/>
      <dgm:t>
        <a:bodyPr/>
        <a:lstStyle/>
        <a:p>
          <a:endParaRPr lang="en-US"/>
        </a:p>
      </dgm:t>
    </dgm:pt>
    <dgm:pt modelId="{140284E6-815F-467A-8D7F-A2B61F0760DB}">
      <dgm:prSet/>
      <dgm:spPr/>
      <dgm:t>
        <a:bodyPr/>
        <a:lstStyle/>
        <a:p>
          <a:r>
            <a:rPr lang="en-GB" dirty="0" smtClean="0"/>
            <a:t>Permeability</a:t>
          </a:r>
        </a:p>
      </dgm:t>
    </dgm:pt>
    <dgm:pt modelId="{4B8ACAAB-2284-41E5-A171-AE60016F14AE}" type="parTrans" cxnId="{C2B8FF3F-F65E-4022-A078-7AB05D9292AB}">
      <dgm:prSet/>
      <dgm:spPr/>
      <dgm:t>
        <a:bodyPr/>
        <a:lstStyle/>
        <a:p>
          <a:endParaRPr lang="en-US"/>
        </a:p>
      </dgm:t>
    </dgm:pt>
    <dgm:pt modelId="{55280F9C-5E48-4815-887B-6816F0C65411}" type="sibTrans" cxnId="{C2B8FF3F-F65E-4022-A078-7AB05D9292AB}">
      <dgm:prSet/>
      <dgm:spPr/>
      <dgm:t>
        <a:bodyPr/>
        <a:lstStyle/>
        <a:p>
          <a:endParaRPr lang="en-US"/>
        </a:p>
      </dgm:t>
    </dgm:pt>
    <dgm:pt modelId="{0169C962-9609-43B0-85F1-3737A53A2441}" type="pres">
      <dgm:prSet presAssocID="{C441948D-C384-4D11-A077-D5CE6983BF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1B9AF-FEB6-4A86-BE72-417D34F8C8CC}" type="pres">
      <dgm:prSet presAssocID="{981EBD01-A584-4888-A7CC-DA8CEAF58418}" presName="boxAndChildren" presStyleCnt="0"/>
      <dgm:spPr/>
    </dgm:pt>
    <dgm:pt modelId="{564F2A39-CCBA-44FB-9D8C-72C2E59EEDDF}" type="pres">
      <dgm:prSet presAssocID="{981EBD01-A584-4888-A7CC-DA8CEAF58418}" presName="parentTextBox" presStyleLbl="node1" presStyleIdx="0" presStyleCnt="4"/>
      <dgm:spPr/>
      <dgm:t>
        <a:bodyPr/>
        <a:lstStyle/>
        <a:p>
          <a:endParaRPr lang="en-US"/>
        </a:p>
      </dgm:t>
    </dgm:pt>
    <dgm:pt modelId="{D6A698C8-5636-4B18-9A97-6916429874E9}" type="pres">
      <dgm:prSet presAssocID="{981EBD01-A584-4888-A7CC-DA8CEAF58418}" presName="entireBox" presStyleLbl="node1" presStyleIdx="0" presStyleCnt="4"/>
      <dgm:spPr/>
      <dgm:t>
        <a:bodyPr/>
        <a:lstStyle/>
        <a:p>
          <a:endParaRPr lang="en-US"/>
        </a:p>
      </dgm:t>
    </dgm:pt>
    <dgm:pt modelId="{BE1D1FAA-8BF1-4AAF-8163-5D66ED62A271}" type="pres">
      <dgm:prSet presAssocID="{981EBD01-A584-4888-A7CC-DA8CEAF58418}" presName="descendantBox" presStyleCnt="0"/>
      <dgm:spPr/>
    </dgm:pt>
    <dgm:pt modelId="{C71AA8AA-CC37-4DF9-8A50-FA68D01B2318}" type="pres">
      <dgm:prSet presAssocID="{B13DCBFD-4D3F-4C0D-95DB-F5168048168F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F7925-A0EB-460B-AAB5-2139D8164740}" type="pres">
      <dgm:prSet presAssocID="{140284E6-815F-467A-8D7F-A2B61F0760DB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B8B6F-A81F-4AD2-9561-CA8B500D91F6}" type="pres">
      <dgm:prSet presAssocID="{C9D9FA56-D20C-4807-B3DC-12A211394FF5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16D1E-61ED-4616-994D-6E26D950EBC0}" type="pres">
      <dgm:prSet presAssocID="{38964B30-235F-4F0B-AB6D-13E170E361A4}" presName="sp" presStyleCnt="0"/>
      <dgm:spPr/>
    </dgm:pt>
    <dgm:pt modelId="{CF761257-5D91-4D47-96DE-F372706EE403}" type="pres">
      <dgm:prSet presAssocID="{2F2808A2-A37A-4648-989B-2DAE8D113468}" presName="arrowAndChildren" presStyleCnt="0"/>
      <dgm:spPr/>
    </dgm:pt>
    <dgm:pt modelId="{41AEF103-8B52-4C7A-BA39-BE3C80ED169D}" type="pres">
      <dgm:prSet presAssocID="{2F2808A2-A37A-4648-989B-2DAE8D113468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7074A65F-7E8A-4293-9FEA-2D79792BEB3A}" type="pres">
      <dgm:prSet presAssocID="{2F2808A2-A37A-4648-989B-2DAE8D113468}" presName="arrow" presStyleLbl="node1" presStyleIdx="1" presStyleCnt="4"/>
      <dgm:spPr/>
      <dgm:t>
        <a:bodyPr/>
        <a:lstStyle/>
        <a:p>
          <a:endParaRPr lang="en-US"/>
        </a:p>
      </dgm:t>
    </dgm:pt>
    <dgm:pt modelId="{9711D63F-0105-4FBF-B1DB-2CD2EC21877E}" type="pres">
      <dgm:prSet presAssocID="{2F2808A2-A37A-4648-989B-2DAE8D113468}" presName="descendantArrow" presStyleCnt="0"/>
      <dgm:spPr/>
    </dgm:pt>
    <dgm:pt modelId="{45066510-4977-44AD-8D9B-A8C7CB42268F}" type="pres">
      <dgm:prSet presAssocID="{D150B2E0-2DD8-4FB9-8FC5-3FF51050E6DA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A7414-CE87-42A1-8434-094C6BCAC139}" type="pres">
      <dgm:prSet presAssocID="{37716AB1-E1C3-4853-908E-F6DC47FF3388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747F3-A98A-43D5-B6C2-17CE070C6DCF}" type="pres">
      <dgm:prSet presAssocID="{F3E823B9-B924-47BF-AA03-A52E20AAA227}" presName="sp" presStyleCnt="0"/>
      <dgm:spPr/>
    </dgm:pt>
    <dgm:pt modelId="{9B67005D-6359-44F0-9FF8-77C92CA66E21}" type="pres">
      <dgm:prSet presAssocID="{F7073561-87CA-427C-B72C-C10E0210FD39}" presName="arrowAndChildren" presStyleCnt="0"/>
      <dgm:spPr/>
    </dgm:pt>
    <dgm:pt modelId="{4BAC27C8-92FA-4D2D-89A4-B430A1076EC6}" type="pres">
      <dgm:prSet presAssocID="{F7073561-87CA-427C-B72C-C10E0210FD39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02BC065-31F6-4F19-9ED9-9A9280EB012C}" type="pres">
      <dgm:prSet presAssocID="{F7073561-87CA-427C-B72C-C10E0210FD39}" presName="arrow" presStyleLbl="node1" presStyleIdx="2" presStyleCnt="4"/>
      <dgm:spPr/>
      <dgm:t>
        <a:bodyPr/>
        <a:lstStyle/>
        <a:p>
          <a:endParaRPr lang="en-US"/>
        </a:p>
      </dgm:t>
    </dgm:pt>
    <dgm:pt modelId="{AFA9F0C2-568E-4748-96FF-E2A974D7FD09}" type="pres">
      <dgm:prSet presAssocID="{F7073561-87CA-427C-B72C-C10E0210FD39}" presName="descendantArrow" presStyleCnt="0"/>
      <dgm:spPr/>
    </dgm:pt>
    <dgm:pt modelId="{76027B7F-ECBE-496A-9C16-40CBEF1601E7}" type="pres">
      <dgm:prSet presAssocID="{6D833B41-6FE8-4B8E-B2CC-1F890234819A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C9C05-B12D-431A-9206-F9FE71F29345}" type="pres">
      <dgm:prSet presAssocID="{B9A3AA5E-80AC-457E-AADC-325AF81A9FA0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D42F7-8DE3-4749-B311-D467E813E24F}" type="pres">
      <dgm:prSet presAssocID="{2B51A8DC-E8F9-4598-B188-D8C51B95C0DE}" presName="sp" presStyleCnt="0"/>
      <dgm:spPr/>
    </dgm:pt>
    <dgm:pt modelId="{052CF37E-7DDA-4FCC-A046-58A2FC76BC9A}" type="pres">
      <dgm:prSet presAssocID="{E335443D-256D-451F-8413-0F79BDF126A5}" presName="arrowAndChildren" presStyleCnt="0"/>
      <dgm:spPr/>
    </dgm:pt>
    <dgm:pt modelId="{B23210F7-D19C-4545-83F2-8FC4ED7B2260}" type="pres">
      <dgm:prSet presAssocID="{E335443D-256D-451F-8413-0F79BDF126A5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8199326-E74F-46F7-A7B4-F3C56ACA2B48}" type="pres">
      <dgm:prSet presAssocID="{E335443D-256D-451F-8413-0F79BDF126A5}" presName="arrow" presStyleLbl="node1" presStyleIdx="3" presStyleCnt="4" custLinFactNeighborX="-2500" custLinFactNeighborY="-1691"/>
      <dgm:spPr/>
      <dgm:t>
        <a:bodyPr/>
        <a:lstStyle/>
        <a:p>
          <a:endParaRPr lang="en-US"/>
        </a:p>
      </dgm:t>
    </dgm:pt>
    <dgm:pt modelId="{6E45ACDB-7848-4C49-A931-1C46D15E36B0}" type="pres">
      <dgm:prSet presAssocID="{E335443D-256D-451F-8413-0F79BDF126A5}" presName="descendantArrow" presStyleCnt="0"/>
      <dgm:spPr/>
    </dgm:pt>
    <dgm:pt modelId="{8B40C165-4B91-44AD-8839-5AAEB6929291}" type="pres">
      <dgm:prSet presAssocID="{71E9467F-CFB6-4316-82D8-BA597D55AE6C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26418-C0BD-4C6C-9777-E7B34ABD1BBF}" type="pres">
      <dgm:prSet presAssocID="{07F0FB81-0338-4B05-808A-F5738C98A5B8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C100C-33F6-423A-9255-240447403763}" type="presOf" srcId="{C9D9FA56-D20C-4807-B3DC-12A211394FF5}" destId="{8A1B8B6F-A81F-4AD2-9561-CA8B500D91F6}" srcOrd="0" destOrd="0" presId="urn:microsoft.com/office/officeart/2005/8/layout/process4"/>
    <dgm:cxn modelId="{0CBFECE3-48C9-4220-A36B-AE7A24F9F008}" srcId="{981EBD01-A584-4888-A7CC-DA8CEAF58418}" destId="{C9D9FA56-D20C-4807-B3DC-12A211394FF5}" srcOrd="2" destOrd="0" parTransId="{9F761AAF-431A-42BD-A12A-030D9576BC08}" sibTransId="{7E7D62D9-A469-4F80-A9C0-79C2E247E738}"/>
    <dgm:cxn modelId="{A7B31679-9775-4A2B-825F-AA8B82E7B5FA}" type="presOf" srcId="{E335443D-256D-451F-8413-0F79BDF126A5}" destId="{D8199326-E74F-46F7-A7B4-F3C56ACA2B48}" srcOrd="1" destOrd="0" presId="urn:microsoft.com/office/officeart/2005/8/layout/process4"/>
    <dgm:cxn modelId="{AF24E1EA-7FD0-4E6C-9B28-C1ED94A241F9}" type="presOf" srcId="{37716AB1-E1C3-4853-908E-F6DC47FF3388}" destId="{F91A7414-CE87-42A1-8434-094C6BCAC139}" srcOrd="0" destOrd="0" presId="urn:microsoft.com/office/officeart/2005/8/layout/process4"/>
    <dgm:cxn modelId="{FB257C60-258C-431A-99A0-722A7C8FB641}" type="presOf" srcId="{C441948D-C384-4D11-A077-D5CE6983BF36}" destId="{0169C962-9609-43B0-85F1-3737A53A2441}" srcOrd="0" destOrd="0" presId="urn:microsoft.com/office/officeart/2005/8/layout/process4"/>
    <dgm:cxn modelId="{CC31D2E1-325A-4380-9F93-51D58B6E6C83}" type="presOf" srcId="{2F2808A2-A37A-4648-989B-2DAE8D113468}" destId="{7074A65F-7E8A-4293-9FEA-2D79792BEB3A}" srcOrd="1" destOrd="0" presId="urn:microsoft.com/office/officeart/2005/8/layout/process4"/>
    <dgm:cxn modelId="{B3317429-F9DE-48BA-9160-BF865980EC6F}" srcId="{F7073561-87CA-427C-B72C-C10E0210FD39}" destId="{6D833B41-6FE8-4B8E-B2CC-1F890234819A}" srcOrd="0" destOrd="0" parTransId="{244B16CB-D715-4324-98C7-5A5D00109C99}" sibTransId="{9EA73E72-5778-42FF-AC03-A0697213BA1B}"/>
    <dgm:cxn modelId="{27D8DB27-0E97-4F61-AC65-D65408DE622E}" type="presOf" srcId="{140284E6-815F-467A-8D7F-A2B61F0760DB}" destId="{F53F7925-A0EB-460B-AAB5-2139D8164740}" srcOrd="0" destOrd="0" presId="urn:microsoft.com/office/officeart/2005/8/layout/process4"/>
    <dgm:cxn modelId="{B6189D64-DCB9-448F-A9E7-5D85ECB6C092}" srcId="{E335443D-256D-451F-8413-0F79BDF126A5}" destId="{07F0FB81-0338-4B05-808A-F5738C98A5B8}" srcOrd="1" destOrd="0" parTransId="{EBBCDC88-81D4-4624-966A-4E4FFF7C32B9}" sibTransId="{7ABD33BE-9016-46CB-9843-25E9B2BC3C2C}"/>
    <dgm:cxn modelId="{A3FBBAC5-B62D-46AC-8E07-AEA286FBAA44}" type="presOf" srcId="{B9A3AA5E-80AC-457E-AADC-325AF81A9FA0}" destId="{2B4C9C05-B12D-431A-9206-F9FE71F29345}" srcOrd="0" destOrd="0" presId="urn:microsoft.com/office/officeart/2005/8/layout/process4"/>
    <dgm:cxn modelId="{8FF28A2A-CCDB-4F1F-9553-946421332F01}" type="presOf" srcId="{F7073561-87CA-427C-B72C-C10E0210FD39}" destId="{702BC065-31F6-4F19-9ED9-9A9280EB012C}" srcOrd="1" destOrd="0" presId="urn:microsoft.com/office/officeart/2005/8/layout/process4"/>
    <dgm:cxn modelId="{E5B29ED7-7F94-4DC2-B04E-1A200278D498}" type="presOf" srcId="{2F2808A2-A37A-4648-989B-2DAE8D113468}" destId="{41AEF103-8B52-4C7A-BA39-BE3C80ED169D}" srcOrd="0" destOrd="0" presId="urn:microsoft.com/office/officeart/2005/8/layout/process4"/>
    <dgm:cxn modelId="{86E3E6D3-FBD3-4EA6-BD17-892B2C620BD7}" type="presOf" srcId="{D150B2E0-2DD8-4FB9-8FC5-3FF51050E6DA}" destId="{45066510-4977-44AD-8D9B-A8C7CB42268F}" srcOrd="0" destOrd="0" presId="urn:microsoft.com/office/officeart/2005/8/layout/process4"/>
    <dgm:cxn modelId="{01529EAA-060B-49C2-B2F3-F1CEDC03276D}" type="presOf" srcId="{981EBD01-A584-4888-A7CC-DA8CEAF58418}" destId="{D6A698C8-5636-4B18-9A97-6916429874E9}" srcOrd="1" destOrd="0" presId="urn:microsoft.com/office/officeart/2005/8/layout/process4"/>
    <dgm:cxn modelId="{72427DC4-4773-406F-8398-9936B1994A49}" type="presOf" srcId="{B13DCBFD-4D3F-4C0D-95DB-F5168048168F}" destId="{C71AA8AA-CC37-4DF9-8A50-FA68D01B2318}" srcOrd="0" destOrd="0" presId="urn:microsoft.com/office/officeart/2005/8/layout/process4"/>
    <dgm:cxn modelId="{0F61587C-E120-4638-9F7F-72B755DBC84E}" type="presOf" srcId="{981EBD01-A584-4888-A7CC-DA8CEAF58418}" destId="{564F2A39-CCBA-44FB-9D8C-72C2E59EEDDF}" srcOrd="0" destOrd="0" presId="urn:microsoft.com/office/officeart/2005/8/layout/process4"/>
    <dgm:cxn modelId="{50EDB680-5B1A-4A50-9192-993B3F153CB7}" srcId="{E335443D-256D-451F-8413-0F79BDF126A5}" destId="{71E9467F-CFB6-4316-82D8-BA597D55AE6C}" srcOrd="0" destOrd="0" parTransId="{A4C6DE04-952B-4D57-9AE9-828101FB70C2}" sibTransId="{A35CEBD8-F1A0-4D1D-98F3-E0BAE0413456}"/>
    <dgm:cxn modelId="{09C3B0E4-8EE0-48CA-AC68-2EED8238399D}" srcId="{2F2808A2-A37A-4648-989B-2DAE8D113468}" destId="{D150B2E0-2DD8-4FB9-8FC5-3FF51050E6DA}" srcOrd="0" destOrd="0" parTransId="{22A739E3-386E-4F04-8A46-7BF5EC99AB52}" sibTransId="{0F75F574-D475-45AB-9FF3-F50CD20C1D3C}"/>
    <dgm:cxn modelId="{21606C90-415D-4A3C-A88C-996F7A623DBC}" srcId="{C441948D-C384-4D11-A077-D5CE6983BF36}" destId="{981EBD01-A584-4888-A7CC-DA8CEAF58418}" srcOrd="3" destOrd="0" parTransId="{03384ABA-F245-457B-B266-ACD331709321}" sibTransId="{540CF3D8-E360-4EEA-93B8-9BCC2D18B9D8}"/>
    <dgm:cxn modelId="{15509DCA-B54E-4211-BFC4-5C5EBBC50CB8}" srcId="{C441948D-C384-4D11-A077-D5CE6983BF36}" destId="{F7073561-87CA-427C-B72C-C10E0210FD39}" srcOrd="1" destOrd="0" parTransId="{D8E553D3-F0DC-428D-B9B5-E53F4FBE51FB}" sibTransId="{F3E823B9-B924-47BF-AA03-A52E20AAA227}"/>
    <dgm:cxn modelId="{92C37A4E-C637-451A-A665-B2465AE41ED6}" srcId="{981EBD01-A584-4888-A7CC-DA8CEAF58418}" destId="{B13DCBFD-4D3F-4C0D-95DB-F5168048168F}" srcOrd="0" destOrd="0" parTransId="{6ADA14BA-6846-4C3B-B8E2-F59527FD9DF8}" sibTransId="{3B8C5325-6B1C-45FC-AB0D-2F9537F06DAD}"/>
    <dgm:cxn modelId="{F162204E-187A-4A91-BDA1-A54CB0A1E82F}" type="presOf" srcId="{F7073561-87CA-427C-B72C-C10E0210FD39}" destId="{4BAC27C8-92FA-4D2D-89A4-B430A1076EC6}" srcOrd="0" destOrd="0" presId="urn:microsoft.com/office/officeart/2005/8/layout/process4"/>
    <dgm:cxn modelId="{B0914890-E485-46CC-AFFF-BBA2CD262959}" srcId="{F7073561-87CA-427C-B72C-C10E0210FD39}" destId="{B9A3AA5E-80AC-457E-AADC-325AF81A9FA0}" srcOrd="1" destOrd="0" parTransId="{278FA9F4-714A-4C7D-B22C-46960C4B0D82}" sibTransId="{0B74A4A7-BE49-49DC-A656-28361455A8F8}"/>
    <dgm:cxn modelId="{C2B8FF3F-F65E-4022-A078-7AB05D9292AB}" srcId="{981EBD01-A584-4888-A7CC-DA8CEAF58418}" destId="{140284E6-815F-467A-8D7F-A2B61F0760DB}" srcOrd="1" destOrd="0" parTransId="{4B8ACAAB-2284-41E5-A171-AE60016F14AE}" sibTransId="{55280F9C-5E48-4815-887B-6816F0C65411}"/>
    <dgm:cxn modelId="{3F1CFD7B-2E80-4183-8D22-48FB67736C54}" srcId="{C441948D-C384-4D11-A077-D5CE6983BF36}" destId="{E335443D-256D-451F-8413-0F79BDF126A5}" srcOrd="0" destOrd="0" parTransId="{403B61CB-F06B-4F6F-A889-260FA5088126}" sibTransId="{2B51A8DC-E8F9-4598-B188-D8C51B95C0DE}"/>
    <dgm:cxn modelId="{443BFC06-A46A-40CF-806A-60F82A86259A}" type="presOf" srcId="{E335443D-256D-451F-8413-0F79BDF126A5}" destId="{B23210F7-D19C-4545-83F2-8FC4ED7B2260}" srcOrd="0" destOrd="0" presId="urn:microsoft.com/office/officeart/2005/8/layout/process4"/>
    <dgm:cxn modelId="{375B3C2E-5C0B-484D-88C1-8262E0DAC3E4}" type="presOf" srcId="{07F0FB81-0338-4B05-808A-F5738C98A5B8}" destId="{B1426418-C0BD-4C6C-9777-E7B34ABD1BBF}" srcOrd="0" destOrd="0" presId="urn:microsoft.com/office/officeart/2005/8/layout/process4"/>
    <dgm:cxn modelId="{49A9AEBA-1816-408F-9F93-CCC36EF34763}" type="presOf" srcId="{71E9467F-CFB6-4316-82D8-BA597D55AE6C}" destId="{8B40C165-4B91-44AD-8839-5AAEB6929291}" srcOrd="0" destOrd="0" presId="urn:microsoft.com/office/officeart/2005/8/layout/process4"/>
    <dgm:cxn modelId="{4B002F04-A816-4137-A042-96E3CEE7AE76}" type="presOf" srcId="{6D833B41-6FE8-4B8E-B2CC-1F890234819A}" destId="{76027B7F-ECBE-496A-9C16-40CBEF1601E7}" srcOrd="0" destOrd="0" presId="urn:microsoft.com/office/officeart/2005/8/layout/process4"/>
    <dgm:cxn modelId="{401985D8-338A-42BA-92EC-0B920AAA4C02}" srcId="{C441948D-C384-4D11-A077-D5CE6983BF36}" destId="{2F2808A2-A37A-4648-989B-2DAE8D113468}" srcOrd="2" destOrd="0" parTransId="{4ADC381A-0C90-4C85-9FF8-2ED38EDAD0B8}" sibTransId="{38964B30-235F-4F0B-AB6D-13E170E361A4}"/>
    <dgm:cxn modelId="{05D371B5-93E0-4604-8499-7AB4F2857DD3}" srcId="{2F2808A2-A37A-4648-989B-2DAE8D113468}" destId="{37716AB1-E1C3-4853-908E-F6DC47FF3388}" srcOrd="1" destOrd="0" parTransId="{0FBD2F61-A81A-4D50-A592-4CF74E8DDEA3}" sibTransId="{62FD7B10-A2E8-4549-9F40-6AABE4D2391D}"/>
    <dgm:cxn modelId="{77420E28-3F72-440C-B355-530D5BBD1B0B}" type="presParOf" srcId="{0169C962-9609-43B0-85F1-3737A53A2441}" destId="{FD21B9AF-FEB6-4A86-BE72-417D34F8C8CC}" srcOrd="0" destOrd="0" presId="urn:microsoft.com/office/officeart/2005/8/layout/process4"/>
    <dgm:cxn modelId="{302D4514-8551-422E-8712-C58143D3452A}" type="presParOf" srcId="{FD21B9AF-FEB6-4A86-BE72-417D34F8C8CC}" destId="{564F2A39-CCBA-44FB-9D8C-72C2E59EEDDF}" srcOrd="0" destOrd="0" presId="urn:microsoft.com/office/officeart/2005/8/layout/process4"/>
    <dgm:cxn modelId="{D38E12E5-387B-481E-82DE-B2DC37793ECE}" type="presParOf" srcId="{FD21B9AF-FEB6-4A86-BE72-417D34F8C8CC}" destId="{D6A698C8-5636-4B18-9A97-6916429874E9}" srcOrd="1" destOrd="0" presId="urn:microsoft.com/office/officeart/2005/8/layout/process4"/>
    <dgm:cxn modelId="{B38B1AE4-947D-479A-ADA8-F16BD5E8340D}" type="presParOf" srcId="{FD21B9AF-FEB6-4A86-BE72-417D34F8C8CC}" destId="{BE1D1FAA-8BF1-4AAF-8163-5D66ED62A271}" srcOrd="2" destOrd="0" presId="urn:microsoft.com/office/officeart/2005/8/layout/process4"/>
    <dgm:cxn modelId="{0E1C5531-6F0C-4A24-B6A3-6C0FCCB8D639}" type="presParOf" srcId="{BE1D1FAA-8BF1-4AAF-8163-5D66ED62A271}" destId="{C71AA8AA-CC37-4DF9-8A50-FA68D01B2318}" srcOrd="0" destOrd="0" presId="urn:microsoft.com/office/officeart/2005/8/layout/process4"/>
    <dgm:cxn modelId="{5E39A359-366D-4A2F-8109-E9ABE6FF6DF4}" type="presParOf" srcId="{BE1D1FAA-8BF1-4AAF-8163-5D66ED62A271}" destId="{F53F7925-A0EB-460B-AAB5-2139D8164740}" srcOrd="1" destOrd="0" presId="urn:microsoft.com/office/officeart/2005/8/layout/process4"/>
    <dgm:cxn modelId="{2F2DB002-3DDC-47F4-AF50-1991785F42CE}" type="presParOf" srcId="{BE1D1FAA-8BF1-4AAF-8163-5D66ED62A271}" destId="{8A1B8B6F-A81F-4AD2-9561-CA8B500D91F6}" srcOrd="2" destOrd="0" presId="urn:microsoft.com/office/officeart/2005/8/layout/process4"/>
    <dgm:cxn modelId="{D6DB170D-CA73-439C-9346-9C95B8048D36}" type="presParOf" srcId="{0169C962-9609-43B0-85F1-3737A53A2441}" destId="{49116D1E-61ED-4616-994D-6E26D950EBC0}" srcOrd="1" destOrd="0" presId="urn:microsoft.com/office/officeart/2005/8/layout/process4"/>
    <dgm:cxn modelId="{793BCD48-B03B-41C7-9F42-1D41E5A88A8B}" type="presParOf" srcId="{0169C962-9609-43B0-85F1-3737A53A2441}" destId="{CF761257-5D91-4D47-96DE-F372706EE403}" srcOrd="2" destOrd="0" presId="urn:microsoft.com/office/officeart/2005/8/layout/process4"/>
    <dgm:cxn modelId="{5B827090-2BB4-4B03-8EC6-99D83A63D7F4}" type="presParOf" srcId="{CF761257-5D91-4D47-96DE-F372706EE403}" destId="{41AEF103-8B52-4C7A-BA39-BE3C80ED169D}" srcOrd="0" destOrd="0" presId="urn:microsoft.com/office/officeart/2005/8/layout/process4"/>
    <dgm:cxn modelId="{A70EA13F-722D-4CAA-8C9D-5D545074FB3C}" type="presParOf" srcId="{CF761257-5D91-4D47-96DE-F372706EE403}" destId="{7074A65F-7E8A-4293-9FEA-2D79792BEB3A}" srcOrd="1" destOrd="0" presId="urn:microsoft.com/office/officeart/2005/8/layout/process4"/>
    <dgm:cxn modelId="{C841129E-1F59-49BF-A1BE-00FEFE78FA1E}" type="presParOf" srcId="{CF761257-5D91-4D47-96DE-F372706EE403}" destId="{9711D63F-0105-4FBF-B1DB-2CD2EC21877E}" srcOrd="2" destOrd="0" presId="urn:microsoft.com/office/officeart/2005/8/layout/process4"/>
    <dgm:cxn modelId="{5BDDE0C2-FD8B-4BC1-969B-6C263E4D6721}" type="presParOf" srcId="{9711D63F-0105-4FBF-B1DB-2CD2EC21877E}" destId="{45066510-4977-44AD-8D9B-A8C7CB42268F}" srcOrd="0" destOrd="0" presId="urn:microsoft.com/office/officeart/2005/8/layout/process4"/>
    <dgm:cxn modelId="{2D0F5236-EB46-432C-B9EA-3FD755A323FF}" type="presParOf" srcId="{9711D63F-0105-4FBF-B1DB-2CD2EC21877E}" destId="{F91A7414-CE87-42A1-8434-094C6BCAC139}" srcOrd="1" destOrd="0" presId="urn:microsoft.com/office/officeart/2005/8/layout/process4"/>
    <dgm:cxn modelId="{BDD7EB55-722C-4A75-8ECC-212BDF0A6347}" type="presParOf" srcId="{0169C962-9609-43B0-85F1-3737A53A2441}" destId="{C72747F3-A98A-43D5-B6C2-17CE070C6DCF}" srcOrd="3" destOrd="0" presId="urn:microsoft.com/office/officeart/2005/8/layout/process4"/>
    <dgm:cxn modelId="{FA976046-9189-48EA-BCF0-6C9E0F8A4F3D}" type="presParOf" srcId="{0169C962-9609-43B0-85F1-3737A53A2441}" destId="{9B67005D-6359-44F0-9FF8-77C92CA66E21}" srcOrd="4" destOrd="0" presId="urn:microsoft.com/office/officeart/2005/8/layout/process4"/>
    <dgm:cxn modelId="{6A6B6613-A706-4974-BF1F-2BD2C029A3FC}" type="presParOf" srcId="{9B67005D-6359-44F0-9FF8-77C92CA66E21}" destId="{4BAC27C8-92FA-4D2D-89A4-B430A1076EC6}" srcOrd="0" destOrd="0" presId="urn:microsoft.com/office/officeart/2005/8/layout/process4"/>
    <dgm:cxn modelId="{A5DE689C-0BDA-428F-9564-B25C57B35DD5}" type="presParOf" srcId="{9B67005D-6359-44F0-9FF8-77C92CA66E21}" destId="{702BC065-31F6-4F19-9ED9-9A9280EB012C}" srcOrd="1" destOrd="0" presId="urn:microsoft.com/office/officeart/2005/8/layout/process4"/>
    <dgm:cxn modelId="{A266DF9C-2FFA-45D4-8356-FCE00BE21073}" type="presParOf" srcId="{9B67005D-6359-44F0-9FF8-77C92CA66E21}" destId="{AFA9F0C2-568E-4748-96FF-E2A974D7FD09}" srcOrd="2" destOrd="0" presId="urn:microsoft.com/office/officeart/2005/8/layout/process4"/>
    <dgm:cxn modelId="{FE1BB7B6-49CF-4247-80C6-3584FAC3EC9F}" type="presParOf" srcId="{AFA9F0C2-568E-4748-96FF-E2A974D7FD09}" destId="{76027B7F-ECBE-496A-9C16-40CBEF1601E7}" srcOrd="0" destOrd="0" presId="urn:microsoft.com/office/officeart/2005/8/layout/process4"/>
    <dgm:cxn modelId="{6222DB62-A60C-4EFB-AD22-D10F0609917A}" type="presParOf" srcId="{AFA9F0C2-568E-4748-96FF-E2A974D7FD09}" destId="{2B4C9C05-B12D-431A-9206-F9FE71F29345}" srcOrd="1" destOrd="0" presId="urn:microsoft.com/office/officeart/2005/8/layout/process4"/>
    <dgm:cxn modelId="{7D447307-10EB-404C-9BF4-B99793894827}" type="presParOf" srcId="{0169C962-9609-43B0-85F1-3737A53A2441}" destId="{7FCD42F7-8DE3-4749-B311-D467E813E24F}" srcOrd="5" destOrd="0" presId="urn:microsoft.com/office/officeart/2005/8/layout/process4"/>
    <dgm:cxn modelId="{6DFCF69A-4050-4EB3-B92D-69DCED4FA87A}" type="presParOf" srcId="{0169C962-9609-43B0-85F1-3737A53A2441}" destId="{052CF37E-7DDA-4FCC-A046-58A2FC76BC9A}" srcOrd="6" destOrd="0" presId="urn:microsoft.com/office/officeart/2005/8/layout/process4"/>
    <dgm:cxn modelId="{787F97F6-A1AA-4674-AB25-6873B2B1CE3D}" type="presParOf" srcId="{052CF37E-7DDA-4FCC-A046-58A2FC76BC9A}" destId="{B23210F7-D19C-4545-83F2-8FC4ED7B2260}" srcOrd="0" destOrd="0" presId="urn:microsoft.com/office/officeart/2005/8/layout/process4"/>
    <dgm:cxn modelId="{D3DF4233-6103-4479-BDB8-9B45266A2C43}" type="presParOf" srcId="{052CF37E-7DDA-4FCC-A046-58A2FC76BC9A}" destId="{D8199326-E74F-46F7-A7B4-F3C56ACA2B48}" srcOrd="1" destOrd="0" presId="urn:microsoft.com/office/officeart/2005/8/layout/process4"/>
    <dgm:cxn modelId="{AD90D62F-6159-415A-80F2-7551BF3197BC}" type="presParOf" srcId="{052CF37E-7DDA-4FCC-A046-58A2FC76BC9A}" destId="{6E45ACDB-7848-4C49-A931-1C46D15E36B0}" srcOrd="2" destOrd="0" presId="urn:microsoft.com/office/officeart/2005/8/layout/process4"/>
    <dgm:cxn modelId="{0E913C24-5588-4CE6-AABA-F78882F90571}" type="presParOf" srcId="{6E45ACDB-7848-4C49-A931-1C46D15E36B0}" destId="{8B40C165-4B91-44AD-8839-5AAEB6929291}" srcOrd="0" destOrd="0" presId="urn:microsoft.com/office/officeart/2005/8/layout/process4"/>
    <dgm:cxn modelId="{52FD130E-053F-449A-AFB4-C7D155768CF3}" type="presParOf" srcId="{6E45ACDB-7848-4C49-A931-1C46D15E36B0}" destId="{B1426418-C0BD-4C6C-9777-E7B34ABD1BB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023E5F-007F-4A0F-907E-01651A7BD67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6E07C9C-A94F-4262-BC26-F299001E210F}">
      <dgm:prSet phldrT="[Text]"/>
      <dgm:spPr/>
      <dgm:t>
        <a:bodyPr/>
        <a:lstStyle/>
        <a:p>
          <a:r>
            <a:rPr lang="en-GB" dirty="0" smtClean="0"/>
            <a:t>Compressive Strength Test</a:t>
          </a:r>
          <a:endParaRPr lang="en-US" dirty="0"/>
        </a:p>
      </dgm:t>
    </dgm:pt>
    <dgm:pt modelId="{3985025D-C49E-455B-9910-B0011CC1679C}" type="parTrans" cxnId="{FD0B3B85-0E8E-4AB0-8728-D4226C518BC6}">
      <dgm:prSet/>
      <dgm:spPr/>
      <dgm:t>
        <a:bodyPr/>
        <a:lstStyle/>
        <a:p>
          <a:endParaRPr lang="en-US"/>
        </a:p>
      </dgm:t>
    </dgm:pt>
    <dgm:pt modelId="{5CFA50C9-843F-4AAC-A620-CD5DC4D2E00D}" type="sibTrans" cxnId="{FD0B3B85-0E8E-4AB0-8728-D4226C518BC6}">
      <dgm:prSet/>
      <dgm:spPr/>
      <dgm:t>
        <a:bodyPr/>
        <a:lstStyle/>
        <a:p>
          <a:endParaRPr lang="en-US"/>
        </a:p>
      </dgm:t>
    </dgm:pt>
    <dgm:pt modelId="{41502EA4-4432-4E88-8AA2-6EA3798001E4}">
      <dgm:prSet phldrT="[Text]"/>
      <dgm:spPr/>
      <dgm:t>
        <a:bodyPr/>
        <a:lstStyle/>
        <a:p>
          <a:r>
            <a:rPr lang="en-GB" dirty="0" smtClean="0"/>
            <a:t>Water Permeability Test</a:t>
          </a:r>
          <a:endParaRPr lang="en-US" dirty="0"/>
        </a:p>
      </dgm:t>
    </dgm:pt>
    <dgm:pt modelId="{523E5495-C42A-4940-8283-76E722469B6C}" type="parTrans" cxnId="{E89A8664-315E-41A0-B909-379455EB8376}">
      <dgm:prSet/>
      <dgm:spPr/>
      <dgm:t>
        <a:bodyPr/>
        <a:lstStyle/>
        <a:p>
          <a:endParaRPr lang="en-US"/>
        </a:p>
      </dgm:t>
    </dgm:pt>
    <dgm:pt modelId="{07600AC1-BF9E-4806-87EE-793F688A1EAB}" type="sibTrans" cxnId="{E89A8664-315E-41A0-B909-379455EB8376}">
      <dgm:prSet/>
      <dgm:spPr/>
      <dgm:t>
        <a:bodyPr/>
        <a:lstStyle/>
        <a:p>
          <a:endParaRPr lang="en-US"/>
        </a:p>
      </dgm:t>
    </dgm:pt>
    <dgm:pt modelId="{79D789B1-E565-4D43-A071-9973580B7944}">
      <dgm:prSet phldrT="[Text]"/>
      <dgm:spPr/>
      <dgm:t>
        <a:bodyPr/>
        <a:lstStyle/>
        <a:p>
          <a:r>
            <a:rPr lang="en-GB" dirty="0" smtClean="0"/>
            <a:t>Light Transmittance Test</a:t>
          </a:r>
          <a:endParaRPr lang="en-US" dirty="0"/>
        </a:p>
      </dgm:t>
    </dgm:pt>
    <dgm:pt modelId="{5C69E47A-8E66-4345-9BF5-032DA76054A6}" type="parTrans" cxnId="{D7774663-9B2A-485F-AACD-B795B992EEC3}">
      <dgm:prSet/>
      <dgm:spPr/>
      <dgm:t>
        <a:bodyPr/>
        <a:lstStyle/>
        <a:p>
          <a:endParaRPr lang="en-US"/>
        </a:p>
      </dgm:t>
    </dgm:pt>
    <dgm:pt modelId="{28764080-E86B-46EC-AF52-B8DBFB14D864}" type="sibTrans" cxnId="{D7774663-9B2A-485F-AACD-B795B992EEC3}">
      <dgm:prSet/>
      <dgm:spPr/>
      <dgm:t>
        <a:bodyPr/>
        <a:lstStyle/>
        <a:p>
          <a:endParaRPr lang="en-US"/>
        </a:p>
      </dgm:t>
    </dgm:pt>
    <dgm:pt modelId="{9463530E-82E0-42CD-8D1F-AABDAE14674D}" type="pres">
      <dgm:prSet presAssocID="{FE023E5F-007F-4A0F-907E-01651A7BD670}" presName="compositeShape" presStyleCnt="0">
        <dgm:presLayoutVars>
          <dgm:chMax val="7"/>
          <dgm:dir/>
          <dgm:resizeHandles val="exact"/>
        </dgm:presLayoutVars>
      </dgm:prSet>
      <dgm:spPr/>
    </dgm:pt>
    <dgm:pt modelId="{988EBACA-2042-4780-9D4A-43873EE6A679}" type="pres">
      <dgm:prSet presAssocID="{F6E07C9C-A94F-4262-BC26-F299001E210F}" presName="circ1" presStyleLbl="vennNode1" presStyleIdx="0" presStyleCnt="3"/>
      <dgm:spPr/>
      <dgm:t>
        <a:bodyPr/>
        <a:lstStyle/>
        <a:p>
          <a:endParaRPr lang="en-US"/>
        </a:p>
      </dgm:t>
    </dgm:pt>
    <dgm:pt modelId="{4AFF077B-6DFC-4F27-B27E-9E4EE84460D9}" type="pres">
      <dgm:prSet presAssocID="{F6E07C9C-A94F-4262-BC26-F299001E21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6F467-5CDB-4285-9195-13CD7F163102}" type="pres">
      <dgm:prSet presAssocID="{41502EA4-4432-4E88-8AA2-6EA3798001E4}" presName="circ2" presStyleLbl="vennNode1" presStyleIdx="1" presStyleCnt="3"/>
      <dgm:spPr/>
      <dgm:t>
        <a:bodyPr/>
        <a:lstStyle/>
        <a:p>
          <a:endParaRPr lang="en-US"/>
        </a:p>
      </dgm:t>
    </dgm:pt>
    <dgm:pt modelId="{925F55AC-3753-4436-B4E0-1678D6817C4F}" type="pres">
      <dgm:prSet presAssocID="{41502EA4-4432-4E88-8AA2-6EA3798001E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BD36F-57B0-45D5-BC5C-3A8F0FD2A795}" type="pres">
      <dgm:prSet presAssocID="{79D789B1-E565-4D43-A071-9973580B7944}" presName="circ3" presStyleLbl="vennNode1" presStyleIdx="2" presStyleCnt="3"/>
      <dgm:spPr/>
      <dgm:t>
        <a:bodyPr/>
        <a:lstStyle/>
        <a:p>
          <a:endParaRPr lang="en-US"/>
        </a:p>
      </dgm:t>
    </dgm:pt>
    <dgm:pt modelId="{DFFC6061-3F6A-4753-9E34-3552766A56E4}" type="pres">
      <dgm:prSet presAssocID="{79D789B1-E565-4D43-A071-9973580B79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D6703-1E0F-4370-849A-C0142A567F09}" type="presOf" srcId="{FE023E5F-007F-4A0F-907E-01651A7BD670}" destId="{9463530E-82E0-42CD-8D1F-AABDAE14674D}" srcOrd="0" destOrd="0" presId="urn:microsoft.com/office/officeart/2005/8/layout/venn1"/>
    <dgm:cxn modelId="{E4A45EF9-7024-4B90-98FD-A33FDBEA3E0A}" type="presOf" srcId="{41502EA4-4432-4E88-8AA2-6EA3798001E4}" destId="{925F55AC-3753-4436-B4E0-1678D6817C4F}" srcOrd="1" destOrd="0" presId="urn:microsoft.com/office/officeart/2005/8/layout/venn1"/>
    <dgm:cxn modelId="{B19CC425-13DD-4DA3-803C-6199BC15F0E8}" type="presOf" srcId="{79D789B1-E565-4D43-A071-9973580B7944}" destId="{DFFC6061-3F6A-4753-9E34-3552766A56E4}" srcOrd="1" destOrd="0" presId="urn:microsoft.com/office/officeart/2005/8/layout/venn1"/>
    <dgm:cxn modelId="{C2BEE590-C9C5-4CDF-9635-2BF106F568F6}" type="presOf" srcId="{F6E07C9C-A94F-4262-BC26-F299001E210F}" destId="{988EBACA-2042-4780-9D4A-43873EE6A679}" srcOrd="0" destOrd="0" presId="urn:microsoft.com/office/officeart/2005/8/layout/venn1"/>
    <dgm:cxn modelId="{E7416660-CFF6-4B4D-882E-67262D25566C}" type="presOf" srcId="{F6E07C9C-A94F-4262-BC26-F299001E210F}" destId="{4AFF077B-6DFC-4F27-B27E-9E4EE84460D9}" srcOrd="1" destOrd="0" presId="urn:microsoft.com/office/officeart/2005/8/layout/venn1"/>
    <dgm:cxn modelId="{E89A8664-315E-41A0-B909-379455EB8376}" srcId="{FE023E5F-007F-4A0F-907E-01651A7BD670}" destId="{41502EA4-4432-4E88-8AA2-6EA3798001E4}" srcOrd="1" destOrd="0" parTransId="{523E5495-C42A-4940-8283-76E722469B6C}" sibTransId="{07600AC1-BF9E-4806-87EE-793F688A1EAB}"/>
    <dgm:cxn modelId="{D7774663-9B2A-485F-AACD-B795B992EEC3}" srcId="{FE023E5F-007F-4A0F-907E-01651A7BD670}" destId="{79D789B1-E565-4D43-A071-9973580B7944}" srcOrd="2" destOrd="0" parTransId="{5C69E47A-8E66-4345-9BF5-032DA76054A6}" sibTransId="{28764080-E86B-46EC-AF52-B8DBFB14D864}"/>
    <dgm:cxn modelId="{FD0B3B85-0E8E-4AB0-8728-D4226C518BC6}" srcId="{FE023E5F-007F-4A0F-907E-01651A7BD670}" destId="{F6E07C9C-A94F-4262-BC26-F299001E210F}" srcOrd="0" destOrd="0" parTransId="{3985025D-C49E-455B-9910-B0011CC1679C}" sibTransId="{5CFA50C9-843F-4AAC-A620-CD5DC4D2E00D}"/>
    <dgm:cxn modelId="{EC772E42-CF28-4087-885F-7BA3E63020BD}" type="presOf" srcId="{79D789B1-E565-4D43-A071-9973580B7944}" destId="{579BD36F-57B0-45D5-BC5C-3A8F0FD2A795}" srcOrd="0" destOrd="0" presId="urn:microsoft.com/office/officeart/2005/8/layout/venn1"/>
    <dgm:cxn modelId="{74C680F2-964F-44DA-8173-7D3BBAE0196C}" type="presOf" srcId="{41502EA4-4432-4E88-8AA2-6EA3798001E4}" destId="{14C6F467-5CDB-4285-9195-13CD7F163102}" srcOrd="0" destOrd="0" presId="urn:microsoft.com/office/officeart/2005/8/layout/venn1"/>
    <dgm:cxn modelId="{E81A9528-0A60-4FE3-9617-CD65F3F59C3E}" type="presParOf" srcId="{9463530E-82E0-42CD-8D1F-AABDAE14674D}" destId="{988EBACA-2042-4780-9D4A-43873EE6A679}" srcOrd="0" destOrd="0" presId="urn:microsoft.com/office/officeart/2005/8/layout/venn1"/>
    <dgm:cxn modelId="{B1D7432F-EACB-4A9D-89C0-5590D9B8BED2}" type="presParOf" srcId="{9463530E-82E0-42CD-8D1F-AABDAE14674D}" destId="{4AFF077B-6DFC-4F27-B27E-9E4EE84460D9}" srcOrd="1" destOrd="0" presId="urn:microsoft.com/office/officeart/2005/8/layout/venn1"/>
    <dgm:cxn modelId="{78052AED-9005-42C4-A05F-FD46F2FF0715}" type="presParOf" srcId="{9463530E-82E0-42CD-8D1F-AABDAE14674D}" destId="{14C6F467-5CDB-4285-9195-13CD7F163102}" srcOrd="2" destOrd="0" presId="urn:microsoft.com/office/officeart/2005/8/layout/venn1"/>
    <dgm:cxn modelId="{BDC48761-9F28-4082-8896-6035EABEBA29}" type="presParOf" srcId="{9463530E-82E0-42CD-8D1F-AABDAE14674D}" destId="{925F55AC-3753-4436-B4E0-1678D6817C4F}" srcOrd="3" destOrd="0" presId="urn:microsoft.com/office/officeart/2005/8/layout/venn1"/>
    <dgm:cxn modelId="{5C27F5CF-0E1C-4B74-A7CE-DC729BFBA3CA}" type="presParOf" srcId="{9463530E-82E0-42CD-8D1F-AABDAE14674D}" destId="{579BD36F-57B0-45D5-BC5C-3A8F0FD2A795}" srcOrd="4" destOrd="0" presId="urn:microsoft.com/office/officeart/2005/8/layout/venn1"/>
    <dgm:cxn modelId="{BF34AEBC-7483-40AA-803A-A4CC9531F80F}" type="presParOf" srcId="{9463530E-82E0-42CD-8D1F-AABDAE14674D}" destId="{DFFC6061-3F6A-4753-9E34-3552766A56E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698C8-5636-4B18-9A97-6916429874E9}">
      <dsp:nvSpPr>
        <dsp:cNvPr id="0" name=""/>
        <dsp:cNvSpPr/>
      </dsp:nvSpPr>
      <dsp:spPr>
        <a:xfrm>
          <a:off x="0" y="4000032"/>
          <a:ext cx="7086600" cy="875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Testing of Specimens</a:t>
          </a:r>
        </a:p>
      </dsp:txBody>
      <dsp:txXfrm>
        <a:off x="0" y="4000032"/>
        <a:ext cx="7086600" cy="472559"/>
      </dsp:txXfrm>
    </dsp:sp>
    <dsp:sp modelId="{C71AA8AA-CC37-4DF9-8A50-FA68D01B2318}">
      <dsp:nvSpPr>
        <dsp:cNvPr id="0" name=""/>
        <dsp:cNvSpPr/>
      </dsp:nvSpPr>
      <dsp:spPr>
        <a:xfrm>
          <a:off x="3460" y="4455089"/>
          <a:ext cx="2359893" cy="402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Compressive Strength</a:t>
          </a:r>
        </a:p>
      </dsp:txBody>
      <dsp:txXfrm>
        <a:off x="3460" y="4455089"/>
        <a:ext cx="2359893" cy="402550"/>
      </dsp:txXfrm>
    </dsp:sp>
    <dsp:sp modelId="{F53F7925-A0EB-460B-AAB5-2139D8164740}">
      <dsp:nvSpPr>
        <dsp:cNvPr id="0" name=""/>
        <dsp:cNvSpPr/>
      </dsp:nvSpPr>
      <dsp:spPr>
        <a:xfrm>
          <a:off x="2363353" y="4455089"/>
          <a:ext cx="2359893" cy="402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Permeability</a:t>
          </a:r>
        </a:p>
      </dsp:txBody>
      <dsp:txXfrm>
        <a:off x="2363353" y="4455089"/>
        <a:ext cx="2359893" cy="402550"/>
      </dsp:txXfrm>
    </dsp:sp>
    <dsp:sp modelId="{8A1B8B6F-A81F-4AD2-9561-CA8B500D91F6}">
      <dsp:nvSpPr>
        <dsp:cNvPr id="0" name=""/>
        <dsp:cNvSpPr/>
      </dsp:nvSpPr>
      <dsp:spPr>
        <a:xfrm>
          <a:off x="4723246" y="4455089"/>
          <a:ext cx="2359893" cy="402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Light Transmittance</a:t>
          </a:r>
        </a:p>
      </dsp:txBody>
      <dsp:txXfrm>
        <a:off x="4723246" y="4455089"/>
        <a:ext cx="2359893" cy="402550"/>
      </dsp:txXfrm>
    </dsp:sp>
    <dsp:sp modelId="{7074A65F-7E8A-4293-9FEA-2D79792BEB3A}">
      <dsp:nvSpPr>
        <dsp:cNvPr id="0" name=""/>
        <dsp:cNvSpPr/>
      </dsp:nvSpPr>
      <dsp:spPr>
        <a:xfrm rot="10800000">
          <a:off x="0" y="2667241"/>
          <a:ext cx="7086600" cy="13459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Casting of Specimens</a:t>
          </a:r>
          <a:endParaRPr lang="en-US" sz="2000" b="1" kern="1200" dirty="0"/>
        </a:p>
      </dsp:txBody>
      <dsp:txXfrm rot="-10800000">
        <a:off x="0" y="2667241"/>
        <a:ext cx="7086600" cy="472417"/>
      </dsp:txXfrm>
    </dsp:sp>
    <dsp:sp modelId="{45066510-4977-44AD-8D9B-A8C7CB42268F}">
      <dsp:nvSpPr>
        <dsp:cNvPr id="0" name=""/>
        <dsp:cNvSpPr/>
      </dsp:nvSpPr>
      <dsp:spPr>
        <a:xfrm>
          <a:off x="0" y="3139658"/>
          <a:ext cx="3543300" cy="402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cubes</a:t>
          </a:r>
          <a:endParaRPr lang="en-US" sz="2000" b="1" kern="1200" dirty="0"/>
        </a:p>
      </dsp:txBody>
      <dsp:txXfrm>
        <a:off x="0" y="3139658"/>
        <a:ext cx="3543300" cy="402429"/>
      </dsp:txXfrm>
    </dsp:sp>
    <dsp:sp modelId="{F91A7414-CE87-42A1-8434-094C6BCAC139}">
      <dsp:nvSpPr>
        <dsp:cNvPr id="0" name=""/>
        <dsp:cNvSpPr/>
      </dsp:nvSpPr>
      <dsp:spPr>
        <a:xfrm>
          <a:off x="3543300" y="3139658"/>
          <a:ext cx="3543300" cy="402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1m x 1m x 0.05m Slab</a:t>
          </a:r>
          <a:endParaRPr lang="en-GB" sz="1800" kern="1200" dirty="0" smtClean="0"/>
        </a:p>
      </dsp:txBody>
      <dsp:txXfrm>
        <a:off x="3543300" y="3139658"/>
        <a:ext cx="3543300" cy="402429"/>
      </dsp:txXfrm>
    </dsp:sp>
    <dsp:sp modelId="{702BC065-31F6-4F19-9ED9-9A9280EB012C}">
      <dsp:nvSpPr>
        <dsp:cNvPr id="0" name=""/>
        <dsp:cNvSpPr/>
      </dsp:nvSpPr>
      <dsp:spPr>
        <a:xfrm rot="10800000">
          <a:off x="0" y="1334449"/>
          <a:ext cx="7086600" cy="13459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Fabrication of Special Moulds</a:t>
          </a:r>
          <a:endParaRPr lang="en-US" sz="2000" b="1" kern="1200" dirty="0"/>
        </a:p>
      </dsp:txBody>
      <dsp:txXfrm rot="-10800000">
        <a:off x="0" y="1334449"/>
        <a:ext cx="7086600" cy="472417"/>
      </dsp:txXfrm>
    </dsp:sp>
    <dsp:sp modelId="{76027B7F-ECBE-496A-9C16-40CBEF1601E7}">
      <dsp:nvSpPr>
        <dsp:cNvPr id="0" name=""/>
        <dsp:cNvSpPr/>
      </dsp:nvSpPr>
      <dsp:spPr>
        <a:xfrm>
          <a:off x="0" y="1806866"/>
          <a:ext cx="3543300" cy="402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Inserting Optical </a:t>
          </a:r>
          <a:r>
            <a:rPr lang="en-US" sz="2000" b="1" kern="1200" dirty="0" err="1" smtClean="0"/>
            <a:t>Fibres</a:t>
          </a:r>
          <a:endParaRPr lang="en-US" sz="2000" b="1" kern="1200" dirty="0"/>
        </a:p>
      </dsp:txBody>
      <dsp:txXfrm>
        <a:off x="0" y="1806866"/>
        <a:ext cx="3543300" cy="402429"/>
      </dsp:txXfrm>
    </dsp:sp>
    <dsp:sp modelId="{2B4C9C05-B12D-431A-9206-F9FE71F29345}">
      <dsp:nvSpPr>
        <dsp:cNvPr id="0" name=""/>
        <dsp:cNvSpPr/>
      </dsp:nvSpPr>
      <dsp:spPr>
        <a:xfrm>
          <a:off x="3543300" y="1806866"/>
          <a:ext cx="3543300" cy="402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Casting</a:t>
          </a:r>
          <a:endParaRPr lang="en-US" sz="2000" b="1" kern="1200" dirty="0"/>
        </a:p>
      </dsp:txBody>
      <dsp:txXfrm>
        <a:off x="3543300" y="1806866"/>
        <a:ext cx="3543300" cy="402429"/>
      </dsp:txXfrm>
    </dsp:sp>
    <dsp:sp modelId="{D8199326-E74F-46F7-A7B4-F3C56ACA2B48}">
      <dsp:nvSpPr>
        <dsp:cNvPr id="0" name=""/>
        <dsp:cNvSpPr/>
      </dsp:nvSpPr>
      <dsp:spPr>
        <a:xfrm rot="10800000">
          <a:off x="0" y="0"/>
          <a:ext cx="7086600" cy="13459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Collection of Materials</a:t>
          </a:r>
          <a:endParaRPr lang="en-US" sz="2000" b="1" kern="1200" dirty="0"/>
        </a:p>
      </dsp:txBody>
      <dsp:txXfrm rot="-10800000">
        <a:off x="0" y="0"/>
        <a:ext cx="7086600" cy="472417"/>
      </dsp:txXfrm>
    </dsp:sp>
    <dsp:sp modelId="{8B40C165-4B91-44AD-8839-5AAEB6929291}">
      <dsp:nvSpPr>
        <dsp:cNvPr id="0" name=""/>
        <dsp:cNvSpPr/>
      </dsp:nvSpPr>
      <dsp:spPr>
        <a:xfrm>
          <a:off x="0" y="474075"/>
          <a:ext cx="3543300" cy="402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Cement, Sand Steel Slag, Jelly</a:t>
          </a:r>
          <a:endParaRPr lang="en-US" sz="1600" b="1" kern="1200" dirty="0"/>
        </a:p>
      </dsp:txBody>
      <dsp:txXfrm>
        <a:off x="0" y="474075"/>
        <a:ext cx="3543300" cy="402429"/>
      </dsp:txXfrm>
    </dsp:sp>
    <dsp:sp modelId="{B1426418-C0BD-4C6C-9777-E7B34ABD1BBF}">
      <dsp:nvSpPr>
        <dsp:cNvPr id="0" name=""/>
        <dsp:cNvSpPr/>
      </dsp:nvSpPr>
      <dsp:spPr>
        <a:xfrm>
          <a:off x="3543300" y="474075"/>
          <a:ext cx="3543300" cy="402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Optical Fibers</a:t>
          </a:r>
          <a:endParaRPr lang="en-US" sz="2000" b="1" kern="1200" dirty="0"/>
        </a:p>
      </dsp:txBody>
      <dsp:txXfrm>
        <a:off x="3543300" y="474075"/>
        <a:ext cx="3543300" cy="402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95F55-43A4-4394-8ACA-D8F3D5C212AB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9AD27-1D97-41B9-A992-EE568CEDD5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0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Light Transmittance concrete is also known</a:t>
            </a:r>
            <a:r>
              <a:rPr lang="en-GB" baseline="0" dirty="0" smtClean="0"/>
              <a:t> as Translucent Concrete or See through concrete or LITRACON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19</a:t>
            </a:r>
            <a:r>
              <a:rPr lang="en-GB" baseline="30000" dirty="0" smtClean="0"/>
              <a:t>2</a:t>
            </a:r>
            <a:r>
              <a:rPr lang="en-GB" baseline="0" dirty="0" smtClean="0"/>
              <a:t> </a:t>
            </a:r>
            <a:r>
              <a:rPr lang="en-GB" dirty="0" smtClean="0"/>
              <a:t>= 19 rows x 19 columns</a:t>
            </a:r>
            <a:r>
              <a:rPr lang="en-GB" baseline="0" dirty="0" smtClean="0"/>
              <a:t> of POFs in 1m x 1m section</a:t>
            </a:r>
            <a:endParaRPr lang="en-GB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Thermocol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sheets were used as the base surface since the POFs can be conveniently placed at required location while the casting was done.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POFs were pinned at the marked points on the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thermocol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sheet to maintain uniform spacing between the POFs and to prevent the dislocation of the POFs while pouring the concrete.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slab is a RCC-LTC slab and the steel reinforcement were placed with suitable cover before the placement of the POFs.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top surface of the slab is made as a smooth surface and the extra projections of the POFs were cut once the concrete is completely set.   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Normal</a:t>
            </a:r>
            <a:r>
              <a:rPr lang="en-GB" baseline="0" dirty="0" smtClean="0"/>
              <a:t> RC Slab is casted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 – High stress zone</a:t>
            </a:r>
          </a:p>
          <a:p>
            <a:r>
              <a:rPr lang="en-GB" dirty="0" smtClean="0"/>
              <a:t>Blue – Low stress zone</a:t>
            </a:r>
          </a:p>
          <a:p>
            <a:r>
              <a:rPr lang="en-GB" dirty="0" smtClean="0"/>
              <a:t>Green – Safety zone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PVC Adhesive</a:t>
            </a:r>
            <a:r>
              <a:rPr lang="en-GB" baseline="0" dirty="0" smtClean="0"/>
              <a:t> solution were used to fill the voids between the POFs </a:t>
            </a:r>
          </a:p>
          <a:p>
            <a:r>
              <a:rPr lang="en-GB" baseline="0" dirty="0" smtClean="0"/>
              <a:t>Holes drilled at near the centre increases the illumination of the room to a greater extent.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Compressive Strength test was carried out to make sure the LTC specimen satisfies the minimum standards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Since it is sufficient, as there are no L.L expected.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Light Transmittance Test was carried out to find out the amount of transparency of concrete.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Water Permeability Test to make sure that the concrete doesn’t become more permeable due to increased level of homogeneity.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Non-destructive testing, since the POFs are costly and isn’t affordable to be wasted in 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f</a:t>
            </a:r>
            <a:r>
              <a:rPr lang="en-GB" baseline="-25000" dirty="0" err="1" smtClean="0"/>
              <a:t>ck</a:t>
            </a:r>
            <a:r>
              <a:rPr lang="en-GB" dirty="0" smtClean="0"/>
              <a:t> = 27 N/mm</a:t>
            </a:r>
            <a:r>
              <a:rPr lang="en-GB" baseline="30000" dirty="0" smtClean="0"/>
              <a:t>2 </a:t>
            </a:r>
            <a:r>
              <a:rPr lang="en-GB" dirty="0" smtClean="0"/>
              <a:t>is greater than the expected value of 20 N/mm</a:t>
            </a:r>
            <a:r>
              <a:rPr lang="en-GB" baseline="30000" dirty="0" smtClean="0"/>
              <a:t>2 </a:t>
            </a:r>
            <a:r>
              <a:rPr lang="en-GB" dirty="0" smtClean="0"/>
              <a:t> </a:t>
            </a:r>
            <a:endParaRPr lang="en-GB" baseline="30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Same</a:t>
            </a:r>
            <a:r>
              <a:rPr lang="en-GB" baseline="0" dirty="0" smtClean="0"/>
              <a:t> circuit diagram implemented as studied in journal</a:t>
            </a:r>
          </a:p>
          <a:p>
            <a:r>
              <a:rPr lang="en-GB" baseline="0" dirty="0" smtClean="0"/>
              <a:t>Photo diodes are costlier and hence LDR are used.</a:t>
            </a:r>
          </a:p>
          <a:p>
            <a:r>
              <a:rPr lang="en-GB" baseline="0" dirty="0" smtClean="0"/>
              <a:t>Light measured in amperes.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A1 – Ammeter</a:t>
            </a:r>
            <a:r>
              <a:rPr lang="en-GB" baseline="0" dirty="0" smtClean="0"/>
              <a:t> reading when no specimen is kept inside the box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A2 – Ammeter</a:t>
            </a:r>
            <a:r>
              <a:rPr lang="en-GB" baseline="0" dirty="0" smtClean="0"/>
              <a:t> reading when cubic specimen is kept inside the box</a:t>
            </a:r>
            <a:endParaRPr lang="en-GB" dirty="0" smtClean="0"/>
          </a:p>
          <a:p>
            <a:r>
              <a:rPr lang="en-GB" dirty="0" smtClean="0"/>
              <a:t>Light transmittance = Transparency 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Transparency can be increased by increasing</a:t>
            </a:r>
            <a:r>
              <a:rPr lang="en-GB" baseline="0" dirty="0" smtClean="0"/>
              <a:t> the diameter of POFs and decreasing the spacing between the POFs but the Strength must be taken into consideration when this is done.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Building</a:t>
            </a:r>
            <a:r>
              <a:rPr lang="en-GB" baseline="0" dirty="0" smtClean="0"/>
              <a:t> now-a-days must be Energy efficient and aesthetically pleasing.</a:t>
            </a:r>
          </a:p>
          <a:p>
            <a:r>
              <a:rPr lang="en-GB" baseline="0" dirty="0" smtClean="0"/>
              <a:t>Hence a new innovative material must be derived from the conventional concrete which is eco-friendly.</a:t>
            </a:r>
          </a:p>
          <a:p>
            <a:r>
              <a:rPr lang="en-GB" baseline="0" dirty="0" smtClean="0"/>
              <a:t>LTC not only helps to save electrical energy but also helps in increasing privacy at places where window openings aren’t possible.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Testing</a:t>
            </a:r>
            <a:r>
              <a:rPr lang="en-GB" baseline="0" dirty="0" smtClean="0"/>
              <a:t> done for 24 hrs</a:t>
            </a:r>
          </a:p>
          <a:p>
            <a:r>
              <a:rPr lang="en-GB" baseline="0" dirty="0" smtClean="0"/>
              <a:t>For conventional concrete k value of </a:t>
            </a:r>
            <a:r>
              <a:rPr lang="en-GB" baseline="0" dirty="0" err="1" smtClean="0"/>
              <a:t>upto</a:t>
            </a:r>
            <a:r>
              <a:rPr lang="en-GB" baseline="0" dirty="0" smtClean="0"/>
              <a:t> 8.5 x 10</a:t>
            </a:r>
            <a:r>
              <a:rPr lang="en-US" sz="1200" baseline="30000" dirty="0" smtClean="0"/>
              <a:t>-7</a:t>
            </a:r>
            <a:r>
              <a:rPr lang="en-US" sz="1200" baseline="0" dirty="0" smtClean="0"/>
              <a:t> </a:t>
            </a:r>
            <a:r>
              <a:rPr lang="en-US" sz="1200" dirty="0" smtClean="0"/>
              <a:t>cm/sec is acceptable.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85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Testing</a:t>
            </a:r>
            <a:r>
              <a:rPr lang="en-GB" baseline="0" dirty="0" smtClean="0"/>
              <a:t> of the specimen is necessary to study its characteristics</a:t>
            </a:r>
          </a:p>
          <a:p>
            <a:r>
              <a:rPr lang="en-GB" baseline="0" dirty="0" smtClean="0"/>
              <a:t>Results of the tests helps in comparing it’s efficiency with conventional concrete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GB" dirty="0" smtClean="0"/>
              <a:t>43 Grade Cement was used.</a:t>
            </a:r>
          </a:p>
          <a:p>
            <a:pPr marL="228600" indent="-228600">
              <a:buFont typeface="+mj-lt"/>
              <a:buNone/>
            </a:pPr>
            <a:r>
              <a:rPr lang="en-GB" dirty="0" smtClean="0"/>
              <a:t>	Slag sand and slag chips were</a:t>
            </a:r>
            <a:r>
              <a:rPr lang="en-GB" baseline="0" dirty="0" smtClean="0"/>
              <a:t> used, since it reduces permeability and is more durable.</a:t>
            </a:r>
          </a:p>
          <a:p>
            <a:pPr marL="228600" indent="-228600">
              <a:buFont typeface="+mj-lt"/>
              <a:buNone/>
            </a:pPr>
            <a:r>
              <a:rPr lang="en-GB" baseline="0" dirty="0" smtClean="0"/>
              <a:t>	The LTC has to be made more impermeable, since a new material called POFs is added which increases the degree of heterogeneity. </a:t>
            </a:r>
          </a:p>
          <a:p>
            <a:pPr marL="228600" indent="-228600">
              <a:buFont typeface="+mj-lt"/>
              <a:buNone/>
            </a:pPr>
            <a:r>
              <a:rPr lang="en-GB" baseline="0" dirty="0" smtClean="0"/>
              <a:t>	POFs of superior quality were purchased from Japan</a:t>
            </a:r>
          </a:p>
          <a:p>
            <a:pPr marL="228600" indent="-228600">
              <a:buFont typeface="+mj-lt"/>
              <a:buAutoNum type="arabicParenR" startAt="2"/>
            </a:pPr>
            <a:r>
              <a:rPr lang="en-GB" dirty="0" smtClean="0"/>
              <a:t>Special moulds were used to keep POFs in position</a:t>
            </a:r>
          </a:p>
          <a:p>
            <a:pPr marL="228600" indent="-228600">
              <a:buFont typeface="+mj-lt"/>
              <a:buAutoNum type="arabicParenR" startAt="2"/>
            </a:pPr>
            <a:r>
              <a:rPr lang="en-GB" dirty="0" smtClean="0"/>
              <a:t>Material requirements</a:t>
            </a:r>
            <a:r>
              <a:rPr lang="en-GB" baseline="0" dirty="0" smtClean="0"/>
              <a:t> were calculated to make suitable purchases</a:t>
            </a:r>
          </a:p>
          <a:p>
            <a:pPr marL="228600" indent="-228600">
              <a:buFont typeface="+mj-lt"/>
              <a:buAutoNum type="arabicParenR" startAt="2"/>
            </a:pPr>
            <a:r>
              <a:rPr lang="en-GB" baseline="0" dirty="0" smtClean="0"/>
              <a:t>Casting based on Mix Proportions and by Proper Curing</a:t>
            </a:r>
          </a:p>
          <a:p>
            <a:pPr marL="228600" indent="-228600">
              <a:buFont typeface="+mj-lt"/>
              <a:buAutoNum type="arabicParenR" startAt="2"/>
            </a:pPr>
            <a:r>
              <a:rPr lang="en-GB" baseline="0" dirty="0" smtClean="0"/>
              <a:t>3 Tests were performed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avoid more air voids, Slag chips passing through 10mm sieve were used.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M20 =</a:t>
            </a:r>
            <a:r>
              <a:rPr lang="en-GB" baseline="0" dirty="0" smtClean="0"/>
              <a:t> 1:1.5:3</a:t>
            </a:r>
          </a:p>
          <a:p>
            <a:r>
              <a:rPr lang="en-GB" baseline="0" dirty="0" smtClean="0"/>
              <a:t>w/c ratio of 0.45 is an assumed value. Adopted since many previous journals applied the same ratio and as Guide consented the same.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Light travels only within the core.</a:t>
            </a:r>
          </a:p>
          <a:p>
            <a:r>
              <a:rPr lang="en-GB" dirty="0" smtClean="0"/>
              <a:t>Cladding</a:t>
            </a:r>
            <a:r>
              <a:rPr lang="en-GB" baseline="0" dirty="0" smtClean="0"/>
              <a:t> reflects light back inside core.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Refractive Index : </a:t>
            </a:r>
          </a:p>
          <a:p>
            <a:r>
              <a:rPr lang="en-IN" baseline="0" dirty="0" smtClean="0"/>
              <a:t>a dimensionless number that describes how light, or any other radiation, propagates through that medium.</a:t>
            </a:r>
            <a:endParaRPr lang="en-GB" baseline="0" dirty="0" smtClean="0"/>
          </a:p>
          <a:p>
            <a:r>
              <a:rPr lang="en-IN" dirty="0" smtClean="0"/>
              <a:t>the refractive index of water is 1.33, meaning that light travels 1.33 times faster in a vacuum than it does in water.</a:t>
            </a:r>
          </a:p>
          <a:p>
            <a:r>
              <a:rPr lang="en-IN" dirty="0" smtClean="0"/>
              <a:t>determines how much light is bent, or refracted, when entering a material. </a:t>
            </a:r>
          </a:p>
          <a:p>
            <a:r>
              <a:rPr lang="en-IN" dirty="0" smtClean="0"/>
              <a:t>n = 1.00 for air, 1.33 for pure water</a:t>
            </a:r>
          </a:p>
          <a:p>
            <a:endParaRPr lang="en-IN" dirty="0" smtClean="0"/>
          </a:p>
          <a:p>
            <a:r>
              <a:rPr lang="en-IN" dirty="0" smtClean="0"/>
              <a:t>Numerical aperture</a:t>
            </a:r>
            <a:r>
              <a:rPr lang="en-IN" baseline="0" dirty="0" smtClean="0"/>
              <a:t> : 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dimensionless number that characterizes the range of angles over which the system can accept or emit light.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 the range of angles within which light that is incident on the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be transmitted along it.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n x sin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Special mould to hold the fibres at exact positions since the spacing of fibres must be uniform</a:t>
            </a:r>
          </a:p>
          <a:p>
            <a:r>
              <a:rPr lang="en-GB" dirty="0" smtClean="0"/>
              <a:t>Total</a:t>
            </a:r>
            <a:r>
              <a:rPr lang="en-GB" baseline="0" dirty="0" smtClean="0"/>
              <a:t> no. of holes = 25</a:t>
            </a:r>
          </a:p>
          <a:p>
            <a:r>
              <a:rPr lang="en-GB" baseline="0" dirty="0" smtClean="0"/>
              <a:t>c/c distance = 25mm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POFs</a:t>
            </a:r>
            <a:r>
              <a:rPr lang="en-GB" baseline="0" dirty="0" smtClean="0"/>
              <a:t> are arranged horizontally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AD27-1D97-41B9-A992-EE568CEDD5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875731-06E8-404C-B462-78B6ABD21E28}" type="datetimeFigureOut">
              <a:rPr lang="en-US" smtClean="0"/>
              <a:pPr/>
              <a:t>20-Sep-18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A1CA77-30B3-4308-A3BA-8162CF62A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1098596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DEVELOPMENT OF </a:t>
            </a:r>
            <a:r>
              <a:rPr lang="en-US" sz="2800" dirty="0" smtClean="0">
                <a:effectLst/>
              </a:rPr>
              <a:t>LIGHT TRANSMITTING </a:t>
            </a:r>
            <a:r>
              <a:rPr lang="en-US" sz="2800" dirty="0">
                <a:effectLst/>
              </a:rPr>
              <a:t>CONCRETE </a:t>
            </a:r>
            <a:r>
              <a:rPr lang="en-US" sz="2800" dirty="0" smtClean="0">
                <a:effectLst/>
              </a:rPr>
              <a:t> FOR </a:t>
            </a:r>
            <a:r>
              <a:rPr lang="en-US" sz="2800" dirty="0">
                <a:effectLst/>
              </a:rPr>
              <a:t>ENERGY EFFICIENT </a:t>
            </a:r>
            <a:r>
              <a:rPr lang="en-US" sz="2800" dirty="0" smtClean="0">
                <a:effectLst/>
              </a:rPr>
              <a:t>BUILDING</a:t>
            </a:r>
            <a:endParaRPr lang="en-US" sz="2800" dirty="0"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856515" y="3304587"/>
            <a:ext cx="3298371" cy="2879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Dr.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R.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Malathy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Dean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R&amp;D</a:t>
            </a:r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Civil Engineering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Sona College of Technology</a:t>
            </a:r>
          </a:p>
          <a:p>
            <a:pPr algn="ctr">
              <a:spcBef>
                <a:spcPct val="20000"/>
              </a:spcBef>
            </a:pPr>
            <a:r>
              <a:rPr lang="en-US" sz="2200" baseline="0" dirty="0" smtClean="0">
                <a:solidFill>
                  <a:schemeClr val="accent2">
                    <a:lumMod val="50000"/>
                  </a:schemeClr>
                </a:solidFill>
              </a:rPr>
              <a:t>Salem</a:t>
            </a:r>
          </a:p>
          <a:p>
            <a:pPr algn="ctr">
              <a:spcBef>
                <a:spcPct val="20000"/>
              </a:spcBef>
            </a:pP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Tamilnadu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200" baseline="0" dirty="0" smtClean="0">
                <a:solidFill>
                  <a:schemeClr val="accent2">
                    <a:lumMod val="50000"/>
                  </a:schemeClr>
                </a:solidFill>
              </a:rPr>
              <a:t>India</a:t>
            </a:r>
          </a:p>
          <a:p>
            <a:pPr algn="ctr">
              <a:spcBef>
                <a:spcPct val="20000"/>
              </a:spcBef>
            </a:pPr>
            <a:endParaRPr kumimoji="0" lang="en-I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91339"/>
            <a:ext cx="4687887" cy="57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Image result for light transmitting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7" y="1091339"/>
            <a:ext cx="3298370" cy="217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6044577"/>
            <a:ext cx="1447800" cy="36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21.09.2018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MATERIAL REQUIREMENTS FOR SLAB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Cement 		= 	22.2 kg</a:t>
            </a:r>
          </a:p>
          <a:p>
            <a:r>
              <a:rPr lang="en-GB" dirty="0" smtClean="0"/>
              <a:t>Slag Sand 	= 	43.6 kg</a:t>
            </a:r>
          </a:p>
          <a:p>
            <a:r>
              <a:rPr lang="en-GB" dirty="0" smtClean="0"/>
              <a:t>Slag Chips 	= 	47.05 kg</a:t>
            </a:r>
          </a:p>
          <a:p>
            <a:r>
              <a:rPr lang="en-GB" dirty="0" smtClean="0"/>
              <a:t>Water 		= 	9.99 litres</a:t>
            </a:r>
          </a:p>
          <a:p>
            <a:r>
              <a:rPr lang="en-IN" dirty="0" smtClean="0"/>
              <a:t>POFs 		= 	19</a:t>
            </a:r>
            <a:r>
              <a:rPr lang="en-IN" baseline="30000" dirty="0" smtClean="0"/>
              <a:t>2</a:t>
            </a:r>
            <a:r>
              <a:rPr lang="en-IN" dirty="0" smtClean="0"/>
              <a:t> </a:t>
            </a:r>
            <a:r>
              <a:rPr lang="en-IN" dirty="0" err="1" smtClean="0"/>
              <a:t>nos</a:t>
            </a:r>
            <a:r>
              <a:rPr lang="en-IN" dirty="0" smtClean="0"/>
              <a:t> x 100mm 			(25mm projection on either </a:t>
            </a:r>
            <a:r>
              <a:rPr lang="en-GB" dirty="0" smtClean="0"/>
              <a:t>side)</a:t>
            </a:r>
          </a:p>
          <a:p>
            <a:pPr>
              <a:buNone/>
            </a:pPr>
            <a:r>
              <a:rPr lang="en-GB" dirty="0" smtClean="0"/>
              <a:t>				= 	36.1 m</a:t>
            </a:r>
          </a:p>
          <a:p>
            <a:r>
              <a:rPr lang="en-IN" dirty="0" smtClean="0"/>
              <a:t>Steel Reinforcement : 10mm diameter, Fe500 (6rods x 1m each);</a:t>
            </a:r>
          </a:p>
          <a:p>
            <a:pPr>
              <a:buNone/>
            </a:pPr>
            <a:r>
              <a:rPr lang="en-GB" dirty="0" smtClean="0"/>
              <a:t>	(Effective Cover = 5mm)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CASTING OF </a:t>
            </a:r>
            <a:r>
              <a:rPr lang="en-IN" sz="3600" dirty="0" smtClean="0"/>
              <a:t>PREINSTALLED LTC SLAB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1m x 1m x 0.05m</a:t>
            </a:r>
          </a:p>
          <a:p>
            <a:r>
              <a:rPr lang="en-GB" dirty="0" smtClean="0"/>
              <a:t>Spacing of POFs = 50 mm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E:\Co-curricular\++Main Project - 8th Semester\Photos\4. LTC Slab - 5th March\DSC01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170" y="2667000"/>
            <a:ext cx="2558230" cy="1918672"/>
          </a:xfrm>
          <a:prstGeom prst="rect">
            <a:avLst/>
          </a:prstGeom>
          <a:noFill/>
        </p:spPr>
      </p:pic>
      <p:pic>
        <p:nvPicPr>
          <p:cNvPr id="2051" name="Picture 3" descr="E:\Co-curricular\++Main Project - 8th Semester\Photos\4. LTC Slab - 5th March\DSC01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667000"/>
            <a:ext cx="2558230" cy="1918672"/>
          </a:xfrm>
          <a:prstGeom prst="rect">
            <a:avLst/>
          </a:prstGeom>
          <a:noFill/>
        </p:spPr>
      </p:pic>
      <p:pic>
        <p:nvPicPr>
          <p:cNvPr id="2052" name="Picture 4" descr="E:\Co-curricular\++Main Project - 8th Semester\Photos\4. LTC Slab - 5th March\DSC01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667000"/>
            <a:ext cx="2558230" cy="1918672"/>
          </a:xfrm>
          <a:prstGeom prst="rect">
            <a:avLst/>
          </a:prstGeom>
          <a:noFill/>
        </p:spPr>
      </p:pic>
      <p:pic>
        <p:nvPicPr>
          <p:cNvPr id="2053" name="Picture 5" descr="E:\Co-curricular\++Main Project - 8th Semester\Photos\4. LTC Slab - 5th March\DSC02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710728"/>
            <a:ext cx="2558230" cy="1918672"/>
          </a:xfrm>
          <a:prstGeom prst="rect">
            <a:avLst/>
          </a:prstGeom>
          <a:noFill/>
        </p:spPr>
      </p:pic>
      <p:pic>
        <p:nvPicPr>
          <p:cNvPr id="2054" name="Picture 6" descr="E:\Co-curricular\++Main Project - 8th Semester\Photos\4. LTC Slab - 5th March\DSC02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724400"/>
            <a:ext cx="2558230" cy="191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 smtClean="0"/>
              <a:t>CASTING OF</a:t>
            </a:r>
            <a:r>
              <a:rPr lang="en-IN" sz="3600" dirty="0" smtClean="0"/>
              <a:t> POST-FABRICATION POF INSTALLED RCC SLAB</a:t>
            </a:r>
            <a:r>
              <a:rPr lang="en-GB" sz="3600" dirty="0" smtClean="0"/>
              <a:t>  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IN" dirty="0" smtClean="0"/>
              <a:t>Stress Analysis done using </a:t>
            </a:r>
            <a:r>
              <a:rPr lang="en-IN" dirty="0" err="1" smtClean="0"/>
              <a:t>Ansys</a:t>
            </a:r>
            <a:r>
              <a:rPr lang="en-IN" dirty="0" smtClean="0"/>
              <a:t> Design Software</a:t>
            </a:r>
          </a:p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IN" dirty="0" smtClean="0"/>
              <a:t>Holes of 1 inch diameter were drilled at points of low stress level;</a:t>
            </a:r>
          </a:p>
          <a:p>
            <a:endParaRPr lang="en-GB" dirty="0"/>
          </a:p>
        </p:txBody>
      </p:sp>
      <p:pic>
        <p:nvPicPr>
          <p:cNvPr id="4099" name="Picture 3" descr="E:\Co-curricular\++Main Project - 8th Semester\Photos\2. Slab for drilling holes - 21st Feb\DSC01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800" y="3276600"/>
            <a:ext cx="3600000" cy="2699999"/>
          </a:xfrm>
          <a:prstGeom prst="rect">
            <a:avLst/>
          </a:prstGeom>
          <a:noFill/>
        </p:spPr>
      </p:pic>
      <p:pic>
        <p:nvPicPr>
          <p:cNvPr id="4100" name="Picture 4" descr="E:\Co-curricular\++Main Project - 8th Semester\Photos\2. Slab for drilling holes - 21st Feb\DSC01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76600"/>
            <a:ext cx="3600000" cy="269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Vinu_2.Vinu-PC\Desktop\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++Main Project - 8th Semester\Photos\6. Drilling holes in slab - 6th April\DSC_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800" y="152400"/>
            <a:ext cx="3600000" cy="2025000"/>
          </a:xfrm>
          <a:prstGeom prst="rect">
            <a:avLst/>
          </a:prstGeom>
          <a:noFill/>
        </p:spPr>
      </p:pic>
      <p:pic>
        <p:nvPicPr>
          <p:cNvPr id="6" name="Picture 3" descr="J:\++Main Project - 8th Semester\Photos\6. Drilling holes in slab - 6th April\DSC_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"/>
            <a:ext cx="3600000" cy="2025000"/>
          </a:xfrm>
          <a:prstGeom prst="rect">
            <a:avLst/>
          </a:prstGeom>
          <a:noFill/>
        </p:spPr>
      </p:pic>
      <p:pic>
        <p:nvPicPr>
          <p:cNvPr id="7" name="Picture 4" descr="J:\++Main Project - 8th Semester\Photos\6. Drilling holes in slab - 6th April\DSC_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6800" y="2286000"/>
            <a:ext cx="3600000" cy="2025000"/>
          </a:xfrm>
          <a:prstGeom prst="rect">
            <a:avLst/>
          </a:prstGeom>
          <a:noFill/>
        </p:spPr>
      </p:pic>
      <p:pic>
        <p:nvPicPr>
          <p:cNvPr id="2050" name="Picture 2" descr="J:\++Main Project - 8th Semester\Photos\6. Drilling holes in slab - 6th April\DSC_0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286000"/>
            <a:ext cx="3600000" cy="2025000"/>
          </a:xfrm>
          <a:prstGeom prst="rect">
            <a:avLst/>
          </a:prstGeom>
          <a:noFill/>
        </p:spPr>
      </p:pic>
      <p:pic>
        <p:nvPicPr>
          <p:cNvPr id="2051" name="Picture 3" descr="J:\++Main Project - 8th Semester\Photos\7. Slab with holes drilled - 17th April\IMG_20150420_1537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398458"/>
            <a:ext cx="3420000" cy="253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914400"/>
          </a:xfrm>
        </p:spPr>
        <p:txBody>
          <a:bodyPr/>
          <a:lstStyle/>
          <a:p>
            <a:r>
              <a:rPr lang="en-GB" dirty="0" smtClean="0"/>
              <a:t>TESTS ON LTC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1449224"/>
              </p:ext>
            </p:extLst>
          </p:nvPr>
        </p:nvGraphicFramePr>
        <p:xfrm>
          <a:off x="1981200" y="91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48" y="4953000"/>
            <a:ext cx="3373765" cy="189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47557"/>
            <a:ext cx="2514600" cy="188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COMPRESSIVE STRENGTH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403592" cy="2819400"/>
          </a:xfrm>
        </p:spPr>
        <p:txBody>
          <a:bodyPr>
            <a:normAutofit/>
          </a:bodyPr>
          <a:lstStyle/>
          <a:p>
            <a:r>
              <a:rPr lang="en-GB" sz="2600" dirty="0" smtClean="0"/>
              <a:t>Using Schmidt’s Rebound Hammer (Non-Destructive Testing Method)</a:t>
            </a:r>
          </a:p>
          <a:p>
            <a:r>
              <a:rPr lang="en-GB" sz="2600" dirty="0" smtClean="0"/>
              <a:t>Rebound Value R = 26 (On Top surface,  Vertically Downwards – Parallel to direction of POFs)</a:t>
            </a:r>
          </a:p>
          <a:p>
            <a:r>
              <a:rPr lang="en-GB" sz="2600" dirty="0" err="1" smtClean="0"/>
              <a:t>f</a:t>
            </a:r>
            <a:r>
              <a:rPr lang="en-GB" sz="2600" baseline="-25000" dirty="0" err="1" smtClean="0"/>
              <a:t>ck</a:t>
            </a:r>
            <a:r>
              <a:rPr lang="en-GB" sz="2600" dirty="0" smtClean="0"/>
              <a:t> = 27 N/mm</a:t>
            </a:r>
            <a:r>
              <a:rPr lang="en-GB" sz="2600" baseline="30000" dirty="0" smtClean="0"/>
              <a:t>2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E:\Co-curricular\++Main Project - 8th Semester\Photos\6. Slab with holes drilled - 17th April\Rebound Hammer 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3107219" cy="2533059"/>
          </a:xfrm>
          <a:prstGeom prst="rect">
            <a:avLst/>
          </a:prstGeom>
          <a:noFill/>
        </p:spPr>
      </p:pic>
      <p:pic>
        <p:nvPicPr>
          <p:cNvPr id="2051" name="Picture 3" descr="E:\Co-curricular\++Main Project - 8th Semester\Photos\6. Slab with holes drilled - 17th April\IMG-20150418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429000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r>
              <a:rPr lang="en-GB" dirty="0" smtClean="0"/>
              <a:t>LIGHT TRANSMITTANCE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7498080" cy="4800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Using </a:t>
            </a:r>
            <a:r>
              <a:rPr lang="en-GB" sz="2800" dirty="0" err="1" smtClean="0"/>
              <a:t>Lux</a:t>
            </a:r>
            <a:r>
              <a:rPr lang="en-GB" sz="2800" dirty="0" smtClean="0"/>
              <a:t> Meter</a:t>
            </a:r>
          </a:p>
          <a:p>
            <a:r>
              <a:rPr lang="en-GB" sz="2800" dirty="0" smtClean="0"/>
              <a:t>Photo diode or a Light Dependent Resistors (LDR) is used.</a:t>
            </a:r>
          </a:p>
          <a:p>
            <a:r>
              <a:rPr lang="en-IN" sz="2800" dirty="0" smtClean="0"/>
              <a:t>Light Source : 100 W Incandescent bulb</a:t>
            </a:r>
          </a:p>
          <a:p>
            <a:r>
              <a:rPr lang="en-IN" sz="2800" dirty="0" smtClean="0"/>
              <a:t>Resistance applied : 100 ohm</a:t>
            </a:r>
          </a:p>
          <a:p>
            <a:r>
              <a:rPr lang="en-IN" sz="2800" dirty="0" smtClean="0"/>
              <a:t>Uniform DC Voltage : 2.5 V</a:t>
            </a:r>
            <a:endParaRPr lang="en-GB" sz="2800" dirty="0" smtClean="0"/>
          </a:p>
          <a:p>
            <a:endParaRPr lang="en-GB" dirty="0" smtClean="0"/>
          </a:p>
        </p:txBody>
      </p:sp>
      <p:pic>
        <p:nvPicPr>
          <p:cNvPr id="4099" name="Picture 3" descr="E:\+Networking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3489325" cy="2230437"/>
          </a:xfrm>
          <a:prstGeom prst="rect">
            <a:avLst/>
          </a:prstGeom>
          <a:noFill/>
        </p:spPr>
      </p:pic>
      <p:pic>
        <p:nvPicPr>
          <p:cNvPr id="4100" name="Picture 4" descr="E:\+Networking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48075"/>
            <a:ext cx="38100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007" y="2682240"/>
            <a:ext cx="748379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LDR measures the light transmitted through the sample and converts </a:t>
            </a:r>
            <a:r>
              <a:rPr lang="en-GB" sz="2800" dirty="0" smtClean="0"/>
              <a:t>it into the current (</a:t>
            </a:r>
            <a:r>
              <a:rPr lang="en-GB" sz="2800" dirty="0" err="1" smtClean="0"/>
              <a:t>milli</a:t>
            </a:r>
            <a:r>
              <a:rPr lang="en-GB" sz="2800" dirty="0" smtClean="0"/>
              <a:t> amperes)</a:t>
            </a:r>
          </a:p>
          <a:p>
            <a:endParaRPr lang="en-GB" sz="2800" dirty="0" smtClean="0"/>
          </a:p>
          <a:p>
            <a:pPr>
              <a:spcBef>
                <a:spcPts val="1200"/>
              </a:spcBef>
              <a:buNone/>
            </a:pPr>
            <a:r>
              <a:rPr lang="en-GB" sz="2400" dirty="0" smtClean="0"/>
              <a:t>A1 : Without sample ; A2 : With sample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62400"/>
            <a:ext cx="754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/>
          <a:lstStyle/>
          <a:p>
            <a:r>
              <a:rPr lang="en-GB" dirty="0" smtClean="0"/>
              <a:t>LIGHT TRANSMITTANCE TEST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657600"/>
            <a:ext cx="7485888" cy="3124200"/>
          </a:xfrm>
        </p:spPr>
        <p:txBody>
          <a:bodyPr/>
          <a:lstStyle/>
          <a:p>
            <a:r>
              <a:rPr lang="en-GB" dirty="0" smtClean="0"/>
              <a:t>Light Transmittance refers to the Transparency of the concrete. </a:t>
            </a:r>
          </a:p>
          <a:p>
            <a:r>
              <a:rPr lang="en-GB" dirty="0" smtClean="0"/>
              <a:t>Hence the transparency of 9% is achieved on the concrete without affecting the Strength of the concrete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TRANSMITTANCE TEST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371439"/>
          <a:ext cx="7772400" cy="2153763"/>
        </p:xfrm>
        <a:graphic>
          <a:graphicData uri="http://schemas.openxmlformats.org/drawingml/2006/table">
            <a:tbl>
              <a:tblPr/>
              <a:tblGrid>
                <a:gridCol w="5504413"/>
                <a:gridCol w="2267987"/>
              </a:tblGrid>
              <a:tr h="45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Calibri"/>
                          <a:cs typeface="Times New Roman"/>
                        </a:rPr>
                        <a:t>Content inside the plywood box</a:t>
                      </a:r>
                      <a:endParaRPr lang="en-IN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Calibri"/>
                          <a:cs typeface="Times New Roman"/>
                        </a:rPr>
                        <a:t>Ammeter Reading (</a:t>
                      </a:r>
                      <a:r>
                        <a:rPr lang="en-GB" sz="1800" b="1" dirty="0" err="1">
                          <a:latin typeface="Times New Roman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GB" sz="1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IN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Calibri"/>
                          <a:cs typeface="Times New Roman"/>
                        </a:rPr>
                        <a:t>Without Sample (A</a:t>
                      </a:r>
                      <a:r>
                        <a:rPr lang="en-GB" sz="1800" baseline="-25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Calibri"/>
                          <a:cs typeface="Times New Roman"/>
                        </a:rPr>
                        <a:t>13.42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Calibri"/>
                          <a:cs typeface="Times New Roman"/>
                        </a:rPr>
                        <a:t>With Sample cube (150mm x 150mm x 150mm) (A</a:t>
                      </a:r>
                      <a:r>
                        <a:rPr lang="en-GB" sz="18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Calibri"/>
                          <a:cs typeface="Times New Roman"/>
                        </a:rPr>
                        <a:t>1.19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Calibri"/>
                          <a:cs typeface="Times New Roman"/>
                        </a:rPr>
                        <a:t>Light Transmittance = 100 – 100(A</a:t>
                      </a:r>
                      <a:r>
                        <a:rPr lang="en-GB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1-</a:t>
                      </a:r>
                      <a:r>
                        <a:rPr lang="en-GB" sz="2000" b="1" dirty="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2000" b="1" dirty="0">
                          <a:latin typeface="Times New Roman"/>
                          <a:ea typeface="Calibri"/>
                          <a:cs typeface="Times New Roman"/>
                        </a:rPr>
                        <a:t>)/A</a:t>
                      </a:r>
                      <a:r>
                        <a:rPr lang="en-GB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Calibri"/>
                          <a:cs typeface="Times New Roman"/>
                        </a:rPr>
                        <a:t>8.867%</a:t>
                      </a:r>
                      <a:endParaRPr lang="en-IN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-18143"/>
            <a:ext cx="7498080" cy="1143000"/>
          </a:xfrm>
        </p:spPr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114" y="990600"/>
            <a:ext cx="7498080" cy="31242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IN" dirty="0" smtClean="0"/>
              <a:t>To reduce the usage of electrical power consumption in closed buildings.</a:t>
            </a:r>
          </a:p>
          <a:p>
            <a:pPr lvl="0" algn="just"/>
            <a:r>
              <a:rPr lang="en-IN" dirty="0" smtClean="0"/>
              <a:t>To produce aesthetically pleasing concrete structures</a:t>
            </a:r>
          </a:p>
          <a:p>
            <a:pPr lvl="0" algn="just"/>
            <a:r>
              <a:rPr lang="en-IN" dirty="0" smtClean="0"/>
              <a:t>To produce concrete which is eco-friendly and environmentally accepted.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22309"/>
            <a:ext cx="3810465" cy="25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65" y="4322309"/>
            <a:ext cx="3326935" cy="24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PERMEABILITY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/>
              <a:t>In accordance to IS 3085 - 1965</a:t>
            </a:r>
          </a:p>
          <a:p>
            <a:pPr algn="just"/>
            <a:r>
              <a:rPr lang="en-IN" dirty="0" smtClean="0"/>
              <a:t>Co-efficient of Permeability k = QL / ATH 	(cm/sec)</a:t>
            </a:r>
          </a:p>
          <a:p>
            <a:pPr algn="just">
              <a:buNone/>
            </a:pPr>
            <a:r>
              <a:rPr lang="en-IN" dirty="0" smtClean="0"/>
              <a:t>where</a:t>
            </a:r>
          </a:p>
          <a:p>
            <a:pPr algn="just">
              <a:buNone/>
            </a:pPr>
            <a:r>
              <a:rPr lang="en-IN" dirty="0" smtClean="0"/>
              <a:t>Q		=	quantity of water in millilitres percolating 		over the entire period of test after the 			steady state has been reached;</a:t>
            </a:r>
          </a:p>
          <a:p>
            <a:pPr algn="just">
              <a:buNone/>
            </a:pPr>
            <a:r>
              <a:rPr lang="en-IN" dirty="0" smtClean="0"/>
              <a:t>A 	= 	area of the specimen face in cm</a:t>
            </a:r>
            <a:r>
              <a:rPr lang="en-IN" baseline="30000" dirty="0" smtClean="0"/>
              <a:t>2</a:t>
            </a:r>
            <a:r>
              <a:rPr lang="en-IN" dirty="0" smtClean="0"/>
              <a:t>;</a:t>
            </a:r>
          </a:p>
          <a:p>
            <a:pPr algn="just">
              <a:buNone/>
            </a:pPr>
            <a:r>
              <a:rPr lang="en-IN" dirty="0" smtClean="0"/>
              <a:t>T		= 	time in seconds over which Q is measured; </a:t>
            </a:r>
          </a:p>
          <a:p>
            <a:pPr algn="just">
              <a:buNone/>
            </a:pPr>
            <a:r>
              <a:rPr lang="en-IN" dirty="0" smtClean="0"/>
              <a:t>H/L	= 	ratio of the pressure head to thickness of 		specimen, both expressed in the same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PERMEABILITY TEST</a:t>
            </a:r>
            <a:endParaRPr lang="en-GB" dirty="0"/>
          </a:p>
        </p:txBody>
      </p:sp>
      <p:pic>
        <p:nvPicPr>
          <p:cNvPr id="14337" name="Picture 1" descr="E:\Co-curricular\++Main Project - 8th Semester\Photos\6. Slab with holes drilled - 17th April\DSC_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3429000" cy="1928813"/>
          </a:xfrm>
          <a:prstGeom prst="rect">
            <a:avLst/>
          </a:prstGeom>
          <a:noFill/>
        </p:spPr>
      </p:pic>
      <p:pic>
        <p:nvPicPr>
          <p:cNvPr id="14338" name="Picture 2" descr="E:\Co-curricular\++Main Project - 8th Semester\Photos\6. Slab with holes drilled - 17th April\DSC_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1400" y="5029200"/>
            <a:ext cx="3251200" cy="1828800"/>
          </a:xfrm>
          <a:prstGeom prst="rect">
            <a:avLst/>
          </a:prstGeom>
          <a:noFill/>
        </p:spPr>
      </p:pic>
      <p:pic>
        <p:nvPicPr>
          <p:cNvPr id="14339" name="Picture 3" descr="E:\Co-curricular\++Main Project - 8th Semester\Photos\6. Slab with holes drilled - 17th April\DSC_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102864"/>
            <a:ext cx="3153664" cy="1773936"/>
          </a:xfrm>
          <a:prstGeom prst="rect">
            <a:avLst/>
          </a:prstGeom>
          <a:noFill/>
        </p:spPr>
      </p:pic>
      <p:pic>
        <p:nvPicPr>
          <p:cNvPr id="14340" name="Picture 4" descr="E:\Co-curricular\++Main Project - 8th Semester\Photos\6. Slab with holes drilled - 17th April\DSC_0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4136" y="4953000"/>
            <a:ext cx="3153664" cy="1773936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219200"/>
          <a:ext cx="6095999" cy="736092"/>
        </p:xfrm>
        <a:graphic>
          <a:graphicData uri="http://schemas.openxmlformats.org/drawingml/2006/table">
            <a:tbl>
              <a:tblPr/>
              <a:tblGrid>
                <a:gridCol w="1526438"/>
                <a:gridCol w="1525219"/>
                <a:gridCol w="1525219"/>
                <a:gridCol w="15191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</a:rPr>
                        <a:t/>
                      </a:r>
                      <a:br>
                        <a:rPr lang="en-GB" sz="1400" b="1">
                          <a:latin typeface="Times New Roman"/>
                          <a:ea typeface="Calibri"/>
                        </a:rPr>
                      </a:b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H (cm)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Q (ml)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T (sec)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k (cm/sec)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10.4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Calibri"/>
                          <a:cs typeface="Times New Roman"/>
                        </a:rPr>
                        <a:t>24 hrs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Calibri"/>
                          <a:cs typeface="Times New Roman"/>
                        </a:rPr>
                        <a:t>8.02 x 10</a:t>
                      </a:r>
                      <a:r>
                        <a:rPr lang="en-GB" sz="1400" b="1" baseline="30000" dirty="0"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2057400"/>
            <a:ext cx="5943600" cy="99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k 	= 	QL / ATH</a:t>
            </a:r>
            <a:endParaRPr lang="en-IN" sz="2000" dirty="0" smtClean="0"/>
          </a:p>
          <a:p>
            <a:r>
              <a:rPr lang="en-US" sz="2000" dirty="0" smtClean="0"/>
              <a:t>	=	10.4 x 15 / (15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x 24 x 60 x 60 x 10)</a:t>
            </a:r>
            <a:endParaRPr lang="en-IN" sz="2000" dirty="0" smtClean="0"/>
          </a:p>
          <a:p>
            <a:r>
              <a:rPr lang="en-US" sz="2000" dirty="0" smtClean="0"/>
              <a:t>k	=	8.02 x 10</a:t>
            </a:r>
            <a:r>
              <a:rPr lang="en-US" sz="2000" baseline="30000" dirty="0" smtClean="0"/>
              <a:t>-7</a:t>
            </a:r>
            <a:r>
              <a:rPr lang="en-US" sz="2000" dirty="0" smtClean="0"/>
              <a:t>   cm/sec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J:\++Main Project - 8th Semester\Photos\4. LTC Slab - 5th March\DSC01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94633"/>
            <a:ext cx="2435229" cy="1826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J:\++Main Project - 8th Semester\Photos\5. LTC Slab - Light - 10th March\DSC02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951630"/>
            <a:ext cx="2648912" cy="198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2989" y="983343"/>
            <a:ext cx="4558133" cy="23213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41082"/>
            <a:ext cx="239268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752600" y="25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Light Transmitting Concrete Specimens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41" y="0"/>
            <a:ext cx="749808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924800" cy="3276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2400" dirty="0" smtClean="0"/>
              <a:t>Light transmittance for the samples was found to be about 9.0% for optical fibre specimen.  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The transparency of light is possible in concrete without affecting its compressive strength, as the optical fibres act as fibre reinforcement thereby enhancing the strength and also </a:t>
            </a:r>
            <a:r>
              <a:rPr lang="en-GB" sz="2400" dirty="0" smtClean="0"/>
              <a:t>enhances appearance.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IN" sz="2400" dirty="0" smtClean="0"/>
              <a:t>This new kind of building material can integrate the concept of green energy saving the electrical energy usage.</a:t>
            </a:r>
            <a:endParaRPr lang="en-IN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428875" cy="203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19" y="4700018"/>
            <a:ext cx="2143125" cy="1910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41" y="4700018"/>
            <a:ext cx="1949318" cy="1910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54102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IN" sz="3400" dirty="0" smtClean="0"/>
              <a:t>Global Advanced Research Journal of Engineering, Technology and Innovation (ISSN: 2315-5124) Vol. 2(3) pp. 076-083, March, 2013</a:t>
            </a:r>
          </a:p>
          <a:p>
            <a:pPr lvl="0"/>
            <a:r>
              <a:rPr lang="en-GB" sz="3400" dirty="0" smtClean="0"/>
              <a:t>He J, Zhou Z, </a:t>
            </a:r>
            <a:r>
              <a:rPr lang="en-GB" sz="3400" dirty="0" err="1" smtClean="0"/>
              <a:t>Ou</a:t>
            </a:r>
            <a:r>
              <a:rPr lang="en-GB" sz="3400" dirty="0" smtClean="0"/>
              <a:t> J (2011),Study on Smart Transparent Concrete Product and Its Performances , Dalian, China, July 26, 2011</a:t>
            </a:r>
            <a:endParaRPr lang="en-IN" sz="3400" dirty="0" smtClean="0"/>
          </a:p>
          <a:p>
            <a:pPr lvl="0"/>
            <a:r>
              <a:rPr lang="en-GB" sz="3400" dirty="0" smtClean="0"/>
              <a:t>ISSN: 2277-3754, ISO 9001:2008 Certified </a:t>
            </a:r>
            <a:endParaRPr lang="en-IN" sz="3400" dirty="0" smtClean="0"/>
          </a:p>
          <a:p>
            <a:r>
              <a:rPr lang="en-GB" sz="3400" dirty="0" smtClean="0"/>
              <a:t>International Journal of Engineering and Innovative Technology (IJEIT) Volume 2, Issue 8, February 2013</a:t>
            </a:r>
            <a:endParaRPr lang="en-IN" sz="3400" dirty="0" smtClean="0"/>
          </a:p>
          <a:p>
            <a:pPr lvl="0"/>
            <a:r>
              <a:rPr lang="en-GB" sz="3400" dirty="0" smtClean="0"/>
              <a:t>International Journal of Scientific and Research Publications, Volume 3, Issue 10, October 2013; ISSN 2250-3153</a:t>
            </a:r>
            <a:endParaRPr lang="en-IN" sz="3400" dirty="0" smtClean="0"/>
          </a:p>
          <a:p>
            <a:pPr lvl="0"/>
            <a:r>
              <a:rPr lang="en-GB" sz="3400" dirty="0" smtClean="0"/>
              <a:t>IJRET: International Journal of Research in Engineering and Technology </a:t>
            </a:r>
            <a:r>
              <a:rPr lang="en-GB" sz="3400" dirty="0" err="1" smtClean="0"/>
              <a:t>eISSN</a:t>
            </a:r>
            <a:r>
              <a:rPr lang="en-GB" sz="3400" dirty="0" smtClean="0"/>
              <a:t>: 2319-1163 | </a:t>
            </a:r>
            <a:r>
              <a:rPr lang="en-GB" sz="3400" dirty="0" err="1" smtClean="0"/>
              <a:t>pISSN</a:t>
            </a:r>
            <a:r>
              <a:rPr lang="en-GB" sz="3400" dirty="0" smtClean="0"/>
              <a:t>: 2321-7308</a:t>
            </a:r>
            <a:endParaRPr lang="en-IN" sz="3400" dirty="0" smtClean="0"/>
          </a:p>
          <a:p>
            <a:pPr lvl="0"/>
            <a:r>
              <a:rPr lang="en-GB" sz="3400" dirty="0" smtClean="0"/>
              <a:t>IOSR Journal of Mechanical and Civil Engineering (IOSR-JMCE) </a:t>
            </a:r>
            <a:endParaRPr lang="en-IN" sz="3400" dirty="0" smtClean="0"/>
          </a:p>
          <a:p>
            <a:pPr>
              <a:buNone/>
            </a:pPr>
            <a:r>
              <a:rPr lang="en-GB" sz="3400" dirty="0" smtClean="0"/>
              <a:t>	e-ISSN: 2278-1684, p-ISSN: 2320-334X ; PP 67-72</a:t>
            </a:r>
            <a:endParaRPr lang="en-IN" sz="3400" dirty="0" smtClean="0"/>
          </a:p>
          <a:p>
            <a:pPr>
              <a:buNone/>
            </a:pPr>
            <a:r>
              <a:rPr lang="en-GB" sz="3400" dirty="0" smtClean="0"/>
              <a:t>	www.iosrjournals.org</a:t>
            </a:r>
            <a:endParaRPr lang="en-IN" sz="3400" dirty="0" smtClean="0"/>
          </a:p>
          <a:p>
            <a:r>
              <a:rPr lang="en-GB" sz="3400" dirty="0" smtClean="0"/>
              <a:t>International Conference on Advances in Engineering &amp; Technology – 2014 (ICAET-2014)</a:t>
            </a:r>
            <a:endParaRPr lang="en-IN" sz="3400" dirty="0" smtClean="0"/>
          </a:p>
          <a:p>
            <a:pPr lvl="0"/>
            <a:r>
              <a:rPr lang="en-GB" sz="3400" dirty="0" smtClean="0"/>
              <a:t>International Journal of Engineering Research and Applications (IJERA) ISSN: 2248-9622; www.ijera.com Vol. 3, Issue 3, May-Jun 2013, pp.013-017</a:t>
            </a:r>
            <a:endParaRPr lang="en-IN" sz="3400" dirty="0" smtClean="0"/>
          </a:p>
          <a:p>
            <a:pPr lvl="0"/>
            <a:r>
              <a:rPr lang="en-GB" sz="3400" dirty="0" smtClean="0"/>
              <a:t>International Journal of Inventive Engineering and Sciences (IJIES) ISSN: 2319–9598, Volume-3 Issue-1, December 2014</a:t>
            </a:r>
            <a:endParaRPr lang="en-IN" sz="3400" dirty="0" smtClean="0"/>
          </a:p>
          <a:p>
            <a:pPr lvl="0"/>
            <a:r>
              <a:rPr lang="en-GB" sz="3400" dirty="0" smtClean="0"/>
              <a:t>International Journal of Structural and Civil Engineering Research 2013</a:t>
            </a:r>
            <a:endParaRPr lang="en-IN" sz="3400" dirty="0" smtClean="0"/>
          </a:p>
          <a:p>
            <a:pPr lvl="0">
              <a:buNone/>
            </a:pPr>
            <a:r>
              <a:rPr lang="en-IN" sz="3400" dirty="0" smtClean="0"/>
              <a:t>	</a:t>
            </a:r>
            <a:r>
              <a:rPr lang="en-GB" sz="3400" dirty="0" smtClean="0"/>
              <a:t>ISSN 2319 – 6009 www.ijscer.com, Vol. 2, No. 3, August 2013</a:t>
            </a:r>
            <a:endParaRPr lang="en-IN" sz="3400" dirty="0" smtClean="0"/>
          </a:p>
          <a:p>
            <a:pPr>
              <a:lnSpc>
                <a:spcPct val="12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514600"/>
            <a:ext cx="7498080" cy="1143000"/>
          </a:xfrm>
        </p:spPr>
        <p:txBody>
          <a:bodyPr/>
          <a:lstStyle/>
          <a:p>
            <a:r>
              <a:rPr lang="en-GB" dirty="0" smtClean="0"/>
              <a:t>Thank you 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THE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2590800"/>
          </a:xfrm>
        </p:spPr>
        <p:txBody>
          <a:bodyPr>
            <a:normAutofit/>
          </a:bodyPr>
          <a:lstStyle/>
          <a:p>
            <a:pPr lvl="0" algn="just"/>
            <a:r>
              <a:rPr lang="en-IN" dirty="0" smtClean="0"/>
              <a:t>To test our Light Transmitting Concrete specimens </a:t>
            </a:r>
            <a:r>
              <a:rPr lang="en-IN" dirty="0" err="1" smtClean="0"/>
              <a:t>inorder</a:t>
            </a:r>
            <a:r>
              <a:rPr lang="en-IN" dirty="0" smtClean="0"/>
              <a:t> to understand the properties of the material and the suitability of the material for implementation in the construction field.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2878" y="4084887"/>
            <a:ext cx="8077200" cy="256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029"/>
            <a:ext cx="7498080" cy="885371"/>
          </a:xfrm>
        </p:spPr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71759788"/>
              </p:ext>
            </p:extLst>
          </p:nvPr>
        </p:nvGraphicFramePr>
        <p:xfrm>
          <a:off x="1600200" y="990600"/>
          <a:ext cx="7086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Plastic Optical Fibres (POFs)</a:t>
            </a:r>
          </a:p>
          <a:p>
            <a:r>
              <a:rPr lang="en-GB" dirty="0" smtClean="0"/>
              <a:t>Cement – Ordinary Portland Cement (43 Grade)</a:t>
            </a:r>
          </a:p>
          <a:p>
            <a:r>
              <a:rPr lang="en-GB" dirty="0" smtClean="0"/>
              <a:t>Slag Sand</a:t>
            </a:r>
          </a:p>
          <a:p>
            <a:r>
              <a:rPr lang="en-GB" dirty="0" smtClean="0"/>
              <a:t>Slag Chips – Passing through 10mm IS Sieve</a:t>
            </a:r>
          </a:p>
          <a:p>
            <a:r>
              <a:rPr lang="en-GB" dirty="0" smtClean="0"/>
              <a:t>10mm Fe500 Steel bars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 PROPORTION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M20 Grade Concrete</a:t>
            </a:r>
          </a:p>
          <a:p>
            <a:r>
              <a:rPr lang="en-GB" dirty="0" smtClean="0"/>
              <a:t>Cement : Slag Sand : Slag Chips </a:t>
            </a:r>
          </a:p>
          <a:p>
            <a:pPr>
              <a:buNone/>
            </a:pPr>
            <a:r>
              <a:rPr lang="en-GB" dirty="0" smtClean="0"/>
              <a:t>	= 1 : 1.96 : 2.11 as per IS 10262 (2009)</a:t>
            </a:r>
          </a:p>
          <a:p>
            <a:r>
              <a:rPr lang="en-GB" dirty="0" smtClean="0"/>
              <a:t>W/C Ratio : 0.45</a:t>
            </a:r>
          </a:p>
          <a:p>
            <a:pPr>
              <a:buNone/>
            </a:pPr>
            <a:endParaRPr lang="en-GB" dirty="0" smtClean="0"/>
          </a:p>
          <a:p>
            <a:r>
              <a:rPr lang="en-IN" dirty="0"/>
              <a:t>POFs 		= 	25 </a:t>
            </a:r>
            <a:r>
              <a:rPr lang="en-IN" dirty="0" err="1"/>
              <a:t>nos</a:t>
            </a:r>
            <a:r>
              <a:rPr lang="en-IN" dirty="0"/>
              <a:t> x 200mm 		(25mm projection on either </a:t>
            </a:r>
            <a:r>
              <a:rPr lang="en-GB" dirty="0"/>
              <a:t>side)</a:t>
            </a:r>
          </a:p>
          <a:p>
            <a:pPr>
              <a:buNone/>
            </a:pPr>
            <a:r>
              <a:rPr lang="en-GB" dirty="0"/>
              <a:t>				= 	5 </a:t>
            </a:r>
            <a:r>
              <a:rPr lang="en-GB" dirty="0" smtClean="0"/>
              <a:t>m/cube</a:t>
            </a:r>
            <a:endParaRPr lang="en-GB" dirty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PROPERTIES OF POF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4800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Fibre Diameter			: 	2mm</a:t>
            </a:r>
          </a:p>
          <a:p>
            <a:r>
              <a:rPr lang="en-GB" sz="2800" dirty="0" smtClean="0"/>
              <a:t>External Diameter		:	2000</a:t>
            </a:r>
            <a:r>
              <a:rPr lang="el-GR" sz="2800" dirty="0" smtClean="0"/>
              <a:t>μ</a:t>
            </a:r>
            <a:r>
              <a:rPr lang="en-GB" sz="2800" dirty="0" smtClean="0"/>
              <a:t>m</a:t>
            </a:r>
          </a:p>
          <a:p>
            <a:r>
              <a:rPr lang="en-GB" sz="2800" dirty="0" smtClean="0"/>
              <a:t>Core Diameter			: 	1960</a:t>
            </a:r>
            <a:r>
              <a:rPr lang="el-GR" sz="2800" dirty="0" smtClean="0"/>
              <a:t>μ</a:t>
            </a:r>
            <a:r>
              <a:rPr lang="en-GB" sz="2800" dirty="0" smtClean="0"/>
              <a:t>m</a:t>
            </a:r>
          </a:p>
          <a:p>
            <a:r>
              <a:rPr lang="en-GB" sz="2800" dirty="0" smtClean="0"/>
              <a:t>Refractive Index 		: 	1.49</a:t>
            </a:r>
          </a:p>
          <a:p>
            <a:r>
              <a:rPr lang="en-GB" sz="2800" dirty="0" smtClean="0"/>
              <a:t>Numerical Aperture		:	0.5</a:t>
            </a:r>
          </a:p>
          <a:p>
            <a:r>
              <a:rPr lang="en-GB" sz="2800" dirty="0" smtClean="0"/>
              <a:t>Operating Temperature Max	: 	70°C</a:t>
            </a:r>
          </a:p>
          <a:p>
            <a:r>
              <a:rPr lang="en-GB" sz="2800" dirty="0" smtClean="0"/>
              <a:t>Operating Temperature Min	: 	55°C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12037"/>
            <a:ext cx="2817170" cy="242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0"/>
            <a:ext cx="2339477" cy="20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CASTING OF CUBE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Cube : 150mm x 150mm x 150mm</a:t>
            </a:r>
          </a:p>
          <a:p>
            <a:r>
              <a:rPr lang="en-GB" dirty="0" smtClean="0"/>
              <a:t>Special mould with holes of 2.1mm </a:t>
            </a:r>
            <a:r>
              <a:rPr lang="en-GB" dirty="0" err="1" smtClean="0"/>
              <a:t>dia</a:t>
            </a:r>
            <a:r>
              <a:rPr lang="en-GB" dirty="0" smtClean="0"/>
              <a:t> on 2 opposite sides to insert the 2mm POFs</a:t>
            </a:r>
            <a:endParaRPr lang="en-GB" dirty="0"/>
          </a:p>
        </p:txBody>
      </p:sp>
      <p:pic>
        <p:nvPicPr>
          <p:cNvPr id="1026" name="Picture 2" descr="E:\Co-curricular\++Main Project - 8th Semester\Photos\3. Cube Casting  - 3rd March\DSC0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454400" cy="2590800"/>
          </a:xfrm>
          <a:prstGeom prst="rect">
            <a:avLst/>
          </a:prstGeom>
          <a:noFill/>
        </p:spPr>
      </p:pic>
      <p:pic>
        <p:nvPicPr>
          <p:cNvPr id="1027" name="Picture 3" descr="E:\Co-curricular\++Main Project - 8th Semester\Photos\3. Cube Casting  - 3rd March\DSC01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352800"/>
            <a:ext cx="3505200" cy="262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43300"/>
            <a:ext cx="41719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/>
          <a:lstStyle/>
          <a:p>
            <a:r>
              <a:rPr lang="en-GB" dirty="0" smtClean="0"/>
              <a:t>PLACEMENT OF POFS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267200" cy="4800600"/>
          </a:xfrm>
        </p:spPr>
        <p:txBody>
          <a:bodyPr>
            <a:normAutofit/>
          </a:bodyPr>
          <a:lstStyle/>
          <a:p>
            <a:r>
              <a:rPr lang="en-GB" dirty="0" smtClean="0"/>
              <a:t>Spacing = 25 mm</a:t>
            </a:r>
          </a:p>
          <a:p>
            <a:pPr lvl="0">
              <a:defRPr/>
            </a:pPr>
            <a:r>
              <a:rPr lang="en-GB" dirty="0" smtClean="0"/>
              <a:t>Orientation of Fibres : 	Perpendicular to  	the direction of 	application of 	concrete</a:t>
            </a:r>
          </a:p>
          <a:p>
            <a:pPr lvl="0">
              <a:defRPr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66800"/>
            <a:ext cx="3752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2811</TotalTime>
  <Words>1373</Words>
  <Application>Microsoft Office PowerPoint</Application>
  <PresentationFormat>On-screen Show (4:3)</PresentationFormat>
  <Paragraphs>228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DEVELOPMENT OF LIGHT TRANSMITTING CONCRETE  FOR ENERGY EFFICIENT BUILDING</vt:lpstr>
      <vt:lpstr>OBJECTIVE</vt:lpstr>
      <vt:lpstr>SCOPE OF THE PROJECT</vt:lpstr>
      <vt:lpstr>METHODOLOGY</vt:lpstr>
      <vt:lpstr>MATERIALS USED</vt:lpstr>
      <vt:lpstr>MIX PROPORTION</vt:lpstr>
      <vt:lpstr>PROPERTIES OF POF</vt:lpstr>
      <vt:lpstr>CASTING OF CUBE</vt:lpstr>
      <vt:lpstr>PLACEMENT OF POFS</vt:lpstr>
      <vt:lpstr>MATERIAL REQUIREMENTS FOR SLAB</vt:lpstr>
      <vt:lpstr>CASTING OF PREINSTALLED LTC SLAB </vt:lpstr>
      <vt:lpstr>CASTING OF POST-FABRICATION POF INSTALLED RCC SLAB   </vt:lpstr>
      <vt:lpstr>PowerPoint Presentation</vt:lpstr>
      <vt:lpstr>PowerPoint Presentation</vt:lpstr>
      <vt:lpstr>TESTS ON LTC</vt:lpstr>
      <vt:lpstr>COMPRESSIVE STRENGTH TEST</vt:lpstr>
      <vt:lpstr>LIGHT TRANSMITTANCE TEST</vt:lpstr>
      <vt:lpstr>LIGHT TRANSMITTANCE TEST</vt:lpstr>
      <vt:lpstr>LIGHT TRANSMITTANCE TEST</vt:lpstr>
      <vt:lpstr>WATER PERMEABILITY TEST</vt:lpstr>
      <vt:lpstr>WATER PERMEABILITY TEST</vt:lpstr>
      <vt:lpstr>PowerPoint Presentation</vt:lpstr>
      <vt:lpstr>SUMMARY</vt:lpstr>
      <vt:lpstr>REFERENCES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Sthanu Subramanian R</dc:creator>
  <cp:lastModifiedBy>Dr.Malathy</cp:lastModifiedBy>
  <cp:revision>273</cp:revision>
  <dcterms:created xsi:type="dcterms:W3CDTF">2014-08-27T04:43:50Z</dcterms:created>
  <dcterms:modified xsi:type="dcterms:W3CDTF">2018-09-20T10:12:13Z</dcterms:modified>
  <cp:contentStatus/>
</cp:coreProperties>
</file>