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42"/>
  </p:notesMasterIdLst>
  <p:sldIdLst>
    <p:sldId id="256" r:id="rId2"/>
    <p:sldId id="257" r:id="rId3"/>
    <p:sldId id="297" r:id="rId4"/>
    <p:sldId id="258" r:id="rId5"/>
    <p:sldId id="259" r:id="rId6"/>
    <p:sldId id="263" r:id="rId7"/>
    <p:sldId id="260" r:id="rId8"/>
    <p:sldId id="261" r:id="rId9"/>
    <p:sldId id="262" r:id="rId10"/>
    <p:sldId id="264" r:id="rId11"/>
    <p:sldId id="265" r:id="rId12"/>
    <p:sldId id="266" r:id="rId13"/>
    <p:sldId id="267" r:id="rId14"/>
    <p:sldId id="268" r:id="rId15"/>
    <p:sldId id="269" r:id="rId16"/>
    <p:sldId id="313" r:id="rId17"/>
    <p:sldId id="275" r:id="rId18"/>
    <p:sldId id="314" r:id="rId19"/>
    <p:sldId id="315" r:id="rId20"/>
    <p:sldId id="316" r:id="rId21"/>
    <p:sldId id="317" r:id="rId22"/>
    <p:sldId id="319" r:id="rId23"/>
    <p:sldId id="321" r:id="rId24"/>
    <p:sldId id="322" r:id="rId25"/>
    <p:sldId id="323" r:id="rId26"/>
    <p:sldId id="325" r:id="rId27"/>
    <p:sldId id="327" r:id="rId28"/>
    <p:sldId id="326" r:id="rId29"/>
    <p:sldId id="324" r:id="rId30"/>
    <p:sldId id="286" r:id="rId31"/>
    <p:sldId id="287" r:id="rId32"/>
    <p:sldId id="288" r:id="rId33"/>
    <p:sldId id="289" r:id="rId34"/>
    <p:sldId id="290" r:id="rId35"/>
    <p:sldId id="291" r:id="rId36"/>
    <p:sldId id="292" r:id="rId37"/>
    <p:sldId id="293" r:id="rId38"/>
    <p:sldId id="330" r:id="rId39"/>
    <p:sldId id="329"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C7F"/>
    <a:srgbClr val="059921"/>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3" d="100"/>
          <a:sy n="63" d="100"/>
        </p:scale>
        <p:origin x="-126" y="-240"/>
      </p:cViewPr>
      <p:guideLst>
        <p:guide orient="horz" pos="2160"/>
        <p:guide pos="3840"/>
      </p:guideLst>
    </p:cSldViewPr>
  </p:slideViewPr>
  <p:notesTextViewPr>
    <p:cViewPr>
      <p:scale>
        <a:sx n="1" d="1"/>
        <a:sy n="1" d="1"/>
      </p:scale>
      <p:origin x="0" y="0"/>
    </p:cViewPr>
  </p:notesTextViewPr>
  <p:sorterViewPr>
    <p:cViewPr>
      <p:scale>
        <a:sx n="66" d="100"/>
        <a:sy n="66" d="100"/>
      </p:scale>
      <p:origin x="0" y="26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5D07F-896B-4E84-9616-9818D7F94E3C}" type="datetimeFigureOut">
              <a:rPr lang="en-IN" smtClean="0"/>
              <a:pPr/>
              <a:t>9/19/2018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7EF5E-12F6-441B-92B3-2DA018CD2F39}" type="slidenum">
              <a:rPr lang="en-IN" smtClean="0"/>
              <a:pPr/>
              <a:t>‹#›</a:t>
            </a:fld>
            <a:endParaRPr lang="en-IN"/>
          </a:p>
        </p:txBody>
      </p:sp>
    </p:spTree>
    <p:extLst>
      <p:ext uri="{BB962C8B-B14F-4D97-AF65-F5344CB8AC3E}">
        <p14:creationId xmlns:p14="http://schemas.microsoft.com/office/powerpoint/2010/main" xmlns="" val="373456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730277-0B4B-4F44-94DB-30BBEEE3FB08}" type="datetime1">
              <a:rPr lang="en-IN" smtClean="0"/>
              <a:pPr/>
              <a:t>9/19/2018</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60670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8E35A-3CA2-4A7D-8339-C9BBEE77A4B8}" type="datetime1">
              <a:rPr lang="en-IN" smtClean="0"/>
              <a:pPr/>
              <a:t>9/19/2018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199516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4BF04-F3C0-4E39-8FC2-9617CA32426E}"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40615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EB4E45-0B72-4BE1-AA16-A79C1EF31093}"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374531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5D0905-13B9-4FB8-9105-FFBB33298D6F}"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416524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19658E-DB19-4D9C-B7E6-8A1F276C2EBF}"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251202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2381CC-60F2-423D-B339-1768CD0F2743}"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238033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D93F1D-A6C1-42AA-B9D6-D84FC155B64D}"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1892881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AFD8E-CADF-4732-B739-0ABE9DB699D6}"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408688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DC840A-1D0F-4C9A-891A-E283FDBF77EB}"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228216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E21077-B73D-442B-A630-5B602BD96D38}" type="datetime1">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5189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5925D4-B71E-4E89-9339-E7956B143CB8}" type="datetime1">
              <a:rPr lang="en-IN" smtClean="0"/>
              <a:pPr/>
              <a:t>9/19/2018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317900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AB8302-6235-4F58-A0BC-F624F28FB7CE}" type="datetime1">
              <a:rPr lang="en-IN" smtClean="0"/>
              <a:pPr/>
              <a:t>9/19/2018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147157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315A25-2E53-47F8-8B1C-0ABC8F1593E9}" type="datetime1">
              <a:rPr lang="en-IN" smtClean="0"/>
              <a:pPr/>
              <a:t>9/19/2018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223552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9B8EE-4899-485D-8D04-93F6E539DE06}" type="datetime1">
              <a:rPr lang="en-IN" smtClean="0"/>
              <a:pPr/>
              <a:t>9/19/2018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167564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590FCCA-2D8A-423E-89F0-25D010F4E62B}" type="datetime1">
              <a:rPr lang="en-IN" smtClean="0"/>
              <a:pPr/>
              <a:t>9/19/2018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79465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483BF0-CB98-4634-A6F5-99C7C010B593}" type="datetime1">
              <a:rPr lang="en-IN" smtClean="0"/>
              <a:pPr/>
              <a:t>9/19/2018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222540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AF612B-A205-49A9-81FA-AD3E17C0CD7F}" type="datetime1">
              <a:rPr lang="en-IN" smtClean="0"/>
              <a:pPr/>
              <a:t>9/19/2018</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646F6B-F8EB-4B1A-8048-15CF03FCE0F6}" type="slidenum">
              <a:rPr lang="en-IN" smtClean="0"/>
              <a:pPr/>
              <a:t>‹#›</a:t>
            </a:fld>
            <a:endParaRPr lang="en-IN"/>
          </a:p>
        </p:txBody>
      </p:sp>
    </p:spTree>
    <p:extLst>
      <p:ext uri="{BB962C8B-B14F-4D97-AF65-F5344CB8AC3E}">
        <p14:creationId xmlns:p14="http://schemas.microsoft.com/office/powerpoint/2010/main" xmlns="" val="12416141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hyperlink" Target="http://en.wikipedia.org/wiki/Alumel" TargetMode="External"/><Relationship Id="rId5" Type="http://schemas.openxmlformats.org/officeDocument/2006/relationships/hyperlink" Target="http://en.wikipedia.org/wiki/Chromel" TargetMode="Externa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625640" y="287213"/>
            <a:ext cx="8930747" cy="2110155"/>
          </a:xfrm>
        </p:spPr>
        <p:txBody>
          <a:bodyPr>
            <a:normAutofit/>
          </a:bodyPr>
          <a:lstStyle/>
          <a:p>
            <a:pPr algn="l"/>
            <a:r>
              <a:rPr lang="en-US" sz="3200" b="1" dirty="0">
                <a:solidFill>
                  <a:srgbClr val="059921"/>
                </a:solidFill>
                <a:latin typeface="Arial" panose="020B0604020202020204" pitchFamily="34" charset="0"/>
                <a:cs typeface="Arial" panose="020B0604020202020204" pitchFamily="34" charset="0"/>
              </a:rPr>
              <a:t>COMPARISON OF TEMPERATURE RISE PREDICTION METHODS WITH MEASURED TEMPERATURES DUE TO HYDRATION OF CEMENTITIOUS MATERIALS IN CONCRETE</a:t>
            </a:r>
            <a:r>
              <a:rPr lang="en-US" sz="3200" b="1" dirty="0">
                <a:solidFill>
                  <a:srgbClr val="0070C0"/>
                </a:solidFill>
                <a:latin typeface="Arial" panose="020B0604020202020204" pitchFamily="34" charset="0"/>
                <a:cs typeface="Arial" panose="020B0604020202020204" pitchFamily="34" charset="0"/>
              </a:rPr>
              <a:t>.</a:t>
            </a:r>
            <a:endParaRPr lang="en-IN" sz="3200" dirty="0">
              <a:solidFill>
                <a:srgbClr val="0070C0"/>
              </a:solidFill>
              <a:latin typeface="Arial" panose="020B0604020202020204" pitchFamily="34" charset="0"/>
              <a:cs typeface="Arial" panose="020B0604020202020204" pitchFamily="34" charset="0"/>
            </a:endParaRPr>
          </a:p>
        </p:txBody>
      </p:sp>
      <p:sp>
        <p:nvSpPr>
          <p:cNvPr id="7" name="Text Placeholder 6"/>
          <p:cNvSpPr>
            <a:spLocks noGrp="1"/>
          </p:cNvSpPr>
          <p:nvPr>
            <p:ph type="body" idx="1"/>
          </p:nvPr>
        </p:nvSpPr>
        <p:spPr>
          <a:xfrm>
            <a:off x="1551198" y="2362200"/>
            <a:ext cx="10412202" cy="3552092"/>
          </a:xfrm>
        </p:spPr>
        <p:txBody>
          <a:bodyPr>
            <a:noAutofit/>
          </a:bodyPr>
          <a:lstStyle/>
          <a:p>
            <a:pPr algn="ctr"/>
            <a:r>
              <a:rPr lang="en-IN" b="1" dirty="0" smtClean="0">
                <a:latin typeface="Arial" panose="020B0604020202020204" pitchFamily="34" charset="0"/>
                <a:cs typeface="Arial" panose="020B0604020202020204" pitchFamily="34" charset="0"/>
              </a:rPr>
              <a:t>By </a:t>
            </a:r>
          </a:p>
          <a:p>
            <a:pPr algn="l"/>
            <a:r>
              <a:rPr lang="en-US" sz="2400" b="1" dirty="0" smtClean="0">
                <a:solidFill>
                  <a:srgbClr val="0000FF"/>
                </a:solidFill>
                <a:latin typeface="Arial" panose="020B0604020202020204" pitchFamily="34" charset="0"/>
                <a:cs typeface="Arial" panose="020B0604020202020204" pitchFamily="34" charset="0"/>
              </a:rPr>
              <a:t>Dr</a:t>
            </a:r>
            <a:r>
              <a:rPr lang="en-US" sz="2400" b="1" dirty="0">
                <a:solidFill>
                  <a:srgbClr val="0000FF"/>
                </a:solidFill>
                <a:latin typeface="Arial" panose="020B0604020202020204" pitchFamily="34" charset="0"/>
                <a:cs typeface="Arial" panose="020B0604020202020204" pitchFamily="34" charset="0"/>
              </a:rPr>
              <a:t>. K.C. Tayade,</a:t>
            </a:r>
            <a:r>
              <a:rPr lang="en-IN" sz="2400" b="1" dirty="0">
                <a:solidFill>
                  <a:srgbClr val="0000FF"/>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endParaRPr lang="en-IN" sz="1600" b="1"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Dy. General Manager </a:t>
            </a:r>
            <a:r>
              <a:rPr lang="en-US" dirty="0" smtClean="0">
                <a:latin typeface="Arial" panose="020B0604020202020204" pitchFamily="34" charset="0"/>
                <a:cs typeface="Arial" panose="020B0604020202020204" pitchFamily="34" charset="0"/>
              </a:rPr>
              <a:t>and </a:t>
            </a:r>
            <a:r>
              <a:rPr lang="en-US" smtClean="0">
                <a:latin typeface="Arial" panose="020B0604020202020204" pitchFamily="34" charset="0"/>
                <a:cs typeface="Arial" panose="020B0604020202020204" pitchFamily="34" charset="0"/>
              </a:rPr>
              <a:t>Head Quality Control, </a:t>
            </a:r>
            <a:r>
              <a:rPr lang="en-US" dirty="0">
                <a:latin typeface="Arial" panose="020B0604020202020204" pitchFamily="34" charset="0"/>
                <a:cs typeface="Arial" panose="020B0604020202020204" pitchFamily="34" charset="0"/>
              </a:rPr>
              <a:t>Maharashtra Metro Rail Corporation Ltd., Nagpur.  </a:t>
            </a:r>
            <a:r>
              <a:rPr lang="en-US" sz="1400" dirty="0">
                <a:latin typeface="Arial" panose="020B0604020202020204" pitchFamily="34" charset="0"/>
                <a:cs typeface="Arial" panose="020B0604020202020204" pitchFamily="34" charset="0"/>
              </a:rPr>
              <a:t> </a:t>
            </a:r>
            <a:endParaRPr lang="en-IN" sz="1400" dirty="0">
              <a:latin typeface="Arial" panose="020B0604020202020204" pitchFamily="34" charset="0"/>
              <a:cs typeface="Arial" panose="020B0604020202020204" pitchFamily="34" charset="0"/>
            </a:endParaRPr>
          </a:p>
          <a:p>
            <a:pPr algn="l"/>
            <a:r>
              <a:rPr lang="en-US" sz="2400" b="1" dirty="0" err="1">
                <a:solidFill>
                  <a:srgbClr val="0000FF"/>
                </a:solidFill>
                <a:latin typeface="Arial" panose="020B0604020202020204" pitchFamily="34" charset="0"/>
                <a:cs typeface="Arial" panose="020B0604020202020204" pitchFamily="34" charset="0"/>
              </a:rPr>
              <a:t>Er</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J.P.Gupta</a:t>
            </a:r>
            <a:r>
              <a:rPr lang="en-US" sz="1600" b="1" dirty="0">
                <a:latin typeface="Arial" panose="020B0604020202020204" pitchFamily="34" charset="0"/>
                <a:cs typeface="Arial" panose="020B0604020202020204" pitchFamily="34" charset="0"/>
              </a:rPr>
              <a:t>,</a:t>
            </a:r>
            <a:r>
              <a:rPr lang="en-IN"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endParaRPr lang="en-IN" sz="1600" b="1"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Manager (Reach-1), Maharashtra Metro Rail Corporation Ltd., Nagpur.</a:t>
            </a:r>
            <a:r>
              <a:rPr lang="en-I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endParaRPr lang="en-IN" dirty="0">
              <a:latin typeface="Arial" panose="020B0604020202020204" pitchFamily="34" charset="0"/>
              <a:cs typeface="Arial" panose="020B0604020202020204" pitchFamily="34" charset="0"/>
            </a:endParaRPr>
          </a:p>
          <a:p>
            <a:pPr algn="l"/>
            <a:r>
              <a:rPr lang="en-US" sz="2400" b="1" dirty="0" err="1">
                <a:solidFill>
                  <a:srgbClr val="0000FF"/>
                </a:solidFill>
                <a:latin typeface="Arial" panose="020B0604020202020204" pitchFamily="34" charset="0"/>
                <a:cs typeface="Arial" panose="020B0604020202020204" pitchFamily="34" charset="0"/>
              </a:rPr>
              <a:t>Er</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Kunwar</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Sushil</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kumar</a:t>
            </a:r>
            <a:r>
              <a:rPr lang="en-US" sz="2400" b="1" dirty="0">
                <a:latin typeface="Arial" panose="020B0604020202020204" pitchFamily="34" charset="0"/>
                <a:cs typeface="Arial" panose="020B0604020202020204" pitchFamily="34" charset="0"/>
              </a:rPr>
              <a:t>,</a:t>
            </a:r>
            <a:r>
              <a:rPr lang="en-IN"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endParaRPr lang="en-IN" sz="1600" b="1"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Addl. General Manager (Reach-1), Maharashtra Metro Rail Corporation Ltd., Nagpur.</a:t>
            </a:r>
            <a:r>
              <a:rPr lang="en-IN"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endParaRPr lang="en-IN" b="1" dirty="0">
              <a:latin typeface="Arial" panose="020B0604020202020204" pitchFamily="34" charset="0"/>
              <a:cs typeface="Arial" panose="020B0604020202020204" pitchFamily="34" charset="0"/>
            </a:endParaRPr>
          </a:p>
          <a:p>
            <a:pPr algn="l"/>
            <a:r>
              <a:rPr lang="en-US" sz="2400" b="1" dirty="0" err="1">
                <a:solidFill>
                  <a:srgbClr val="0000FF"/>
                </a:solidFill>
                <a:latin typeface="Arial" panose="020B0604020202020204" pitchFamily="34" charset="0"/>
                <a:cs typeface="Arial" panose="020B0604020202020204" pitchFamily="34" charset="0"/>
              </a:rPr>
              <a:t>Er</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Devendra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Ramtekkar</a:t>
            </a:r>
            <a:r>
              <a:rPr lang="en-US" sz="1600" b="1" dirty="0">
                <a:latin typeface="Arial" panose="020B0604020202020204" pitchFamily="34" charset="0"/>
                <a:cs typeface="Arial" panose="020B0604020202020204" pitchFamily="34" charset="0"/>
              </a:rPr>
              <a:t>,</a:t>
            </a:r>
            <a:r>
              <a:rPr lang="en-IN"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 </a:t>
            </a:r>
            <a:endParaRPr lang="en-IN" sz="1600" b="1"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Executive Director, Maharashtra Metro Rail Corporation Ltd., Nagpur</a:t>
            </a:r>
            <a:endParaRPr lang="en-IN" dirty="0">
              <a:latin typeface="Arial" panose="020B0604020202020204" pitchFamily="34" charset="0"/>
              <a:cs typeface="Arial" panose="020B0604020202020204" pitchFamily="34" charset="0"/>
            </a:endParaRPr>
          </a:p>
        </p:txBody>
      </p:sp>
      <p:pic>
        <p:nvPicPr>
          <p:cNvPr id="4" name="Picture 3" descr="Picture 6"/>
          <p:cNvPicPr>
            <a:picLocks noChangeAspect="1"/>
          </p:cNvPicPr>
          <p:nvPr/>
        </p:nvPicPr>
        <p:blipFill>
          <a:blip r:embed="rId2" cstate="print">
            <a:extLst/>
          </a:blip>
          <a:srcRect l="17453" t="12268" r="12700" b="19044"/>
          <a:stretch>
            <a:fillRect/>
          </a:stretch>
        </p:blipFill>
        <p:spPr>
          <a:xfrm>
            <a:off x="10413985" y="211013"/>
            <a:ext cx="1166867" cy="1320801"/>
          </a:xfrm>
          <a:prstGeom prst="rect">
            <a:avLst/>
          </a:prstGeom>
          <a:ln w="12700">
            <a:miter lim="400000"/>
          </a:ln>
        </p:spPr>
      </p:pic>
      <p:sp>
        <p:nvSpPr>
          <p:cNvPr id="2" name="Slide Number Placeholder 1"/>
          <p:cNvSpPr>
            <a:spLocks noGrp="1"/>
          </p:cNvSpPr>
          <p:nvPr>
            <p:ph type="sldNum" sz="quarter" idx="12"/>
          </p:nvPr>
        </p:nvSpPr>
        <p:spPr/>
        <p:txBody>
          <a:bodyPr/>
          <a:lstStyle/>
          <a:p>
            <a:fld id="{26646F6B-F8EB-4B1A-8048-15CF03FCE0F6}" type="slidenum">
              <a:rPr lang="en-IN" smtClean="0"/>
              <a:pPr/>
              <a:t>1</a:t>
            </a:fld>
            <a:endParaRPr lang="en-IN"/>
          </a:p>
        </p:txBody>
      </p:sp>
    </p:spTree>
    <p:extLst>
      <p:ext uri="{BB962C8B-B14F-4D97-AF65-F5344CB8AC3E}">
        <p14:creationId xmlns:p14="http://schemas.microsoft.com/office/powerpoint/2010/main" xmlns="" val="3581348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10</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5"/>
          <p:cNvSpPr txBox="1">
            <a:spLocks noChangeArrowheads="1"/>
          </p:cNvSpPr>
          <p:nvPr/>
        </p:nvSpPr>
        <p:spPr bwMode="auto">
          <a:xfrm>
            <a:off x="2116015" y="181708"/>
            <a:ext cx="7620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3600" b="1" dirty="0" smtClean="0">
                <a:solidFill>
                  <a:srgbClr val="FF00FF"/>
                </a:solidFill>
                <a:latin typeface="Arial" panose="020B0604020202020204" pitchFamily="34" charset="0"/>
                <a:cs typeface="Arial" panose="020B0604020202020204" pitchFamily="34" charset="0"/>
              </a:rPr>
              <a:t>Maximum temperature and Maximum temperature difference</a:t>
            </a:r>
            <a:endParaRPr lang="en-US" altLang="en-US" sz="3600" dirty="0">
              <a:solidFill>
                <a:srgbClr val="FF00FF"/>
              </a:solidFill>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1567961" y="1470758"/>
            <a:ext cx="10222524"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marL="342900" indent="-342900" eaLnBrk="1" hangingPunct="1">
              <a:spcBef>
                <a:spcPct val="50000"/>
              </a:spcBef>
              <a:buClr>
                <a:srgbClr val="FF0000"/>
              </a:buClr>
              <a:buFont typeface="Wingdings" panose="05000000000000000000" pitchFamily="2" charset="2"/>
              <a:buChar char="ü"/>
            </a:pPr>
            <a:r>
              <a:rPr lang="en-US" altLang="en-US" sz="2400" dirty="0">
                <a:latin typeface="Arial" pitchFamily="34" charset="0"/>
                <a:cs typeface="Arial" pitchFamily="34" charset="0"/>
              </a:rPr>
              <a:t>Measurements of temperatures inside concrete is an important tool to know the pattern of rise of temperature.</a:t>
            </a:r>
          </a:p>
          <a:p>
            <a:pPr marL="342900" indent="-342900" eaLnBrk="1" hangingPunct="1">
              <a:spcBef>
                <a:spcPct val="50000"/>
              </a:spcBef>
              <a:buClr>
                <a:srgbClr val="FF0000"/>
              </a:buClr>
              <a:buFont typeface="Wingdings" panose="05000000000000000000" pitchFamily="2" charset="2"/>
              <a:buChar char="ü"/>
            </a:pPr>
            <a:r>
              <a:rPr lang="en-US" altLang="en-US" sz="2400" dirty="0">
                <a:latin typeface="Arial" pitchFamily="34" charset="0"/>
                <a:cs typeface="Arial" pitchFamily="34" charset="0"/>
              </a:rPr>
              <a:t>The prediction of maximum temperature and rise of temperature is important in </a:t>
            </a:r>
            <a:r>
              <a:rPr lang="en-US" altLang="en-US" sz="2400" dirty="0">
                <a:solidFill>
                  <a:srgbClr val="0000FF"/>
                </a:solidFill>
                <a:latin typeface="Arial" pitchFamily="34" charset="0"/>
                <a:cs typeface="Arial" pitchFamily="34" charset="0"/>
              </a:rPr>
              <a:t>controlling heat of hydration</a:t>
            </a:r>
            <a:r>
              <a:rPr lang="en-US" altLang="en-US" sz="2400" dirty="0">
                <a:latin typeface="Arial" pitchFamily="34" charset="0"/>
                <a:cs typeface="Arial" pitchFamily="34" charset="0"/>
              </a:rPr>
              <a:t>. The maximum in place temperature reached in concrete members affects the </a:t>
            </a:r>
            <a:r>
              <a:rPr lang="en-US" altLang="en-US" sz="2400" dirty="0">
                <a:solidFill>
                  <a:srgbClr val="0000FF"/>
                </a:solidFill>
                <a:latin typeface="Arial" pitchFamily="34" charset="0"/>
                <a:cs typeface="Arial" pitchFamily="34" charset="0"/>
              </a:rPr>
              <a:t>long term performance of structure</a:t>
            </a:r>
            <a:r>
              <a:rPr lang="en-US" altLang="en-US" sz="2400" dirty="0">
                <a:latin typeface="Arial" pitchFamily="34" charset="0"/>
                <a:cs typeface="Arial" pitchFamily="34" charset="0"/>
              </a:rPr>
              <a:t> during its service life. </a:t>
            </a:r>
          </a:p>
          <a:p>
            <a:pPr marL="342900" indent="-342900" eaLnBrk="1" hangingPunct="1">
              <a:spcBef>
                <a:spcPct val="50000"/>
              </a:spcBef>
              <a:buClr>
                <a:srgbClr val="FF0000"/>
              </a:buClr>
              <a:buFont typeface="Wingdings" panose="05000000000000000000" pitchFamily="2" charset="2"/>
              <a:buChar char="ü"/>
            </a:pPr>
            <a:r>
              <a:rPr lang="en-US" altLang="en-US" sz="2400" dirty="0">
                <a:latin typeface="Arial" pitchFamily="34" charset="0"/>
                <a:cs typeface="Arial" pitchFamily="34" charset="0"/>
              </a:rPr>
              <a:t> Large temperature difference occur when the concrete core is hot and the ambient temperatures are low OR when the forms are removed when the concrete underneath is hot, typically referred to as </a:t>
            </a:r>
            <a:r>
              <a:rPr lang="en-US" altLang="en-US" sz="2400" dirty="0">
                <a:solidFill>
                  <a:srgbClr val="FF00FF"/>
                </a:solidFill>
                <a:latin typeface="Arial" pitchFamily="34" charset="0"/>
                <a:cs typeface="Arial" pitchFamily="34" charset="0"/>
              </a:rPr>
              <a:t>“thermal shock”</a:t>
            </a:r>
            <a:r>
              <a:rPr lang="en-US" altLang="en-US" sz="2400" dirty="0">
                <a:latin typeface="Arial" pitchFamily="34" charset="0"/>
                <a:cs typeface="Arial" pitchFamily="34" charset="0"/>
              </a:rPr>
              <a:t> </a:t>
            </a:r>
          </a:p>
        </p:txBody>
      </p:sp>
    </p:spTree>
    <p:extLst>
      <p:ext uri="{BB962C8B-B14F-4D97-AF65-F5344CB8AC3E}">
        <p14:creationId xmlns:p14="http://schemas.microsoft.com/office/powerpoint/2010/main" xmlns="" val="296921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11</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1705708" y="304800"/>
            <a:ext cx="896229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itchFamily="34" charset="0"/>
                <a:cs typeface="Arial" pitchFamily="34" charset="0"/>
              </a:rPr>
              <a:t>The 3 methods considered for comparison in this paper for the measured maximum temperatures</a:t>
            </a:r>
            <a:r>
              <a:rPr lang="en-US" altLang="en-US" sz="2800" dirty="0">
                <a:solidFill>
                  <a:srgbClr val="FF00FF"/>
                </a:solidFill>
                <a:latin typeface="Arial" pitchFamily="34" charset="0"/>
                <a:cs typeface="Arial" pitchFamily="34" charset="0"/>
              </a:rPr>
              <a:t> </a:t>
            </a:r>
          </a:p>
        </p:txBody>
      </p:sp>
      <p:sp>
        <p:nvSpPr>
          <p:cNvPr id="6" name="Text Box 5"/>
          <p:cNvSpPr txBox="1">
            <a:spLocks noChangeArrowheads="1"/>
          </p:cNvSpPr>
          <p:nvPr/>
        </p:nvSpPr>
        <p:spPr bwMode="auto">
          <a:xfrm>
            <a:off x="1403837" y="1673468"/>
            <a:ext cx="10099185" cy="435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FontTx/>
              <a:buAutoNum type="arabicParenR"/>
            </a:pPr>
            <a:r>
              <a:rPr lang="en-US" altLang="en-US" sz="2400" b="1" dirty="0">
                <a:solidFill>
                  <a:srgbClr val="FF0066"/>
                </a:solidFill>
                <a:latin typeface="Arial" pitchFamily="34" charset="0"/>
                <a:cs typeface="Arial" pitchFamily="34" charset="0"/>
              </a:rPr>
              <a:t>PCA METHOD</a:t>
            </a:r>
            <a:r>
              <a:rPr lang="en-US" altLang="en-US" dirty="0">
                <a:latin typeface="Arial" pitchFamily="34" charset="0"/>
                <a:cs typeface="Arial" pitchFamily="34" charset="0"/>
              </a:rPr>
              <a:t> </a:t>
            </a:r>
            <a:r>
              <a:rPr lang="en-US" altLang="en-US" sz="2400" dirty="0">
                <a:latin typeface="Arial" pitchFamily="34" charset="0"/>
                <a:cs typeface="Arial" pitchFamily="34" charset="0"/>
              </a:rPr>
              <a:t>: </a:t>
            </a:r>
            <a:r>
              <a:rPr lang="en-US" altLang="en-US" sz="2000" i="1" dirty="0">
                <a:latin typeface="Arial" pitchFamily="34" charset="0"/>
                <a:cs typeface="Arial" pitchFamily="34" charset="0"/>
              </a:rPr>
              <a:t>Empirical formulas</a:t>
            </a:r>
            <a:r>
              <a:rPr lang="en-US" altLang="en-US" i="1" dirty="0">
                <a:latin typeface="Arial" pitchFamily="34" charset="0"/>
                <a:cs typeface="Arial" pitchFamily="34" charset="0"/>
              </a:rPr>
              <a:t>. </a:t>
            </a:r>
          </a:p>
          <a:p>
            <a:pPr eaLnBrk="1" hangingPunct="1">
              <a:spcBef>
                <a:spcPct val="50000"/>
              </a:spcBef>
              <a:buFontTx/>
              <a:buAutoNum type="arabicParenR"/>
            </a:pPr>
            <a:r>
              <a:rPr lang="en-US" altLang="en-US" sz="2400" b="1" dirty="0">
                <a:solidFill>
                  <a:srgbClr val="FF0066"/>
                </a:solidFill>
                <a:latin typeface="Arial" pitchFamily="34" charset="0"/>
                <a:cs typeface="Arial" pitchFamily="34" charset="0"/>
              </a:rPr>
              <a:t>GRAPHICAL METHOD OF ACI 207.2R</a:t>
            </a:r>
            <a:r>
              <a:rPr lang="en-US" altLang="en-US" sz="2400" dirty="0">
                <a:latin typeface="Arial" pitchFamily="34" charset="0"/>
                <a:cs typeface="Arial" pitchFamily="34" charset="0"/>
              </a:rPr>
              <a:t> :</a:t>
            </a:r>
            <a:r>
              <a:rPr lang="en-US" altLang="en-US" i="1" dirty="0">
                <a:latin typeface="Arial" pitchFamily="34" charset="0"/>
                <a:cs typeface="Arial" pitchFamily="34" charset="0"/>
              </a:rPr>
              <a:t> </a:t>
            </a:r>
            <a:r>
              <a:rPr lang="en-US" altLang="en-US" sz="2000" i="1" dirty="0">
                <a:latin typeface="Arial" pitchFamily="34" charset="0"/>
                <a:cs typeface="Arial" pitchFamily="34" charset="0"/>
              </a:rPr>
              <a:t>Adiabatic temperature rise curves as published in ACI committee.</a:t>
            </a:r>
            <a:r>
              <a:rPr lang="en-US" altLang="en-US" sz="2000" dirty="0">
                <a:latin typeface="Arial" pitchFamily="34" charset="0"/>
                <a:cs typeface="Arial" pitchFamily="34" charset="0"/>
              </a:rPr>
              <a:t> </a:t>
            </a:r>
          </a:p>
          <a:p>
            <a:pPr eaLnBrk="1" hangingPunct="1">
              <a:spcBef>
                <a:spcPct val="50000"/>
              </a:spcBef>
              <a:buFontTx/>
              <a:buAutoNum type="arabicParenR"/>
            </a:pPr>
            <a:r>
              <a:rPr lang="en-US" altLang="en-US" sz="2400" b="1" dirty="0">
                <a:solidFill>
                  <a:srgbClr val="FF0066"/>
                </a:solidFill>
                <a:latin typeface="Arial" pitchFamily="34" charset="0"/>
                <a:cs typeface="Arial" pitchFamily="34" charset="0"/>
              </a:rPr>
              <a:t>THE ASCE METHOD</a:t>
            </a:r>
            <a:r>
              <a:rPr lang="en-US" altLang="en-US" sz="2400" b="1" dirty="0">
                <a:latin typeface="Arial" pitchFamily="34" charset="0"/>
                <a:cs typeface="Arial" pitchFamily="34" charset="0"/>
              </a:rPr>
              <a:t> :</a:t>
            </a:r>
            <a:r>
              <a:rPr lang="en-US" altLang="en-US" dirty="0">
                <a:latin typeface="Arial" pitchFamily="34" charset="0"/>
                <a:cs typeface="Arial" pitchFamily="34" charset="0"/>
              </a:rPr>
              <a:t> </a:t>
            </a:r>
          </a:p>
          <a:p>
            <a:pPr eaLnBrk="1" hangingPunct="1">
              <a:spcBef>
                <a:spcPct val="50000"/>
              </a:spcBef>
            </a:pPr>
            <a:r>
              <a:rPr lang="en-US" altLang="en-US" sz="2400" i="1" dirty="0">
                <a:solidFill>
                  <a:srgbClr val="FF00FF"/>
                </a:solidFill>
                <a:latin typeface="Arial" pitchFamily="34" charset="0"/>
                <a:cs typeface="Arial" pitchFamily="34" charset="0"/>
              </a:rPr>
              <a:t> . . . .</a:t>
            </a:r>
            <a:r>
              <a:rPr lang="en-US" altLang="en-US" i="1" dirty="0">
                <a:latin typeface="Arial" pitchFamily="34" charset="0"/>
                <a:cs typeface="Arial" pitchFamily="34" charset="0"/>
              </a:rPr>
              <a:t>   </a:t>
            </a:r>
            <a:r>
              <a:rPr lang="en-US" altLang="en-US" sz="2800" i="1" dirty="0">
                <a:latin typeface="Arial" pitchFamily="34" charset="0"/>
                <a:cs typeface="Arial" pitchFamily="34" charset="0"/>
              </a:rPr>
              <a:t> to have comparative Assessment of the maximum concrete temperatures with that of theoretical  Ones.</a:t>
            </a:r>
            <a:endParaRPr lang="en-US" altLang="en-US" sz="2800" dirty="0">
              <a:latin typeface="Arial" pitchFamily="34" charset="0"/>
              <a:cs typeface="Arial" pitchFamily="34" charset="0"/>
            </a:endParaRPr>
          </a:p>
          <a:p>
            <a:pPr eaLnBrk="1" hangingPunct="1">
              <a:spcBef>
                <a:spcPct val="50000"/>
              </a:spcBef>
            </a:pPr>
            <a:r>
              <a:rPr lang="en-US" altLang="en-US" dirty="0">
                <a:latin typeface="Arial" pitchFamily="34" charset="0"/>
                <a:cs typeface="Arial" pitchFamily="34" charset="0"/>
              </a:rPr>
              <a:t>  </a:t>
            </a:r>
            <a:r>
              <a:rPr lang="en-US" altLang="en-US" sz="2400" dirty="0">
                <a:latin typeface="Arial" pitchFamily="34" charset="0"/>
                <a:cs typeface="Arial" pitchFamily="34" charset="0"/>
              </a:rPr>
              <a:t>Current state of practice is to perform </a:t>
            </a:r>
            <a:r>
              <a:rPr lang="en-US" altLang="en-US" sz="2800" dirty="0">
                <a:solidFill>
                  <a:srgbClr val="0000FF"/>
                </a:solidFill>
                <a:latin typeface="Arial" pitchFamily="34" charset="0"/>
                <a:cs typeface="Arial" pitchFamily="34" charset="0"/>
              </a:rPr>
              <a:t>adiabatic calorimetry</a:t>
            </a:r>
            <a:r>
              <a:rPr lang="en-US" altLang="en-US" sz="2400" dirty="0">
                <a:latin typeface="Arial" pitchFamily="34" charset="0"/>
                <a:cs typeface="Arial" pitchFamily="34" charset="0"/>
              </a:rPr>
              <a:t> testing on concrete mixtures and use </a:t>
            </a:r>
            <a:r>
              <a:rPr lang="en-US" altLang="en-US" sz="2800" dirty="0">
                <a:solidFill>
                  <a:srgbClr val="0000FF"/>
                </a:solidFill>
                <a:latin typeface="Arial" pitchFamily="34" charset="0"/>
                <a:cs typeface="Arial" pitchFamily="34" charset="0"/>
              </a:rPr>
              <a:t>FEM</a:t>
            </a:r>
            <a:r>
              <a:rPr lang="en-US" altLang="en-US" sz="2400" dirty="0">
                <a:latin typeface="Arial" pitchFamily="34" charset="0"/>
                <a:cs typeface="Arial" pitchFamily="34" charset="0"/>
              </a:rPr>
              <a:t> analysis to predict temperature distribution over time.   - - -    </a:t>
            </a:r>
            <a:r>
              <a:rPr lang="en-US" altLang="en-US" sz="2400" dirty="0">
                <a:solidFill>
                  <a:srgbClr val="FF0066"/>
                </a:solidFill>
                <a:latin typeface="Arial" pitchFamily="34" charset="0"/>
                <a:cs typeface="Arial" pitchFamily="34" charset="0"/>
              </a:rPr>
              <a:t>Riding K.A.</a:t>
            </a:r>
            <a:r>
              <a:rPr lang="en-US" altLang="en-US" sz="2400" dirty="0">
                <a:latin typeface="Arial" pitchFamily="34" charset="0"/>
                <a:cs typeface="Arial" pitchFamily="34" charset="0"/>
              </a:rPr>
              <a:t>  </a:t>
            </a:r>
          </a:p>
        </p:txBody>
      </p:sp>
    </p:spTree>
    <p:extLst>
      <p:ext uri="{BB962C8B-B14F-4D97-AF65-F5344CB8AC3E}">
        <p14:creationId xmlns:p14="http://schemas.microsoft.com/office/powerpoint/2010/main" xmlns="" val="1745927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12</a:t>
            </a:fld>
            <a:endParaRPr lang="en-IN" dirty="0"/>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5"/>
          <p:cNvSpPr txBox="1">
            <a:spLocks noChangeArrowheads="1"/>
          </p:cNvSpPr>
          <p:nvPr/>
        </p:nvSpPr>
        <p:spPr bwMode="auto">
          <a:xfrm>
            <a:off x="4671646" y="121213"/>
            <a:ext cx="3338146"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itchFamily="34" charset="0"/>
                <a:cs typeface="Arial" pitchFamily="34" charset="0"/>
              </a:rPr>
              <a:t>PCA METHOD</a:t>
            </a:r>
          </a:p>
        </p:txBody>
      </p:sp>
      <p:sp>
        <p:nvSpPr>
          <p:cNvPr id="6" name="Text Box 4"/>
          <p:cNvSpPr txBox="1">
            <a:spLocks noChangeArrowheads="1"/>
          </p:cNvSpPr>
          <p:nvPr/>
        </p:nvSpPr>
        <p:spPr bwMode="auto">
          <a:xfrm>
            <a:off x="1365739" y="862012"/>
            <a:ext cx="9487862"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marL="342900" indent="-342900" eaLnBrk="1" hangingPunct="1">
              <a:spcBef>
                <a:spcPct val="50000"/>
              </a:spcBef>
              <a:buFont typeface="Wingdings" panose="05000000000000000000" pitchFamily="2" charset="2"/>
              <a:buChar char="§"/>
            </a:pPr>
            <a:r>
              <a:rPr lang="en-US" altLang="en-US" sz="2400" dirty="0">
                <a:latin typeface="Arial" pitchFamily="34" charset="0"/>
                <a:cs typeface="Arial" pitchFamily="34" charset="0"/>
              </a:rPr>
              <a:t>The </a:t>
            </a:r>
            <a:r>
              <a:rPr lang="en-US" altLang="en-US" sz="2400" dirty="0">
                <a:solidFill>
                  <a:srgbClr val="0000FF"/>
                </a:solidFill>
                <a:latin typeface="Arial" pitchFamily="34" charset="0"/>
                <a:cs typeface="Arial" pitchFamily="34" charset="0"/>
              </a:rPr>
              <a:t>Portland Cement Association’s (PCA)</a:t>
            </a:r>
            <a:r>
              <a:rPr lang="en-US" altLang="en-US" sz="2400" dirty="0">
                <a:latin typeface="Arial" pitchFamily="34" charset="0"/>
                <a:cs typeface="Arial" pitchFamily="34" charset="0"/>
              </a:rPr>
              <a:t> Design and control of concrete mixtures 14th edition, 2003,  gives a quick method to estimate the maximum temperature developed in mass concrete members.</a:t>
            </a:r>
          </a:p>
          <a:p>
            <a:pPr marL="342900" indent="-342900" eaLnBrk="1" hangingPunct="1">
              <a:spcBef>
                <a:spcPct val="50000"/>
              </a:spcBef>
              <a:buFont typeface="Wingdings" panose="05000000000000000000" pitchFamily="2" charset="2"/>
              <a:buChar char="§"/>
            </a:pPr>
            <a:r>
              <a:rPr lang="en-US" altLang="en-US" sz="2400" dirty="0">
                <a:solidFill>
                  <a:srgbClr val="0000FF"/>
                </a:solidFill>
                <a:latin typeface="Arial" pitchFamily="34" charset="0"/>
                <a:cs typeface="Arial" pitchFamily="34" charset="0"/>
              </a:rPr>
              <a:t>Postulates that the maximum temperature rise of concrete above the placement temperatures will be at 12</a:t>
            </a:r>
            <a:r>
              <a:rPr lang="en-US" altLang="en-US" sz="2400" baseline="30000" dirty="0">
                <a:solidFill>
                  <a:srgbClr val="0000FF"/>
                </a:solidFill>
                <a:latin typeface="Arial" pitchFamily="34" charset="0"/>
                <a:cs typeface="Arial" pitchFamily="34" charset="0"/>
              </a:rPr>
              <a:t>0</a:t>
            </a:r>
            <a:r>
              <a:rPr lang="en-US" altLang="en-US" sz="2400" dirty="0">
                <a:solidFill>
                  <a:srgbClr val="0000FF"/>
                </a:solidFill>
                <a:latin typeface="Arial" pitchFamily="34" charset="0"/>
                <a:cs typeface="Arial" pitchFamily="34" charset="0"/>
              </a:rPr>
              <a:t>C (21.6</a:t>
            </a:r>
            <a:r>
              <a:rPr lang="en-US" altLang="en-US" sz="2400" baseline="30000" dirty="0">
                <a:solidFill>
                  <a:srgbClr val="0000FF"/>
                </a:solidFill>
                <a:latin typeface="Arial" pitchFamily="34" charset="0"/>
                <a:cs typeface="Arial" pitchFamily="34" charset="0"/>
              </a:rPr>
              <a:t>0</a:t>
            </a:r>
            <a:r>
              <a:rPr lang="en-US" altLang="en-US" sz="2400" dirty="0">
                <a:solidFill>
                  <a:srgbClr val="0000FF"/>
                </a:solidFill>
                <a:latin typeface="Arial" pitchFamily="34" charset="0"/>
                <a:cs typeface="Arial" pitchFamily="34" charset="0"/>
              </a:rPr>
              <a:t>F) for every 100 kg of cement used in concrete.</a:t>
            </a:r>
          </a:p>
          <a:p>
            <a:pPr marL="342900" indent="-342900" eaLnBrk="1" hangingPunct="1">
              <a:spcBef>
                <a:spcPct val="50000"/>
              </a:spcBef>
              <a:buFont typeface="Wingdings" panose="05000000000000000000" pitchFamily="2" charset="2"/>
              <a:buChar char="§"/>
            </a:pPr>
            <a:r>
              <a:rPr lang="en-US" altLang="en-US" sz="2400" dirty="0">
                <a:latin typeface="Arial" pitchFamily="34" charset="0"/>
                <a:cs typeface="Arial" pitchFamily="34" charset="0"/>
              </a:rPr>
              <a:t>Method is approximate for concrete containing </a:t>
            </a:r>
            <a:r>
              <a:rPr lang="en-US" altLang="en-US" sz="2400" dirty="0">
                <a:solidFill>
                  <a:srgbClr val="C00000"/>
                </a:solidFill>
                <a:latin typeface="Arial" pitchFamily="34" charset="0"/>
                <a:cs typeface="Arial" pitchFamily="34" charset="0"/>
              </a:rPr>
              <a:t>300 to 600 kg of cement per cubic meter of concrete, </a:t>
            </a:r>
            <a:r>
              <a:rPr lang="en-US" altLang="en-US" sz="2400" dirty="0">
                <a:latin typeface="Arial" pitchFamily="34" charset="0"/>
                <a:cs typeface="Arial" pitchFamily="34" charset="0"/>
              </a:rPr>
              <a:t>also assumes that the least dimension of concrete member is at least 1.8 m (6 </a:t>
            </a:r>
            <a:r>
              <a:rPr lang="en-US" altLang="en-US" sz="2400" dirty="0" err="1">
                <a:latin typeface="Arial" pitchFamily="34" charset="0"/>
                <a:cs typeface="Arial" pitchFamily="34" charset="0"/>
              </a:rPr>
              <a:t>ft</a:t>
            </a:r>
            <a:r>
              <a:rPr lang="en-US" altLang="en-US" sz="2400" dirty="0">
                <a:latin typeface="Arial" pitchFamily="34" charset="0"/>
                <a:cs typeface="Arial" pitchFamily="34" charset="0"/>
              </a:rPr>
              <a:t>).</a:t>
            </a:r>
          </a:p>
          <a:p>
            <a:pPr marL="342900" indent="-342900" eaLnBrk="1" hangingPunct="1">
              <a:spcBef>
                <a:spcPct val="50000"/>
              </a:spcBef>
              <a:buFont typeface="Wingdings" panose="05000000000000000000" pitchFamily="2" charset="2"/>
              <a:buChar char="§"/>
            </a:pPr>
            <a:r>
              <a:rPr lang="en-US" altLang="en-US" sz="2400" dirty="0">
                <a:latin typeface="Arial" pitchFamily="34" charset="0"/>
                <a:cs typeface="Arial" pitchFamily="34" charset="0"/>
              </a:rPr>
              <a:t>PCA method does not provide any information on time of maximum temperature; treats all cements the same and gives no guidelines on how to account for slag cements</a:t>
            </a:r>
            <a:r>
              <a:rPr lang="en-US" altLang="en-US" sz="2400" dirty="0">
                <a:latin typeface="Times New Roman" panose="02020603050405020304" pitchFamily="18" charset="0"/>
              </a:rPr>
              <a:t>. </a:t>
            </a:r>
          </a:p>
        </p:txBody>
      </p:sp>
    </p:spTree>
    <p:extLst>
      <p:ext uri="{BB962C8B-B14F-4D97-AF65-F5344CB8AC3E}">
        <p14:creationId xmlns:p14="http://schemas.microsoft.com/office/powerpoint/2010/main" xmlns="" val="509472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13</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5"/>
          <p:cNvSpPr txBox="1">
            <a:spLocks noChangeArrowheads="1"/>
          </p:cNvSpPr>
          <p:nvPr/>
        </p:nvSpPr>
        <p:spPr bwMode="auto">
          <a:xfrm>
            <a:off x="3689839" y="137746"/>
            <a:ext cx="41089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400" b="1" dirty="0" smtClean="0">
                <a:solidFill>
                  <a:srgbClr val="FF00FF"/>
                </a:solidFill>
                <a:latin typeface="Arial" panose="020B0604020202020204" pitchFamily="34" charset="0"/>
                <a:cs typeface="Arial" panose="020B0604020202020204" pitchFamily="34" charset="0"/>
              </a:rPr>
              <a:t>    PCA </a:t>
            </a:r>
            <a:r>
              <a:rPr lang="en-US" altLang="en-US" sz="2400" b="1" dirty="0">
                <a:solidFill>
                  <a:srgbClr val="FF00FF"/>
                </a:solidFill>
                <a:latin typeface="Arial" panose="020B0604020202020204" pitchFamily="34" charset="0"/>
                <a:cs typeface="Arial" panose="020B0604020202020204" pitchFamily="34" charset="0"/>
              </a:rPr>
              <a:t>METHOD (</a:t>
            </a:r>
            <a:r>
              <a:rPr lang="en-US" altLang="en-US" sz="2400" b="1" dirty="0" err="1">
                <a:solidFill>
                  <a:srgbClr val="FF00FF"/>
                </a:solidFill>
                <a:latin typeface="Arial" panose="020B0604020202020204" pitchFamily="34" charset="0"/>
                <a:cs typeface="Arial" panose="020B0604020202020204" pitchFamily="34" charset="0"/>
              </a:rPr>
              <a:t>Contd</a:t>
            </a:r>
            <a:r>
              <a:rPr lang="en-US" altLang="en-US" sz="2400" b="1" dirty="0">
                <a:solidFill>
                  <a:srgbClr val="FF00FF"/>
                </a:solidFill>
                <a:latin typeface="Arial" panose="020B0604020202020204" pitchFamily="34" charset="0"/>
                <a:cs typeface="Arial" panose="020B0604020202020204" pitchFamily="34" charset="0"/>
              </a:rPr>
              <a:t> </a:t>
            </a:r>
            <a:r>
              <a:rPr lang="en-US" altLang="en-US" sz="2400" b="1" dirty="0" smtClean="0">
                <a:solidFill>
                  <a:srgbClr val="FF00FF"/>
                </a:solidFill>
                <a:latin typeface="Arial" panose="020B0604020202020204" pitchFamily="34" charset="0"/>
                <a:cs typeface="Arial" panose="020B0604020202020204" pitchFamily="34" charset="0"/>
              </a:rPr>
              <a:t>..)</a:t>
            </a:r>
            <a:endParaRPr lang="en-US" altLang="en-US" sz="2400" b="1" dirty="0">
              <a:solidFill>
                <a:srgbClr val="FF00FF"/>
              </a:solidFill>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1553788" y="984739"/>
            <a:ext cx="9234373"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400" dirty="0">
                <a:solidFill>
                  <a:srgbClr val="0000FF"/>
                </a:solidFill>
                <a:latin typeface="Arial" panose="020B0604020202020204" pitchFamily="34" charset="0"/>
                <a:cs typeface="Arial" panose="020B0604020202020204" pitchFamily="34" charset="0"/>
              </a:rPr>
              <a:t>ACI 207.1R-05</a:t>
            </a:r>
            <a:r>
              <a:rPr lang="en-US" altLang="en-US" sz="2400" dirty="0">
                <a:latin typeface="Arial" panose="020B0604020202020204" pitchFamily="34" charset="0"/>
                <a:cs typeface="Arial" panose="020B0604020202020204" pitchFamily="34" charset="0"/>
              </a:rPr>
              <a:t> suggests that the modification to account for supplementary cementitious materials (SCM’s) can be made by </a:t>
            </a:r>
            <a:r>
              <a:rPr lang="en-US" altLang="en-US" sz="2400" dirty="0">
                <a:solidFill>
                  <a:srgbClr val="0000FF"/>
                </a:solidFill>
                <a:latin typeface="Arial" panose="020B0604020202020204" pitchFamily="34" charset="0"/>
                <a:cs typeface="Arial" panose="020B0604020202020204" pitchFamily="34" charset="0"/>
              </a:rPr>
              <a:t>presuming that they liberate</a:t>
            </a:r>
            <a:r>
              <a:rPr lang="en-US" altLang="en-US" sz="2400" dirty="0">
                <a:latin typeface="Arial" panose="020B0604020202020204" pitchFamily="34" charset="0"/>
                <a:cs typeface="Arial" panose="020B0604020202020204" pitchFamily="34" charset="0"/>
              </a:rPr>
              <a:t> approximately </a:t>
            </a:r>
            <a:r>
              <a:rPr lang="en-US" altLang="en-US" sz="2400" dirty="0">
                <a:solidFill>
                  <a:srgbClr val="0000FF"/>
                </a:solidFill>
                <a:latin typeface="Arial" panose="020B0604020202020204" pitchFamily="34" charset="0"/>
                <a:cs typeface="Arial" panose="020B0604020202020204" pitchFamily="34" charset="0"/>
              </a:rPr>
              <a:t>half </a:t>
            </a:r>
            <a:r>
              <a:rPr lang="en-US" altLang="en-US" sz="2400" dirty="0">
                <a:latin typeface="Arial" panose="020B0604020202020204" pitchFamily="34" charset="0"/>
                <a:cs typeface="Arial" panose="020B0604020202020204" pitchFamily="34" charset="0"/>
              </a:rPr>
              <a:t>the amount of heat of cement for a given mass</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eaLnBrk="1" hangingPunct="1">
              <a:spcBef>
                <a:spcPct val="50000"/>
              </a:spcBef>
            </a:pPr>
            <a:r>
              <a:rPr lang="en-US" altLang="en-US" sz="2400" dirty="0">
                <a:latin typeface="Arial" panose="020B0604020202020204" pitchFamily="34" charset="0"/>
                <a:cs typeface="Arial" panose="020B0604020202020204" pitchFamily="34" charset="0"/>
              </a:rPr>
              <a:t>               The PCA calculations for maximum concrete temperature </a:t>
            </a:r>
            <a:r>
              <a:rPr lang="en-US" altLang="en-US" sz="2400" dirty="0" err="1">
                <a:latin typeface="Arial" panose="020B0604020202020204" pitchFamily="34" charset="0"/>
                <a:cs typeface="Arial" panose="020B0604020202020204" pitchFamily="34" charset="0"/>
              </a:rPr>
              <a:t>Tmax</a:t>
            </a:r>
            <a:r>
              <a:rPr lang="en-US" altLang="en-US" sz="2400" dirty="0">
                <a:latin typeface="Arial" panose="020B0604020202020204" pitchFamily="34" charset="0"/>
                <a:cs typeface="Arial" panose="020B0604020202020204" pitchFamily="34" charset="0"/>
              </a:rPr>
              <a:t> when altered to account for the initial temperature and SCM’s are Expressed by : - </a:t>
            </a:r>
          </a:p>
          <a:p>
            <a:pPr eaLnBrk="1" hangingPunct="1"/>
            <a:r>
              <a:rPr lang="en-US" altLang="en-US" sz="2400" dirty="0">
                <a:latin typeface="Arial" panose="020B0604020202020204" pitchFamily="34" charset="0"/>
                <a:cs typeface="Arial" panose="020B0604020202020204" pitchFamily="34" charset="0"/>
              </a:rPr>
              <a:t>            </a:t>
            </a:r>
            <a:r>
              <a:rPr lang="en-US" altLang="en-US" sz="2400" dirty="0" err="1">
                <a:solidFill>
                  <a:srgbClr val="FF0066"/>
                </a:solidFill>
                <a:latin typeface="Arial" panose="020B0604020202020204" pitchFamily="34" charset="0"/>
                <a:cs typeface="Arial" panose="020B0604020202020204" pitchFamily="34" charset="0"/>
              </a:rPr>
              <a:t>Tmax</a:t>
            </a:r>
            <a:r>
              <a:rPr lang="en-US" altLang="en-US" sz="2400" dirty="0">
                <a:solidFill>
                  <a:srgbClr val="FF0066"/>
                </a:solidFill>
                <a:latin typeface="Arial" panose="020B0604020202020204" pitchFamily="34" charset="0"/>
                <a:cs typeface="Arial" panose="020B0604020202020204" pitchFamily="34" charset="0"/>
              </a:rPr>
              <a:t> = </a:t>
            </a:r>
            <a:r>
              <a:rPr lang="en-US" altLang="en-US" sz="2400" dirty="0" err="1">
                <a:solidFill>
                  <a:srgbClr val="FF0066"/>
                </a:solidFill>
                <a:latin typeface="Arial" panose="020B0604020202020204" pitchFamily="34" charset="0"/>
                <a:cs typeface="Arial" panose="020B0604020202020204" pitchFamily="34" charset="0"/>
              </a:rPr>
              <a:t>Ti</a:t>
            </a:r>
            <a:r>
              <a:rPr lang="en-US" altLang="en-US" sz="2400" dirty="0">
                <a:solidFill>
                  <a:srgbClr val="FF0066"/>
                </a:solidFill>
                <a:latin typeface="Arial" panose="020B0604020202020204" pitchFamily="34" charset="0"/>
                <a:cs typeface="Arial" panose="020B0604020202020204" pitchFamily="34" charset="0"/>
              </a:rPr>
              <a:t> + (12xWc/100) + (6xWscm/100)</a:t>
            </a:r>
            <a:r>
              <a:rPr lang="en-US" altLang="en-US" sz="2400" dirty="0">
                <a:latin typeface="Arial" panose="020B0604020202020204" pitchFamily="34" charset="0"/>
                <a:cs typeface="Arial" panose="020B0604020202020204" pitchFamily="34" charset="0"/>
              </a:rPr>
              <a:t> </a:t>
            </a:r>
          </a:p>
          <a:p>
            <a:pPr eaLnBrk="1" hangingPunct="1"/>
            <a:r>
              <a:rPr lang="en-US" altLang="en-US" sz="2400" dirty="0">
                <a:latin typeface="Arial" panose="020B0604020202020204" pitchFamily="34" charset="0"/>
                <a:cs typeface="Arial" panose="020B0604020202020204" pitchFamily="34" charset="0"/>
              </a:rPr>
              <a:t>             where, </a:t>
            </a:r>
            <a:r>
              <a:rPr lang="en-US" altLang="en-US" sz="2400" dirty="0" err="1">
                <a:latin typeface="Arial" panose="020B0604020202020204" pitchFamily="34" charset="0"/>
                <a:cs typeface="Arial" panose="020B0604020202020204" pitchFamily="34" charset="0"/>
              </a:rPr>
              <a:t>Ti</a:t>
            </a:r>
            <a:r>
              <a:rPr lang="en-US" altLang="en-US" sz="2400" dirty="0">
                <a:latin typeface="Arial" panose="020B0604020202020204" pitchFamily="34" charset="0"/>
                <a:cs typeface="Arial" panose="020B0604020202020204" pitchFamily="34" charset="0"/>
              </a:rPr>
              <a:t> = concrete placement temperature in </a:t>
            </a:r>
            <a:r>
              <a:rPr lang="en-US" altLang="en-US" sz="2400" baseline="30000" dirty="0">
                <a:latin typeface="Arial" panose="020B0604020202020204" pitchFamily="34" charset="0"/>
                <a:cs typeface="Arial" panose="020B0604020202020204" pitchFamily="34" charset="0"/>
              </a:rPr>
              <a:t>o</a:t>
            </a:r>
            <a:r>
              <a:rPr lang="en-US" altLang="en-US" sz="2400" dirty="0">
                <a:latin typeface="Arial" panose="020B0604020202020204" pitchFamily="34" charset="0"/>
                <a:cs typeface="Arial" panose="020B0604020202020204" pitchFamily="34" charset="0"/>
              </a:rPr>
              <a:t> C</a:t>
            </a:r>
          </a:p>
          <a:p>
            <a:pPr eaLnBrk="1" hangingPunct="1"/>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Wc</a:t>
            </a:r>
            <a:r>
              <a:rPr lang="en-US" altLang="en-US" sz="2400" dirty="0">
                <a:latin typeface="Arial" panose="020B0604020202020204" pitchFamily="34" charset="0"/>
                <a:cs typeface="Arial" panose="020B0604020202020204" pitchFamily="34" charset="0"/>
              </a:rPr>
              <a:t> = weight of cement in kg/m3</a:t>
            </a:r>
          </a:p>
          <a:p>
            <a:pPr eaLnBrk="1" hangingPunct="1"/>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Wscm</a:t>
            </a:r>
            <a:r>
              <a:rPr lang="en-US" altLang="en-US" sz="2400" dirty="0">
                <a:latin typeface="Arial" panose="020B0604020202020204" pitchFamily="34" charset="0"/>
                <a:cs typeface="Arial" panose="020B0604020202020204" pitchFamily="34" charset="0"/>
              </a:rPr>
              <a:t> = weight of SCM in kg/m3</a:t>
            </a:r>
          </a:p>
        </p:txBody>
      </p:sp>
    </p:spTree>
    <p:extLst>
      <p:ext uri="{BB962C8B-B14F-4D97-AF65-F5344CB8AC3E}">
        <p14:creationId xmlns:p14="http://schemas.microsoft.com/office/powerpoint/2010/main" xmlns="" val="412800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14</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6"/>
          <p:cNvSpPr txBox="1">
            <a:spLocks noChangeArrowheads="1"/>
          </p:cNvSpPr>
          <p:nvPr/>
        </p:nvSpPr>
        <p:spPr bwMode="auto">
          <a:xfrm>
            <a:off x="2719753" y="134816"/>
            <a:ext cx="6858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800" b="1" dirty="0">
                <a:solidFill>
                  <a:srgbClr val="FF00FF"/>
                </a:solidFill>
                <a:latin typeface="Arial" pitchFamily="34" charset="0"/>
                <a:cs typeface="Arial" pitchFamily="34" charset="0"/>
              </a:rPr>
              <a:t>GRAPHICAL METHOD OF ACI 207.2R</a:t>
            </a:r>
            <a:endParaRPr lang="en-US" altLang="en-US" sz="2800" dirty="0">
              <a:solidFill>
                <a:srgbClr val="FF00FF"/>
              </a:solidFill>
              <a:latin typeface="Arial" pitchFamily="34" charset="0"/>
              <a:cs typeface="Arial" pitchFamily="34" charset="0"/>
            </a:endParaRPr>
          </a:p>
        </p:txBody>
      </p:sp>
      <p:sp>
        <p:nvSpPr>
          <p:cNvPr id="6" name="Text Box 5"/>
          <p:cNvSpPr txBox="1">
            <a:spLocks noChangeArrowheads="1"/>
          </p:cNvSpPr>
          <p:nvPr/>
        </p:nvSpPr>
        <p:spPr bwMode="auto">
          <a:xfrm>
            <a:off x="1556238" y="1060478"/>
            <a:ext cx="895057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latin typeface="Arial" pitchFamily="34" charset="0"/>
                <a:cs typeface="Arial" pitchFamily="34" charset="0"/>
              </a:rPr>
              <a:t>ACI 207.2R contains several charts and equations based on empirical data to estimate the maximum temperature in mass concrete. </a:t>
            </a:r>
          </a:p>
          <a:p>
            <a:pPr eaLnBrk="1" hangingPunct="1"/>
            <a:r>
              <a:rPr lang="en-US" altLang="en-US" sz="2400" dirty="0">
                <a:latin typeface="Arial" pitchFamily="34" charset="0"/>
                <a:cs typeface="Arial" pitchFamily="34" charset="0"/>
              </a:rPr>
              <a:t>Adjustments can be made for member size; cement type; exposure condition, use of slag and /or fly ash and the placement temperature. </a:t>
            </a:r>
          </a:p>
          <a:p>
            <a:pPr eaLnBrk="1" hangingPunct="1"/>
            <a:endParaRPr lang="en-US" altLang="en-US" sz="2000" dirty="0" smtClean="0">
              <a:latin typeface="Times New Roman" panose="02020603050405020304" pitchFamily="18" charset="0"/>
            </a:endParaRPr>
          </a:p>
          <a:p>
            <a:pPr eaLnBrk="1" hangingPunct="1"/>
            <a:r>
              <a:rPr lang="en-US" altLang="en-US" sz="2400" dirty="0" smtClean="0">
                <a:latin typeface="Arial" pitchFamily="34" charset="0"/>
                <a:cs typeface="Arial" pitchFamily="34" charset="0"/>
              </a:rPr>
              <a:t>This </a:t>
            </a:r>
            <a:r>
              <a:rPr lang="en-US" altLang="en-US" sz="2400" dirty="0">
                <a:latin typeface="Arial" pitchFamily="34" charset="0"/>
                <a:cs typeface="Arial" pitchFamily="34" charset="0"/>
              </a:rPr>
              <a:t>graphical method gives adiabatic temperature rise by :</a:t>
            </a:r>
          </a:p>
          <a:p>
            <a:pPr eaLnBrk="1" hangingPunct="1"/>
            <a:r>
              <a:rPr lang="en-US" altLang="en-US" sz="2400" dirty="0">
                <a:latin typeface="Arial" pitchFamily="34" charset="0"/>
                <a:cs typeface="Arial" pitchFamily="34" charset="0"/>
              </a:rPr>
              <a:t>                                    </a:t>
            </a:r>
            <a:r>
              <a:rPr lang="en-US" altLang="en-US" sz="2400" dirty="0" err="1">
                <a:solidFill>
                  <a:srgbClr val="FF0066"/>
                </a:solidFill>
                <a:latin typeface="Arial" pitchFamily="34" charset="0"/>
                <a:cs typeface="Arial" pitchFamily="34" charset="0"/>
              </a:rPr>
              <a:t>Tr</a:t>
            </a:r>
            <a:r>
              <a:rPr lang="en-US" altLang="en-US" sz="2400" dirty="0">
                <a:solidFill>
                  <a:srgbClr val="FF0066"/>
                </a:solidFill>
                <a:latin typeface="Arial" pitchFamily="34" charset="0"/>
                <a:cs typeface="Arial" pitchFamily="34" charset="0"/>
              </a:rPr>
              <a:t> = TI * ( </a:t>
            </a:r>
            <a:r>
              <a:rPr lang="en-US" altLang="en-US" sz="2400" u="sng" dirty="0" err="1">
                <a:solidFill>
                  <a:srgbClr val="FF0066"/>
                </a:solidFill>
                <a:latin typeface="Arial" pitchFamily="34" charset="0"/>
                <a:cs typeface="Arial" pitchFamily="34" charset="0"/>
              </a:rPr>
              <a:t>Tf</a:t>
            </a:r>
            <a:r>
              <a:rPr lang="en-US" altLang="en-US" sz="2400" u="sng" dirty="0">
                <a:solidFill>
                  <a:srgbClr val="FF0066"/>
                </a:solidFill>
                <a:latin typeface="Arial" pitchFamily="34" charset="0"/>
                <a:cs typeface="Arial" pitchFamily="34" charset="0"/>
              </a:rPr>
              <a:t> / </a:t>
            </a:r>
            <a:r>
              <a:rPr lang="en-US" altLang="en-US" sz="2400" dirty="0">
                <a:solidFill>
                  <a:srgbClr val="FF0066"/>
                </a:solidFill>
                <a:latin typeface="Arial" pitchFamily="34" charset="0"/>
                <a:cs typeface="Arial" pitchFamily="34" charset="0"/>
              </a:rPr>
              <a:t>T1800 )</a:t>
            </a:r>
          </a:p>
          <a:p>
            <a:pPr eaLnBrk="1" hangingPunct="1"/>
            <a:r>
              <a:rPr lang="en-US" altLang="en-US" sz="2000" dirty="0">
                <a:latin typeface="Times New Roman" panose="02020603050405020304" pitchFamily="18" charset="0"/>
              </a:rPr>
              <a:t>where  </a:t>
            </a:r>
            <a:r>
              <a:rPr lang="en-US" altLang="en-US" sz="2000" dirty="0" err="1">
                <a:latin typeface="Times New Roman" panose="02020603050405020304" pitchFamily="18" charset="0"/>
              </a:rPr>
              <a:t>Tr</a:t>
            </a:r>
            <a:r>
              <a:rPr lang="en-US" altLang="en-US" sz="2000" dirty="0">
                <a:latin typeface="Times New Roman" panose="02020603050405020304" pitchFamily="18" charset="0"/>
              </a:rPr>
              <a:t> =  Cement </a:t>
            </a:r>
            <a:r>
              <a:rPr lang="en-US" altLang="en-US" sz="2000" dirty="0" err="1">
                <a:latin typeface="Times New Roman" panose="02020603050405020304" pitchFamily="18" charset="0"/>
              </a:rPr>
              <a:t>turbidimeter</a:t>
            </a:r>
            <a:r>
              <a:rPr lang="en-US" altLang="en-US" sz="2000" dirty="0">
                <a:latin typeface="Times New Roman" panose="02020603050405020304" pitchFamily="18" charset="0"/>
              </a:rPr>
              <a:t> (ASTM C115) fineness adjusted </a:t>
            </a:r>
            <a:r>
              <a:rPr lang="en-US" altLang="en-US" sz="2000" dirty="0" smtClean="0">
                <a:latin typeface="Times New Roman" panose="02020603050405020304" pitchFamily="18" charset="0"/>
              </a:rPr>
              <a:t>adiabatic</a:t>
            </a:r>
            <a:br>
              <a:rPr lang="en-US" altLang="en-US" sz="2000" dirty="0" smtClean="0">
                <a:latin typeface="Times New Roman" panose="02020603050405020304" pitchFamily="18" charset="0"/>
              </a:rPr>
            </a:br>
            <a:r>
              <a:rPr lang="en-US" altLang="en-US" sz="2000" dirty="0" smtClean="0">
                <a:latin typeface="Times New Roman" panose="02020603050405020304" pitchFamily="18" charset="0"/>
              </a:rPr>
              <a:t>                     temperature </a:t>
            </a:r>
            <a:r>
              <a:rPr lang="en-US" altLang="en-US" sz="2000" dirty="0">
                <a:latin typeface="Times New Roman" panose="02020603050405020304" pitchFamily="18" charset="0"/>
              </a:rPr>
              <a:t>for 171 kg (377lb) of cement in </a:t>
            </a:r>
            <a:r>
              <a:rPr lang="en-US" altLang="en-US" sz="2000" baseline="30000" dirty="0">
                <a:latin typeface="Times New Roman" panose="02020603050405020304" pitchFamily="18" charset="0"/>
              </a:rPr>
              <a:t>o</a:t>
            </a:r>
            <a:r>
              <a:rPr lang="en-US" altLang="en-US" sz="2000" dirty="0">
                <a:latin typeface="Times New Roman" panose="02020603050405020304" pitchFamily="18" charset="0"/>
              </a:rPr>
              <a:t> C</a:t>
            </a:r>
          </a:p>
          <a:p>
            <a:pPr eaLnBrk="1" hangingPunct="1"/>
            <a:r>
              <a:rPr lang="en-US" altLang="en-US" sz="2000" dirty="0">
                <a:latin typeface="Times New Roman" panose="02020603050405020304" pitchFamily="18" charset="0"/>
              </a:rPr>
              <a:t>            TI =   adiabatic temperature rise for Type I cement from ACI 207</a:t>
            </a:r>
          </a:p>
          <a:p>
            <a:pPr eaLnBrk="1" hangingPunct="1"/>
            <a:r>
              <a:rPr lang="en-US" altLang="en-US" sz="2000" dirty="0">
                <a:latin typeface="Times New Roman" panose="02020603050405020304" pitchFamily="18" charset="0"/>
              </a:rPr>
              <a:t>            </a:t>
            </a:r>
            <a:r>
              <a:rPr lang="en-US" altLang="en-US" sz="2000" dirty="0" err="1">
                <a:latin typeface="Times New Roman" panose="02020603050405020304" pitchFamily="18" charset="0"/>
              </a:rPr>
              <a:t>Tf</a:t>
            </a:r>
            <a:r>
              <a:rPr lang="en-US" altLang="en-US" sz="2000" dirty="0">
                <a:latin typeface="Times New Roman" panose="02020603050405020304" pitchFamily="18" charset="0"/>
              </a:rPr>
              <a:t>  =  </a:t>
            </a:r>
            <a:r>
              <a:rPr lang="en-US" altLang="en-US" sz="2000" dirty="0" smtClean="0">
                <a:latin typeface="Times New Roman" panose="02020603050405020304" pitchFamily="18" charset="0"/>
              </a:rPr>
              <a:t>Heat </a:t>
            </a:r>
            <a:r>
              <a:rPr lang="en-US" altLang="en-US" sz="2000" dirty="0">
                <a:latin typeface="Times New Roman" panose="02020603050405020304" pitchFamily="18" charset="0"/>
              </a:rPr>
              <a:t>generation in percent of 28 days heat generation for the </a:t>
            </a:r>
            <a:r>
              <a:rPr lang="en-US" altLang="en-US" sz="2000" dirty="0" smtClean="0">
                <a:latin typeface="Times New Roman" panose="02020603050405020304" pitchFamily="18" charset="0"/>
              </a:rPr>
              <a:t>measured</a:t>
            </a:r>
            <a:br>
              <a:rPr lang="en-US" altLang="en-US" sz="2000" dirty="0" smtClean="0">
                <a:latin typeface="Times New Roman" panose="02020603050405020304" pitchFamily="18" charset="0"/>
              </a:rPr>
            </a:br>
            <a:r>
              <a:rPr lang="en-US" altLang="en-US" sz="2000" dirty="0" smtClean="0">
                <a:latin typeface="Times New Roman" panose="02020603050405020304" pitchFamily="18" charset="0"/>
              </a:rPr>
              <a:t>                      cement </a:t>
            </a:r>
            <a:r>
              <a:rPr lang="en-US" altLang="en-US" sz="2000" dirty="0">
                <a:latin typeface="Times New Roman" panose="02020603050405020304" pitchFamily="18" charset="0"/>
              </a:rPr>
              <a:t>fineness from ACI 207.2R</a:t>
            </a:r>
          </a:p>
          <a:p>
            <a:pPr eaLnBrk="1" hangingPunct="1"/>
            <a:r>
              <a:rPr lang="en-US" altLang="en-US" sz="2000" dirty="0">
                <a:latin typeface="Times New Roman" panose="02020603050405020304" pitchFamily="18" charset="0"/>
              </a:rPr>
              <a:t>            T1800 = Heat generation in percent of 28 day heat generation for cement </a:t>
            </a:r>
            <a:r>
              <a:rPr lang="en-US" altLang="en-US" sz="2000" dirty="0" smtClean="0">
                <a:latin typeface="Times New Roman" panose="02020603050405020304" pitchFamily="18" charset="0"/>
              </a:rPr>
              <a:t/>
            </a:r>
            <a:br>
              <a:rPr lang="en-US" altLang="en-US" sz="2000" dirty="0" smtClean="0">
                <a:latin typeface="Times New Roman" panose="02020603050405020304" pitchFamily="18" charset="0"/>
              </a:rPr>
            </a:br>
            <a:r>
              <a:rPr lang="en-US" altLang="en-US" sz="2000" dirty="0" smtClean="0">
                <a:latin typeface="Times New Roman" panose="02020603050405020304" pitchFamily="18" charset="0"/>
              </a:rPr>
              <a:t>                          fineness </a:t>
            </a:r>
            <a:r>
              <a:rPr lang="en-US" altLang="en-US" sz="2000" dirty="0">
                <a:latin typeface="Times New Roman" panose="02020603050405020304" pitchFamily="18" charset="0"/>
              </a:rPr>
              <a:t>of 1800 cm2/gm from ACI 207.2R</a:t>
            </a:r>
          </a:p>
        </p:txBody>
      </p:sp>
    </p:spTree>
    <p:extLst>
      <p:ext uri="{BB962C8B-B14F-4D97-AF65-F5344CB8AC3E}">
        <p14:creationId xmlns:p14="http://schemas.microsoft.com/office/powerpoint/2010/main" xmlns="" val="417777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15</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3505200" y="123093"/>
            <a:ext cx="5791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itchFamily="34" charset="0"/>
                <a:cs typeface="Arial" pitchFamily="34" charset="0"/>
              </a:rPr>
              <a:t>THE ASCE</a:t>
            </a:r>
            <a:r>
              <a:rPr lang="en-US" altLang="en-US" sz="2800" b="1" u="sng" dirty="0">
                <a:solidFill>
                  <a:srgbClr val="FF00FF"/>
                </a:solidFill>
                <a:latin typeface="Arial" pitchFamily="34" charset="0"/>
                <a:cs typeface="Arial" pitchFamily="34" charset="0"/>
              </a:rPr>
              <a:t>  </a:t>
            </a:r>
            <a:r>
              <a:rPr lang="en-US" altLang="en-US" sz="2800" b="1" dirty="0">
                <a:solidFill>
                  <a:srgbClr val="FF00FF"/>
                </a:solidFill>
                <a:latin typeface="Arial" pitchFamily="34" charset="0"/>
                <a:cs typeface="Arial" pitchFamily="34" charset="0"/>
              </a:rPr>
              <a:t>METHOD</a:t>
            </a:r>
          </a:p>
        </p:txBody>
      </p:sp>
      <p:sp>
        <p:nvSpPr>
          <p:cNvPr id="6" name="Text Box 5"/>
          <p:cNvSpPr txBox="1">
            <a:spLocks noChangeArrowheads="1"/>
          </p:cNvSpPr>
          <p:nvPr/>
        </p:nvSpPr>
        <p:spPr bwMode="auto">
          <a:xfrm>
            <a:off x="1529861" y="990600"/>
            <a:ext cx="9249508" cy="477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400" dirty="0">
                <a:latin typeface="Arial" pitchFamily="34" charset="0"/>
                <a:cs typeface="Arial" pitchFamily="34" charset="0"/>
              </a:rPr>
              <a:t>The adiabatic temperature rise resulting from the heat of hydration can be calculated using the expression developed and presented by </a:t>
            </a:r>
            <a:r>
              <a:rPr lang="en-US" altLang="en-US" sz="2400" dirty="0">
                <a:solidFill>
                  <a:srgbClr val="FF00FF"/>
                </a:solidFill>
                <a:latin typeface="Arial" pitchFamily="34" charset="0"/>
                <a:cs typeface="Arial" pitchFamily="34" charset="0"/>
              </a:rPr>
              <a:t>Tanabe et al</a:t>
            </a:r>
            <a:r>
              <a:rPr lang="en-US" altLang="en-US" sz="2400" dirty="0">
                <a:latin typeface="Arial" pitchFamily="34" charset="0"/>
                <a:cs typeface="Arial" pitchFamily="34" charset="0"/>
              </a:rPr>
              <a:t> in seminar proceedings for FEA of reinforced structures, Tokyo, Japan in 1985 and </a:t>
            </a:r>
            <a:r>
              <a:rPr lang="en-US" altLang="en-US" sz="2400" dirty="0">
                <a:solidFill>
                  <a:srgbClr val="FF00FF"/>
                </a:solidFill>
                <a:latin typeface="Arial" pitchFamily="34" charset="0"/>
                <a:cs typeface="Arial" pitchFamily="34" charset="0"/>
              </a:rPr>
              <a:t>published</a:t>
            </a:r>
            <a:r>
              <a:rPr lang="en-US" altLang="en-US" sz="2400" dirty="0">
                <a:latin typeface="Arial" pitchFamily="34" charset="0"/>
                <a:cs typeface="Arial" pitchFamily="34" charset="0"/>
              </a:rPr>
              <a:t> by the </a:t>
            </a:r>
            <a:r>
              <a:rPr lang="en-US" altLang="en-US" sz="2400" dirty="0">
                <a:solidFill>
                  <a:srgbClr val="0000FF"/>
                </a:solidFill>
                <a:latin typeface="Arial" pitchFamily="34" charset="0"/>
                <a:cs typeface="Arial" pitchFamily="34" charset="0"/>
              </a:rPr>
              <a:t>American Society of civil engineers</a:t>
            </a:r>
            <a:r>
              <a:rPr lang="en-US" altLang="en-US" sz="2400" dirty="0">
                <a:latin typeface="Arial" pitchFamily="34" charset="0"/>
                <a:cs typeface="Arial" pitchFamily="34" charset="0"/>
              </a:rPr>
              <a:t> (ASCE) in 1986. </a:t>
            </a:r>
            <a:endParaRPr lang="en-US" altLang="en-US" sz="2400" dirty="0" smtClean="0">
              <a:latin typeface="Arial" pitchFamily="34" charset="0"/>
              <a:cs typeface="Arial" pitchFamily="34" charset="0"/>
            </a:endParaRPr>
          </a:p>
          <a:p>
            <a:pPr eaLnBrk="1" hangingPunct="1">
              <a:spcBef>
                <a:spcPct val="50000"/>
              </a:spcBef>
            </a:pPr>
            <a:endParaRPr lang="en-US" altLang="en-US" sz="2400" dirty="0">
              <a:latin typeface="Arial" pitchFamily="34" charset="0"/>
              <a:cs typeface="Arial" pitchFamily="34" charset="0"/>
            </a:endParaRPr>
          </a:p>
          <a:p>
            <a:pPr eaLnBrk="1" hangingPunct="1"/>
            <a:r>
              <a:rPr lang="en-US" altLang="en-US" sz="2400" dirty="0">
                <a:latin typeface="Arial" pitchFamily="34" charset="0"/>
                <a:cs typeface="Arial" pitchFamily="34" charset="0"/>
              </a:rPr>
              <a:t>The temperature rise is given by the expression : -</a:t>
            </a:r>
          </a:p>
          <a:p>
            <a:pPr eaLnBrk="1" hangingPunct="1"/>
            <a:r>
              <a:rPr lang="en-US" altLang="en-US" sz="2400" dirty="0">
                <a:latin typeface="Arial" pitchFamily="34" charset="0"/>
                <a:cs typeface="Arial" pitchFamily="34" charset="0"/>
              </a:rPr>
              <a:t>                       </a:t>
            </a:r>
            <a:r>
              <a:rPr lang="en-US" altLang="en-US" sz="2400" dirty="0">
                <a:solidFill>
                  <a:srgbClr val="FF0066"/>
                </a:solidFill>
                <a:latin typeface="Arial" pitchFamily="34" charset="0"/>
                <a:cs typeface="Arial" pitchFamily="34" charset="0"/>
              </a:rPr>
              <a:t>T(t) = K( 1-e</a:t>
            </a:r>
            <a:r>
              <a:rPr lang="en-US" altLang="en-US" sz="2400" baseline="30000" dirty="0">
                <a:solidFill>
                  <a:srgbClr val="FF0066"/>
                </a:solidFill>
                <a:latin typeface="Arial" pitchFamily="34" charset="0"/>
                <a:cs typeface="Arial" pitchFamily="34" charset="0"/>
              </a:rPr>
              <a:t>-αt </a:t>
            </a:r>
            <a:r>
              <a:rPr lang="en-US" altLang="en-US" sz="2400" dirty="0">
                <a:solidFill>
                  <a:srgbClr val="FF0066"/>
                </a:solidFill>
                <a:latin typeface="Arial" pitchFamily="34" charset="0"/>
                <a:cs typeface="Arial" pitchFamily="34" charset="0"/>
              </a:rPr>
              <a:t>) </a:t>
            </a:r>
          </a:p>
          <a:p>
            <a:pPr eaLnBrk="1" hangingPunct="1"/>
            <a:r>
              <a:rPr lang="en-US" altLang="en-US" sz="2400" dirty="0">
                <a:latin typeface="Arial" pitchFamily="34" charset="0"/>
                <a:cs typeface="Arial" pitchFamily="34" charset="0"/>
              </a:rPr>
              <a:t>    where T = Temperature in </a:t>
            </a:r>
            <a:r>
              <a:rPr lang="en-US" altLang="en-US" sz="2400" baseline="30000" dirty="0">
                <a:latin typeface="Arial" pitchFamily="34" charset="0"/>
                <a:cs typeface="Arial" pitchFamily="34" charset="0"/>
              </a:rPr>
              <a:t>0</a:t>
            </a:r>
            <a:r>
              <a:rPr lang="en-US" altLang="en-US" sz="2400" dirty="0">
                <a:latin typeface="Arial" pitchFamily="34" charset="0"/>
                <a:cs typeface="Arial" pitchFamily="34" charset="0"/>
              </a:rPr>
              <a:t>C</a:t>
            </a:r>
          </a:p>
          <a:p>
            <a:pPr eaLnBrk="1" hangingPunct="1"/>
            <a:r>
              <a:rPr lang="en-US" altLang="en-US" sz="2400" dirty="0">
                <a:latin typeface="Arial" pitchFamily="34" charset="0"/>
                <a:cs typeface="Arial" pitchFamily="34" charset="0"/>
              </a:rPr>
              <a:t>               t  = time  in days.</a:t>
            </a:r>
          </a:p>
          <a:p>
            <a:pPr eaLnBrk="1" hangingPunct="1"/>
            <a:r>
              <a:rPr lang="en-US" altLang="en-US" sz="2400" dirty="0">
                <a:latin typeface="Arial" pitchFamily="34" charset="0"/>
                <a:cs typeface="Arial" pitchFamily="34" charset="0"/>
              </a:rPr>
              <a:t>              K &amp;  α are constants based on casting temperature (</a:t>
            </a:r>
            <a:r>
              <a:rPr lang="en-US" altLang="en-US" sz="2400" baseline="30000" dirty="0">
                <a:latin typeface="Arial" pitchFamily="34" charset="0"/>
                <a:cs typeface="Arial" pitchFamily="34" charset="0"/>
              </a:rPr>
              <a:t>0</a:t>
            </a:r>
            <a:r>
              <a:rPr lang="en-US" altLang="en-US" sz="2400" dirty="0">
                <a:latin typeface="Arial" pitchFamily="34" charset="0"/>
                <a:cs typeface="Arial" pitchFamily="34" charset="0"/>
              </a:rPr>
              <a:t>C) </a:t>
            </a:r>
          </a:p>
          <a:p>
            <a:pPr eaLnBrk="1" hangingPunct="1"/>
            <a:r>
              <a:rPr lang="en-US" altLang="en-US" sz="2400" dirty="0">
                <a:latin typeface="Arial" pitchFamily="34" charset="0"/>
                <a:cs typeface="Arial" pitchFamily="34" charset="0"/>
              </a:rPr>
              <a:t>The values of K &amp; α can be obtained from the plots developed. </a:t>
            </a:r>
          </a:p>
        </p:txBody>
      </p:sp>
    </p:spTree>
    <p:extLst>
      <p:ext uri="{BB962C8B-B14F-4D97-AF65-F5344CB8AC3E}">
        <p14:creationId xmlns:p14="http://schemas.microsoft.com/office/powerpoint/2010/main" xmlns="" val="2216024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16</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7" name="Text Box 2"/>
          <p:cNvSpPr txBox="1">
            <a:spLocks noChangeArrowheads="1"/>
          </p:cNvSpPr>
          <p:nvPr/>
        </p:nvSpPr>
        <p:spPr bwMode="auto">
          <a:xfrm>
            <a:off x="688521" y="124464"/>
            <a:ext cx="1016508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FF"/>
                </a:solidFill>
                <a:latin typeface="Arial" panose="020B0604020202020204" pitchFamily="34" charset="0"/>
              </a:rPr>
              <a:t>THE EXPERIMENTAL PROGRAM AND SCHEME OF STUDY</a:t>
            </a:r>
            <a:r>
              <a:rPr lang="en-US" altLang="en-US" sz="2800" dirty="0">
                <a:solidFill>
                  <a:srgbClr val="FF00FF"/>
                </a:solidFill>
                <a:latin typeface="Arial" panose="020B0604020202020204" pitchFamily="34" charset="0"/>
              </a:rPr>
              <a:t> </a:t>
            </a:r>
          </a:p>
        </p:txBody>
      </p:sp>
      <p:sp>
        <p:nvSpPr>
          <p:cNvPr id="8" name="Text Box 3"/>
          <p:cNvSpPr txBox="1">
            <a:spLocks noChangeArrowheads="1"/>
          </p:cNvSpPr>
          <p:nvPr/>
        </p:nvSpPr>
        <p:spPr bwMode="auto">
          <a:xfrm>
            <a:off x="1450731" y="647684"/>
            <a:ext cx="9628162"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00FF"/>
                </a:solidFill>
                <a:latin typeface="Arial" panose="020B0604020202020204" pitchFamily="34" charset="0"/>
              </a:rPr>
              <a:t>Aim </a:t>
            </a:r>
            <a:r>
              <a:rPr lang="en-US" altLang="en-US" sz="2400" dirty="0">
                <a:latin typeface="Arial" panose="020B0604020202020204" pitchFamily="34" charset="0"/>
              </a:rPr>
              <a:t>of experimental study was to measure and monitor the </a:t>
            </a:r>
            <a:r>
              <a:rPr lang="en-US" altLang="en-US" sz="2400" dirty="0">
                <a:solidFill>
                  <a:srgbClr val="0000FF"/>
                </a:solidFill>
                <a:latin typeface="Arial" panose="020B0604020202020204" pitchFamily="34" charset="0"/>
              </a:rPr>
              <a:t>temperature rise</a:t>
            </a:r>
            <a:r>
              <a:rPr lang="en-US" altLang="en-US" sz="2400" dirty="0">
                <a:latin typeface="Arial" panose="020B0604020202020204" pitchFamily="34" charset="0"/>
              </a:rPr>
              <a:t> in </a:t>
            </a:r>
            <a:r>
              <a:rPr lang="en-US" altLang="en-US" sz="2400" dirty="0" smtClean="0">
                <a:latin typeface="Arial" panose="020B0604020202020204" pitchFamily="34" charset="0"/>
              </a:rPr>
              <a:t>A </a:t>
            </a:r>
            <a:r>
              <a:rPr lang="en-US" altLang="en-US" sz="2400" dirty="0">
                <a:latin typeface="Arial" panose="020B0604020202020204" pitchFamily="34" charset="0"/>
              </a:rPr>
              <a:t>concrete prototype structures, this was done by inserting  an array of thermo couples at different locations and levels.                  </a:t>
            </a:r>
            <a:endParaRPr lang="en-US" altLang="en-US" sz="2400" dirty="0" smtClean="0">
              <a:latin typeface="Arial" panose="020B0604020202020204" pitchFamily="34" charset="0"/>
            </a:endParaRPr>
          </a:p>
          <a:p>
            <a:pPr>
              <a:spcBef>
                <a:spcPct val="50000"/>
              </a:spcBef>
            </a:pPr>
            <a:r>
              <a:rPr lang="en-US" altLang="en-US" sz="2400" dirty="0" smtClean="0">
                <a:latin typeface="Arial" panose="020B0604020202020204" pitchFamily="34" charset="0"/>
              </a:rPr>
              <a:t>The </a:t>
            </a:r>
            <a:r>
              <a:rPr lang="en-US" altLang="en-US" sz="2400" dirty="0" err="1">
                <a:solidFill>
                  <a:srgbClr val="0000FF"/>
                </a:solidFill>
                <a:latin typeface="Arial" panose="020B0604020202020204" pitchFamily="34" charset="0"/>
              </a:rPr>
              <a:t>thermo</a:t>
            </a:r>
            <a:r>
              <a:rPr lang="en-US" altLang="en-US" sz="2400" dirty="0">
                <a:solidFill>
                  <a:srgbClr val="0000FF"/>
                </a:solidFill>
                <a:latin typeface="Arial" panose="020B0604020202020204" pitchFamily="34" charset="0"/>
              </a:rPr>
              <a:t> couples</a:t>
            </a:r>
            <a:r>
              <a:rPr lang="en-US" altLang="en-US" sz="2400" dirty="0">
                <a:latin typeface="Arial" panose="020B0604020202020204" pitchFamily="34" charset="0"/>
              </a:rPr>
              <a:t> used were </a:t>
            </a:r>
            <a:r>
              <a:rPr lang="en-US" altLang="en-US" sz="2400" dirty="0">
                <a:solidFill>
                  <a:srgbClr val="0000FF"/>
                </a:solidFill>
                <a:latin typeface="Arial" panose="020B0604020202020204" pitchFamily="34" charset="0"/>
              </a:rPr>
              <a:t>PT100.</a:t>
            </a:r>
            <a:r>
              <a:rPr lang="en-US" altLang="en-US" sz="2400" dirty="0">
                <a:latin typeface="Arial" panose="020B0604020202020204" pitchFamily="34" charset="0"/>
              </a:rPr>
              <a:t> </a:t>
            </a:r>
          </a:p>
        </p:txBody>
      </p:sp>
      <p:pic>
        <p:nvPicPr>
          <p:cNvPr id="9" name="Picture 2" descr="CIMG52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2864" y="2699239"/>
            <a:ext cx="3125365" cy="3052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CIMG884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0551" y="1951680"/>
            <a:ext cx="2307809" cy="3926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4968240" y="3722384"/>
            <a:ext cx="2316480" cy="1477328"/>
          </a:xfrm>
          <a:prstGeom prst="rect">
            <a:avLst/>
          </a:prstGeom>
        </p:spPr>
        <p:txBody>
          <a:bodyPr wrap="square">
            <a:spAutoFit/>
          </a:bodyPr>
          <a:lstStyle/>
          <a:p>
            <a:pPr>
              <a:spcBef>
                <a:spcPct val="50000"/>
              </a:spcBef>
            </a:pPr>
            <a:r>
              <a:rPr lang="en-US" altLang="en-US" sz="2000" b="1" dirty="0" smtClean="0">
                <a:solidFill>
                  <a:srgbClr val="0000FF"/>
                </a:solidFill>
                <a:latin typeface="Arial" panose="020B0604020202020204" pitchFamily="34" charset="0"/>
              </a:rPr>
              <a:t>Thermo Couple</a:t>
            </a:r>
            <a:r>
              <a:rPr lang="en-US" altLang="en-US" sz="2000" b="1" dirty="0" smtClean="0">
                <a:latin typeface="Arial" panose="020B0604020202020204" pitchFamily="34" charset="0"/>
              </a:rPr>
              <a:t> – Type – </a:t>
            </a:r>
            <a:r>
              <a:rPr lang="en-US" altLang="en-US" sz="2000" b="1" dirty="0" smtClean="0">
                <a:solidFill>
                  <a:srgbClr val="FF33CC"/>
                </a:solidFill>
                <a:latin typeface="Arial" panose="020B0604020202020204" pitchFamily="34" charset="0"/>
              </a:rPr>
              <a:t>PT 100</a:t>
            </a:r>
          </a:p>
          <a:p>
            <a:pPr>
              <a:spcBef>
                <a:spcPct val="50000"/>
              </a:spcBef>
            </a:pPr>
            <a:r>
              <a:rPr lang="en-US" altLang="en-US" sz="2000" b="1" dirty="0" smtClean="0">
                <a:solidFill>
                  <a:srgbClr val="0000FF"/>
                </a:solidFill>
                <a:latin typeface="Arial" panose="020B0604020202020204" pitchFamily="34" charset="0"/>
              </a:rPr>
              <a:t>( Type K : </a:t>
            </a:r>
            <a:r>
              <a:rPr lang="en-US" altLang="en-US" sz="2000" b="1" dirty="0" err="1" smtClean="0">
                <a:solidFill>
                  <a:srgbClr val="0000FF"/>
                </a:solidFill>
                <a:latin typeface="Arial" panose="020B0604020202020204" pitchFamily="34" charset="0"/>
                <a:hlinkClick r:id="rId5" tooltip="Chromel"/>
              </a:rPr>
              <a:t>chromel</a:t>
            </a:r>
            <a:r>
              <a:rPr lang="en-US" altLang="en-US" sz="2000" b="1" dirty="0" err="1" smtClean="0">
                <a:solidFill>
                  <a:srgbClr val="0000FF"/>
                </a:solidFill>
                <a:latin typeface="Arial" panose="020B0604020202020204" pitchFamily="34" charset="0"/>
              </a:rPr>
              <a:t>–</a:t>
            </a:r>
            <a:r>
              <a:rPr lang="en-US" altLang="en-US" sz="2000" b="1" dirty="0" err="1" smtClean="0">
                <a:solidFill>
                  <a:srgbClr val="0000FF"/>
                </a:solidFill>
                <a:latin typeface="Arial" panose="020B0604020202020204" pitchFamily="34" charset="0"/>
                <a:hlinkClick r:id="rId6" tooltip="Alumel"/>
              </a:rPr>
              <a:t>alumel</a:t>
            </a:r>
            <a:r>
              <a:rPr lang="en-US" altLang="en-US" sz="2000" b="1" dirty="0" smtClean="0">
                <a:solidFill>
                  <a:srgbClr val="0000FF"/>
                </a:solidFill>
                <a:latin typeface="Arial" panose="020B0604020202020204" pitchFamily="34" charset="0"/>
              </a:rPr>
              <a:t> )</a:t>
            </a:r>
            <a:endParaRPr lang="en-US" altLang="en-US"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xmlns="" val="357603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17</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3"/>
          <p:cNvSpPr txBox="1">
            <a:spLocks noChangeArrowheads="1"/>
          </p:cNvSpPr>
          <p:nvPr/>
        </p:nvSpPr>
        <p:spPr bwMode="auto">
          <a:xfrm>
            <a:off x="1951893" y="96715"/>
            <a:ext cx="8229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algn="ctr" eaLnBrk="1" hangingPunct="1">
              <a:spcBef>
                <a:spcPct val="50000"/>
              </a:spcBef>
            </a:pPr>
            <a:r>
              <a:rPr lang="en-US" altLang="en-US" sz="2800" dirty="0">
                <a:solidFill>
                  <a:srgbClr val="FF33CC"/>
                </a:solidFill>
                <a:latin typeface="Arial" panose="020B0604020202020204" pitchFamily="34" charset="0"/>
                <a:cs typeface="Arial" panose="020B0604020202020204" pitchFamily="34" charset="0"/>
              </a:rPr>
              <a:t>Electronic Temperature recording meter </a:t>
            </a:r>
            <a:endParaRPr lang="en-US" altLang="en-US" sz="2800" dirty="0">
              <a:latin typeface="Arial" panose="020B0604020202020204" pitchFamily="34" charset="0"/>
              <a:cs typeface="Arial" panose="020B0604020202020204" pitchFamily="34" charset="0"/>
            </a:endParaRPr>
          </a:p>
        </p:txBody>
      </p:sp>
      <p:pic>
        <p:nvPicPr>
          <p:cNvPr id="6" name="Picture 2" descr="CIMG613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5177" y="682869"/>
            <a:ext cx="8229600" cy="564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78051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18</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7" name="Rectangle 6"/>
          <p:cNvSpPr/>
          <p:nvPr/>
        </p:nvSpPr>
        <p:spPr>
          <a:xfrm>
            <a:off x="1740876" y="601623"/>
            <a:ext cx="9093109" cy="5632311"/>
          </a:xfrm>
          <a:prstGeom prst="rect">
            <a:avLst/>
          </a:prstGeom>
        </p:spPr>
        <p:txBody>
          <a:bodyPr wrap="square">
            <a:spAutoFit/>
          </a:bodyPr>
          <a:lstStyle/>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The scheme of study was to insert the thermo couples at five locations in pier cap namely location X, Y, P, Q, on sides and location C at centre. </a:t>
            </a:r>
          </a:p>
          <a:p>
            <a:pPr lvl="0" algn="just" fontAlgn="base">
              <a:spcBef>
                <a:spcPct val="0"/>
              </a:spcBef>
              <a:spcAft>
                <a:spcPct val="0"/>
              </a:spcAft>
              <a:buClr>
                <a:srgbClr val="0000FF"/>
              </a:buClr>
              <a:buSzPct val="110000"/>
              <a:buFont typeface="Wingdings" pitchFamily="2" charset="2"/>
              <a:buChar char="v"/>
            </a:pPr>
            <a:endParaRPr lang="en-US" sz="2400" dirty="0" smtClean="0">
              <a:latin typeface="Arial" pitchFamily="34" charset="0"/>
              <a:ea typeface="Times New Roman" pitchFamily="18" charset="0"/>
              <a:cs typeface="Arial" pitchFamily="34" charset="0"/>
            </a:endParaRPr>
          </a:p>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At a particular location, in cross section total three thermo couples were embedded in three layers.</a:t>
            </a:r>
          </a:p>
          <a:p>
            <a:pPr lvl="0" algn="just" fontAlgn="base">
              <a:spcBef>
                <a:spcPct val="0"/>
              </a:spcBef>
              <a:spcAft>
                <a:spcPct val="0"/>
              </a:spcAft>
              <a:buClr>
                <a:srgbClr val="0000FF"/>
              </a:buClr>
              <a:buSzPct val="110000"/>
              <a:buFont typeface="Wingdings" pitchFamily="2" charset="2"/>
              <a:buChar char="v"/>
            </a:pPr>
            <a:endParaRPr lang="en-US" sz="2400" dirty="0" smtClean="0">
              <a:latin typeface="Arial" pitchFamily="34" charset="0"/>
              <a:ea typeface="Times New Roman" pitchFamily="18" charset="0"/>
              <a:cs typeface="Arial" pitchFamily="34" charset="0"/>
            </a:endParaRPr>
          </a:p>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The thermo couples at the top and bottom were inserted 0.20m inside to accommodate the reinforcements. The thermo couples at the location on sides namely X,Y,P,Q were inserted 0.50 m from face of concrete inside the concrete structure, so that the effect of surface cooling is minimized. </a:t>
            </a:r>
          </a:p>
          <a:p>
            <a:pPr lvl="0" algn="just" fontAlgn="base">
              <a:spcBef>
                <a:spcPct val="0"/>
              </a:spcBef>
              <a:spcAft>
                <a:spcPct val="0"/>
              </a:spcAft>
              <a:buClr>
                <a:srgbClr val="0000FF"/>
              </a:buClr>
              <a:buSzPct val="110000"/>
              <a:buFont typeface="Wingdings" pitchFamily="2" charset="2"/>
              <a:buChar char="v"/>
            </a:pPr>
            <a:endParaRPr lang="en-US" sz="2400" dirty="0" smtClean="0">
              <a:latin typeface="Arial" pitchFamily="34" charset="0"/>
              <a:ea typeface="Times New Roman" pitchFamily="18" charset="0"/>
              <a:cs typeface="Arial" pitchFamily="34" charset="0"/>
            </a:endParaRPr>
          </a:p>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One TC protected from direct sunlight to measure the ambient temperature and was kept outside the structure</a:t>
            </a:r>
            <a:r>
              <a:rPr lang="en-US" dirty="0" smtClean="0">
                <a:latin typeface="Arial" pitchFamily="34" charset="0"/>
                <a:ea typeface="Times New Roman" pitchFamily="18" charset="0"/>
                <a:cs typeface="Arial" pitchFamily="34" charset="0"/>
              </a:rPr>
              <a:t>.</a:t>
            </a:r>
            <a:endParaRPr lang="en-US" dirty="0" smtClean="0">
              <a:latin typeface="Arial" pitchFamily="34" charset="0"/>
              <a:cs typeface="Arial" pitchFamily="34" charset="0"/>
            </a:endParaRPr>
          </a:p>
        </p:txBody>
      </p:sp>
      <p:sp>
        <p:nvSpPr>
          <p:cNvPr id="8" name="Rectangle 4"/>
          <p:cNvSpPr>
            <a:spLocks noChangeArrowheads="1"/>
          </p:cNvSpPr>
          <p:nvPr/>
        </p:nvSpPr>
        <p:spPr bwMode="auto">
          <a:xfrm>
            <a:off x="3784620" y="0"/>
            <a:ext cx="443618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2800" b="1" dirty="0">
                <a:solidFill>
                  <a:srgbClr val="FF00FF"/>
                </a:solidFill>
                <a:latin typeface="Arial" panose="020B0604020202020204" pitchFamily="34" charset="0"/>
                <a:cs typeface="Arial" panose="020B0604020202020204" pitchFamily="34" charset="0"/>
              </a:rPr>
              <a:t>Scheme of study</a:t>
            </a:r>
          </a:p>
        </p:txBody>
      </p:sp>
    </p:spTree>
    <p:extLst>
      <p:ext uri="{BB962C8B-B14F-4D97-AF65-F5344CB8AC3E}">
        <p14:creationId xmlns:p14="http://schemas.microsoft.com/office/powerpoint/2010/main" xmlns="" val="2255088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19</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graphicFrame>
        <p:nvGraphicFramePr>
          <p:cNvPr id="6" name="Table 5"/>
          <p:cNvGraphicFramePr>
            <a:graphicFrameLocks noGrp="1"/>
          </p:cNvGraphicFramePr>
          <p:nvPr>
            <p:extLst>
              <p:ext uri="{D42A27DB-BD31-4B8C-83A1-F6EECF244321}">
                <p14:modId xmlns:p14="http://schemas.microsoft.com/office/powerpoint/2010/main" xmlns="" val="4265700013"/>
              </p:ext>
            </p:extLst>
          </p:nvPr>
        </p:nvGraphicFramePr>
        <p:xfrm>
          <a:off x="1463625" y="502922"/>
          <a:ext cx="9037321" cy="2704161"/>
        </p:xfrm>
        <a:graphic>
          <a:graphicData uri="http://schemas.openxmlformats.org/drawingml/2006/table">
            <a:tbl>
              <a:tblPr/>
              <a:tblGrid>
                <a:gridCol w="1689135">
                  <a:extLst>
                    <a:ext uri="{9D8B030D-6E8A-4147-A177-3AD203B41FA5}">
                      <a16:colId xmlns:a16="http://schemas.microsoft.com/office/drawing/2014/main" xmlns="" val="20000"/>
                    </a:ext>
                  </a:extLst>
                </a:gridCol>
                <a:gridCol w="1945021">
                  <a:extLst>
                    <a:ext uri="{9D8B030D-6E8A-4147-A177-3AD203B41FA5}">
                      <a16:colId xmlns:a16="http://schemas.microsoft.com/office/drawing/2014/main" xmlns="" val="20001"/>
                    </a:ext>
                  </a:extLst>
                </a:gridCol>
                <a:gridCol w="3279171">
                  <a:extLst>
                    <a:ext uri="{9D8B030D-6E8A-4147-A177-3AD203B41FA5}">
                      <a16:colId xmlns:a16="http://schemas.microsoft.com/office/drawing/2014/main" xmlns="" val="20002"/>
                    </a:ext>
                  </a:extLst>
                </a:gridCol>
                <a:gridCol w="2123994">
                  <a:extLst>
                    <a:ext uri="{9D8B030D-6E8A-4147-A177-3AD203B41FA5}">
                      <a16:colId xmlns:a16="http://schemas.microsoft.com/office/drawing/2014/main" xmlns="" val="20003"/>
                    </a:ext>
                  </a:extLst>
                </a:gridCol>
              </a:tblGrid>
              <a:tr h="607984">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Sr.No.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Location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Number of T.C’s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Notation**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6677">
                <a:tc>
                  <a:txBody>
                    <a:bodyPr/>
                    <a:lstStyle/>
                    <a:p>
                      <a:pPr marL="0" marR="0" algn="ctr">
                        <a:spcBef>
                          <a:spcPts val="0"/>
                        </a:spcBef>
                        <a:spcAft>
                          <a:spcPts val="0"/>
                        </a:spcAft>
                      </a:pPr>
                      <a:r>
                        <a:rPr lang="en-US" sz="2000" dirty="0">
                          <a:latin typeface="Arial" pitchFamily="34" charset="0"/>
                          <a:ea typeface="Times New Roman"/>
                          <a:cs typeface="Arial"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C’, C2, C3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2375">
                <a:tc>
                  <a:txBody>
                    <a:bodyPr/>
                    <a:lstStyle/>
                    <a:p>
                      <a:pPr marL="0" marR="0" algn="ctr">
                        <a:spcBef>
                          <a:spcPts val="0"/>
                        </a:spcBef>
                        <a:spcAft>
                          <a:spcPts val="0"/>
                        </a:spcAft>
                      </a:pPr>
                      <a:r>
                        <a:rPr lang="en-US" sz="2000" dirty="0">
                          <a:latin typeface="Arial" pitchFamily="34" charset="0"/>
                          <a:ea typeface="Times New Roman"/>
                          <a:cs typeface="Arial"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X2, X3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42375">
                <a:tc>
                  <a:txBody>
                    <a:bodyPr/>
                    <a:lstStyle/>
                    <a:p>
                      <a:pPr marL="0" marR="0" algn="ctr">
                        <a:spcBef>
                          <a:spcPts val="0"/>
                        </a:spcBef>
                        <a:spcAft>
                          <a:spcPts val="0"/>
                        </a:spcAft>
                      </a:pPr>
                      <a:r>
                        <a:rPr lang="en-US" sz="200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Y1, Y3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42375">
                <a:tc>
                  <a:txBody>
                    <a:bodyPr/>
                    <a:lstStyle/>
                    <a:p>
                      <a:pPr marL="0" marR="0" algn="ctr">
                        <a:spcBef>
                          <a:spcPts val="0"/>
                        </a:spcBef>
                        <a:spcAft>
                          <a:spcPts val="0"/>
                        </a:spcAft>
                      </a:pPr>
                      <a:r>
                        <a:rPr lang="en-US" sz="2000">
                          <a:latin typeface="Arial" pitchFamily="34" charset="0"/>
                          <a:ea typeface="Times New Roman"/>
                          <a:cs typeface="Arial"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P3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42375">
                <a:tc>
                  <a:txBody>
                    <a:bodyPr/>
                    <a:lstStyle/>
                    <a:p>
                      <a:pPr marL="0" marR="0" algn="ctr">
                        <a:spcBef>
                          <a:spcPts val="0"/>
                        </a:spcBef>
                        <a:spcAft>
                          <a:spcPts val="0"/>
                        </a:spcAft>
                      </a:pPr>
                      <a:r>
                        <a:rPr lang="en-US" sz="2000">
                          <a:latin typeface="Arial" pitchFamily="34" charset="0"/>
                          <a:ea typeface="Times New Roman"/>
                          <a:cs typeface="Arial"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Q2, Q3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9" name="Rectangle 8"/>
          <p:cNvSpPr/>
          <p:nvPr/>
        </p:nvSpPr>
        <p:spPr>
          <a:xfrm>
            <a:off x="1840523" y="3325058"/>
            <a:ext cx="9067800" cy="3108543"/>
          </a:xfrm>
          <a:prstGeom prst="rect">
            <a:avLst/>
          </a:prstGeom>
        </p:spPr>
        <p:txBody>
          <a:bodyPr wrap="square">
            <a:spAutoFit/>
          </a:bodyPr>
          <a:lstStyle/>
          <a:p>
            <a:pPr lvl="0" algn="just" fontAlgn="base">
              <a:spcBef>
                <a:spcPct val="0"/>
              </a:spcBef>
              <a:spcAft>
                <a:spcPct val="0"/>
              </a:spcAft>
              <a:buFont typeface="Arial" charset="0"/>
              <a:buChar char="•"/>
            </a:pPr>
            <a:r>
              <a:rPr lang="en-US" sz="2000" dirty="0" smtClean="0">
                <a:latin typeface="Arial" pitchFamily="34" charset="0"/>
                <a:ea typeface="Times New Roman" pitchFamily="18" charset="0"/>
                <a:cs typeface="Arial" pitchFamily="34" charset="0"/>
              </a:rPr>
              <a:t>** The Thermo Couples at Location X1; Y2; P1; P2 and Q1 had malfunctioned and so are not considered in this study. The Thermocouple at location C1 malfunctioned during embedment and was replaced with another TC with notation as C’. </a:t>
            </a:r>
          </a:p>
          <a:p>
            <a:pPr lvl="0" algn="just" fontAlgn="base">
              <a:spcBef>
                <a:spcPct val="0"/>
              </a:spcBef>
              <a:spcAft>
                <a:spcPct val="0"/>
              </a:spcAft>
              <a:buFont typeface="Arial" charset="0"/>
              <a:buChar char="•"/>
            </a:pP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Hence, out of 15 thermo couples, 10 were available for this study. </a:t>
            </a:r>
          </a:p>
          <a:p>
            <a:pPr lvl="0" algn="just" eaLnBrk="0" fontAlgn="base" hangingPunct="0">
              <a:spcBef>
                <a:spcPct val="0"/>
              </a:spcBef>
              <a:spcAft>
                <a:spcPct val="0"/>
              </a:spcAft>
            </a:pPr>
            <a:endParaRPr lang="en-US" sz="2400" dirty="0" smtClean="0">
              <a:latin typeface="Arial" pitchFamily="34" charset="0"/>
              <a:cs typeface="Arial" pitchFamily="34" charset="0"/>
            </a:endParaRPr>
          </a:p>
          <a:p>
            <a:pPr lvl="0" algn="just"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The formwork used was of steel shuttering and it was removed after 3 days</a:t>
            </a:r>
            <a:r>
              <a:rPr lang="en-US" dirty="0" smtClean="0">
                <a:latin typeface="Arial" pitchFamily="34" charset="0"/>
                <a:ea typeface="Times New Roman" pitchFamily="18" charset="0"/>
                <a:cs typeface="Arial" pitchFamily="34" charset="0"/>
              </a:rPr>
              <a:t>.</a:t>
            </a:r>
            <a:endParaRPr lang="en-US" dirty="0" smtClean="0">
              <a:latin typeface="Arial" pitchFamily="34" charset="0"/>
              <a:cs typeface="Arial" pitchFamily="34" charset="0"/>
            </a:endParaRPr>
          </a:p>
        </p:txBody>
      </p:sp>
      <p:sp>
        <p:nvSpPr>
          <p:cNvPr id="10" name="Rectangle 9"/>
          <p:cNvSpPr/>
          <p:nvPr/>
        </p:nvSpPr>
        <p:spPr>
          <a:xfrm>
            <a:off x="3937245" y="0"/>
            <a:ext cx="3062057" cy="523220"/>
          </a:xfrm>
          <a:prstGeom prst="rect">
            <a:avLst/>
          </a:prstGeom>
        </p:spPr>
        <p:txBody>
          <a:bodyPr wrap="none">
            <a:spAutoFit/>
          </a:bodyPr>
          <a:lstStyle/>
          <a:p>
            <a:r>
              <a:rPr lang="en-US" altLang="en-US" sz="2800" b="1" dirty="0" smtClean="0">
                <a:solidFill>
                  <a:srgbClr val="FF00FF"/>
                </a:solidFill>
                <a:latin typeface="Arial" panose="020B0604020202020204" pitchFamily="34" charset="0"/>
                <a:cs typeface="Arial" panose="020B0604020202020204" pitchFamily="34" charset="0"/>
              </a:rPr>
              <a:t>Scheme of study</a:t>
            </a:r>
            <a:endParaRPr lang="en-US" altLang="en-US" sz="2800" b="1" dirty="0">
              <a:solidFill>
                <a:srgbClr val="FF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02655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32085" y="272808"/>
            <a:ext cx="10172700"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endParaRPr lang="en-US" altLang="en-US" sz="1400" b="1" dirty="0" smtClean="0">
              <a:solidFill>
                <a:srgbClr val="FF00FF"/>
              </a:solidFill>
              <a:latin typeface="Times New Roman" panose="02020603050405020304" pitchFamily="18" charset="0"/>
            </a:endParaRPr>
          </a:p>
          <a:p>
            <a:pPr eaLnBrk="1" hangingPunct="1"/>
            <a:endParaRPr lang="en-US" altLang="en-US" sz="1400" b="1" dirty="0">
              <a:solidFill>
                <a:srgbClr val="FF00FF"/>
              </a:solidFill>
              <a:latin typeface="Times New Roman" panose="02020603050405020304" pitchFamily="18" charset="0"/>
            </a:endParaRPr>
          </a:p>
          <a:p>
            <a:r>
              <a:rPr lang="en-US" altLang="en-US" sz="3600" b="1" dirty="0" smtClean="0">
                <a:solidFill>
                  <a:srgbClr val="FF00FF"/>
                </a:solidFill>
                <a:latin typeface="Arial" panose="020B0604020202020204" pitchFamily="34" charset="0"/>
              </a:rPr>
              <a:t>          </a:t>
            </a:r>
            <a:r>
              <a:rPr lang="en-US" altLang="en-US" sz="3600" b="1" u="sng" dirty="0" smtClean="0">
                <a:solidFill>
                  <a:srgbClr val="FF00FF"/>
                </a:solidFill>
                <a:latin typeface="Arial" panose="020B0604020202020204" pitchFamily="34" charset="0"/>
              </a:rPr>
              <a:t>CONTENTS OF THE PAPER</a:t>
            </a:r>
          </a:p>
          <a:p>
            <a:endParaRPr lang="en-US" altLang="en-US" sz="3600" b="1" dirty="0" smtClean="0">
              <a:solidFill>
                <a:srgbClr val="FF00FF"/>
              </a:solidFill>
              <a:latin typeface="Arial" panose="020B0604020202020204" pitchFamily="34" charset="0"/>
            </a:endParaRPr>
          </a:p>
          <a:p>
            <a:pPr>
              <a:buClr>
                <a:srgbClr val="FF00FF"/>
              </a:buClr>
              <a:buSzPct val="115000"/>
              <a:buFont typeface="Wingdings" panose="05000000000000000000" pitchFamily="2" charset="2"/>
              <a:buChar char="Ø"/>
            </a:pPr>
            <a:r>
              <a:rPr lang="en-US" altLang="en-US" sz="2400" dirty="0" smtClean="0">
                <a:latin typeface="Arial" panose="020B0604020202020204" pitchFamily="34" charset="0"/>
              </a:rPr>
              <a:t>The paper deals with the </a:t>
            </a:r>
            <a:r>
              <a:rPr lang="en-US" altLang="en-US" sz="2400" dirty="0" smtClean="0">
                <a:solidFill>
                  <a:srgbClr val="CC3300"/>
                </a:solidFill>
                <a:latin typeface="Arial" panose="020B0604020202020204" pitchFamily="34" charset="0"/>
              </a:rPr>
              <a:t>experimental studies</a:t>
            </a:r>
            <a:r>
              <a:rPr lang="en-US" altLang="en-US" sz="2400" dirty="0" smtClean="0">
                <a:latin typeface="Arial" panose="020B0604020202020204" pitchFamily="34" charset="0"/>
              </a:rPr>
              <a:t> of </a:t>
            </a:r>
            <a:r>
              <a:rPr lang="en-US" altLang="en-US" sz="2400" dirty="0" smtClean="0">
                <a:solidFill>
                  <a:srgbClr val="0000FF"/>
                </a:solidFill>
                <a:latin typeface="Arial" panose="020B0604020202020204" pitchFamily="34" charset="0"/>
              </a:rPr>
              <a:t>temperature rise</a:t>
            </a:r>
            <a:r>
              <a:rPr lang="en-US" altLang="en-US" sz="2400" dirty="0" smtClean="0">
                <a:latin typeface="Arial" panose="020B0604020202020204" pitchFamily="34" charset="0"/>
              </a:rPr>
              <a:t> in concrete of  a prototype structure.</a:t>
            </a:r>
          </a:p>
          <a:p>
            <a:pPr>
              <a:buClr>
                <a:srgbClr val="FF00FF"/>
              </a:buClr>
              <a:buSzPct val="115000"/>
            </a:pPr>
            <a:endParaRPr lang="en-US" altLang="en-US" sz="2400" dirty="0" smtClean="0">
              <a:latin typeface="Arial" panose="020B0604020202020204" pitchFamily="34" charset="0"/>
            </a:endParaRPr>
          </a:p>
          <a:p>
            <a:pPr>
              <a:buClr>
                <a:srgbClr val="FF00FF"/>
              </a:buClr>
              <a:buSzPct val="115000"/>
              <a:buFont typeface="Wingdings" panose="05000000000000000000" pitchFamily="2" charset="2"/>
              <a:buChar char="Ø"/>
            </a:pPr>
            <a:r>
              <a:rPr lang="en-US" altLang="en-US" sz="2400" dirty="0" smtClean="0">
                <a:solidFill>
                  <a:srgbClr val="CC3300"/>
                </a:solidFill>
                <a:latin typeface="Arial" panose="020B0604020202020204" pitchFamily="34" charset="0"/>
              </a:rPr>
              <a:t>Actual temperature rise</a:t>
            </a:r>
            <a:r>
              <a:rPr lang="en-US" altLang="en-US" sz="2400" dirty="0" smtClean="0">
                <a:latin typeface="Arial" panose="020B0604020202020204" pitchFamily="34" charset="0"/>
              </a:rPr>
              <a:t>  measured by embedding Thermo Couples </a:t>
            </a:r>
            <a:r>
              <a:rPr lang="en-US" altLang="en-US" sz="2400" b="1" i="1" dirty="0" smtClean="0">
                <a:latin typeface="Arial" panose="020B0604020202020204" pitchFamily="34" charset="0"/>
              </a:rPr>
              <a:t>(TC’s)</a:t>
            </a:r>
            <a:r>
              <a:rPr lang="en-US" altLang="en-US" sz="2400" dirty="0" smtClean="0">
                <a:latin typeface="Arial" panose="020B0604020202020204" pitchFamily="34" charset="0"/>
              </a:rPr>
              <a:t> in the structures during concreting. </a:t>
            </a:r>
          </a:p>
          <a:p>
            <a:pPr>
              <a:buClr>
                <a:srgbClr val="FF00FF"/>
              </a:buClr>
              <a:buSzPct val="115000"/>
            </a:pPr>
            <a:endParaRPr lang="en-US" altLang="en-US" sz="2400" dirty="0" smtClean="0">
              <a:latin typeface="Arial" panose="020B0604020202020204" pitchFamily="34" charset="0"/>
            </a:endParaRPr>
          </a:p>
          <a:p>
            <a:pPr>
              <a:buClr>
                <a:srgbClr val="FF00FF"/>
              </a:buClr>
              <a:buSzPct val="115000"/>
              <a:buFont typeface="Wingdings" panose="05000000000000000000" pitchFamily="2" charset="2"/>
              <a:buChar char="Ø"/>
            </a:pPr>
            <a:r>
              <a:rPr lang="en-US" altLang="en-US" sz="2400" dirty="0" smtClean="0">
                <a:latin typeface="Arial" panose="020B0604020202020204" pitchFamily="34" charset="0"/>
              </a:rPr>
              <a:t>The monitoring of </a:t>
            </a:r>
            <a:r>
              <a:rPr lang="en-US" altLang="en-US" sz="2400" dirty="0" smtClean="0">
                <a:solidFill>
                  <a:srgbClr val="CC3300"/>
                </a:solidFill>
                <a:latin typeface="Arial" panose="020B0604020202020204" pitchFamily="34" charset="0"/>
              </a:rPr>
              <a:t>temperature recorded </a:t>
            </a:r>
            <a:r>
              <a:rPr lang="en-US" altLang="en-US" sz="2400" dirty="0" smtClean="0">
                <a:latin typeface="Arial" panose="020B0604020202020204" pitchFamily="34" charset="0"/>
              </a:rPr>
              <a:t>by thermocouples was done by digital recorder manually on hourly basis up to 13 days and then once in 3 hrs. up to next 21 days and beyond but restricted to 14 days in this reporting.</a:t>
            </a:r>
            <a:endParaRPr lang="en-US" altLang="en-US" sz="1050" dirty="0">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26646F6B-F8EB-4B1A-8048-15CF03FCE0F6}" type="slidenum">
              <a:rPr lang="en-IN" smtClean="0"/>
              <a:pPr/>
              <a:t>2</a:t>
            </a:fld>
            <a:endParaRPr lang="en-IN"/>
          </a:p>
        </p:txBody>
      </p:sp>
      <p:pic>
        <p:nvPicPr>
          <p:cNvPr id="8" name="Picture 7"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6" name="Rectangle 5"/>
          <p:cNvSpPr/>
          <p:nvPr/>
        </p:nvSpPr>
        <p:spPr>
          <a:xfrm>
            <a:off x="9300706" y="6033254"/>
            <a:ext cx="1210588" cy="369332"/>
          </a:xfrm>
          <a:prstGeom prst="rect">
            <a:avLst/>
          </a:prstGeom>
        </p:spPr>
        <p:txBody>
          <a:bodyPr wrap="none">
            <a:spAutoFit/>
          </a:bodyPr>
          <a:lstStyle/>
          <a:p>
            <a:r>
              <a:rPr lang="en-US" b="1" dirty="0" smtClean="0">
                <a:solidFill>
                  <a:srgbClr val="0000FF"/>
                </a:solidFill>
                <a:latin typeface="Arial" pitchFamily="34" charset="0"/>
                <a:cs typeface="Arial" pitchFamily="34" charset="0"/>
              </a:rPr>
              <a:t>Contd. …</a:t>
            </a:r>
            <a:endParaRPr lang="en-US"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75757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20</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5"/>
          <p:cNvSpPr txBox="1">
            <a:spLocks noChangeArrowheads="1"/>
          </p:cNvSpPr>
          <p:nvPr/>
        </p:nvSpPr>
        <p:spPr bwMode="auto">
          <a:xfrm>
            <a:off x="1543929" y="15240"/>
            <a:ext cx="74676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800" b="1" dirty="0" smtClean="0">
                <a:solidFill>
                  <a:srgbClr val="FF00FF"/>
                </a:solidFill>
                <a:latin typeface="Arial" panose="020B0604020202020204" pitchFamily="34" charset="0"/>
              </a:rPr>
              <a:t>STRUCTURE – Pile Cap</a:t>
            </a:r>
            <a:endParaRPr lang="en-US" altLang="en-US" sz="2800" b="1" dirty="0">
              <a:solidFill>
                <a:srgbClr val="FF00FF"/>
              </a:solidFill>
              <a:latin typeface="Arial" panose="020B0604020202020204" pitchFamily="34" charset="0"/>
            </a:endParaRPr>
          </a:p>
          <a:p>
            <a:pPr algn="ctr">
              <a:spcBef>
                <a:spcPct val="50000"/>
              </a:spcBef>
            </a:pPr>
            <a:r>
              <a:rPr lang="en-US" altLang="en-US" sz="2800" b="1" dirty="0" smtClean="0">
                <a:solidFill>
                  <a:srgbClr val="0000FF"/>
                </a:solidFill>
                <a:latin typeface="Arial" panose="020B0604020202020204" pitchFamily="34" charset="0"/>
              </a:rPr>
              <a:t>L</a:t>
            </a:r>
            <a:r>
              <a:rPr lang="en-US" altLang="en-US" sz="2800" dirty="0" smtClean="0">
                <a:solidFill>
                  <a:srgbClr val="0000FF"/>
                </a:solidFill>
                <a:latin typeface="Arial" panose="020B0604020202020204" pitchFamily="34" charset="0"/>
              </a:rPr>
              <a:t>ayout</a:t>
            </a:r>
            <a:r>
              <a:rPr lang="en-US" altLang="en-US" sz="2800" b="1" dirty="0" smtClean="0">
                <a:solidFill>
                  <a:srgbClr val="0000FF"/>
                </a:solidFill>
                <a:latin typeface="Arial" panose="020B0604020202020204" pitchFamily="34" charset="0"/>
              </a:rPr>
              <a:t> P</a:t>
            </a:r>
            <a:r>
              <a:rPr lang="en-US" altLang="en-US" sz="2800" dirty="0" smtClean="0">
                <a:solidFill>
                  <a:srgbClr val="0000FF"/>
                </a:solidFill>
                <a:latin typeface="Arial" panose="020B0604020202020204" pitchFamily="34" charset="0"/>
              </a:rPr>
              <a:t>lan</a:t>
            </a:r>
            <a:r>
              <a:rPr lang="en-US" altLang="en-US" sz="2800" b="1" dirty="0" smtClean="0">
                <a:solidFill>
                  <a:srgbClr val="0000FF"/>
                </a:solidFill>
                <a:latin typeface="Arial" panose="020B0604020202020204" pitchFamily="34" charset="0"/>
              </a:rPr>
              <a:t> and P</a:t>
            </a:r>
            <a:r>
              <a:rPr lang="en-US" altLang="en-US" sz="2800" dirty="0" smtClean="0">
                <a:solidFill>
                  <a:srgbClr val="0000FF"/>
                </a:solidFill>
                <a:latin typeface="Arial" panose="020B0604020202020204" pitchFamily="34" charset="0"/>
              </a:rPr>
              <a:t>lan</a:t>
            </a:r>
            <a:r>
              <a:rPr lang="en-US" altLang="en-US" sz="2800" b="1" dirty="0" smtClean="0">
                <a:solidFill>
                  <a:srgbClr val="0000FF"/>
                </a:solidFill>
                <a:latin typeface="Arial" panose="020B0604020202020204" pitchFamily="34" charset="0"/>
              </a:rPr>
              <a:t> of Pile cap showing L</a:t>
            </a:r>
            <a:r>
              <a:rPr lang="en-US" altLang="en-US" sz="2800" dirty="0" smtClean="0">
                <a:solidFill>
                  <a:srgbClr val="0000FF"/>
                </a:solidFill>
                <a:latin typeface="Arial" panose="020B0604020202020204" pitchFamily="34" charset="0"/>
              </a:rPr>
              <a:t>ocations </a:t>
            </a:r>
            <a:r>
              <a:rPr lang="en-US" altLang="en-US" sz="2800" dirty="0">
                <a:solidFill>
                  <a:srgbClr val="0000FF"/>
                </a:solidFill>
                <a:latin typeface="Arial" panose="020B0604020202020204" pitchFamily="34" charset="0"/>
              </a:rPr>
              <a:t>of </a:t>
            </a:r>
            <a:r>
              <a:rPr lang="en-US" altLang="en-US" sz="2800" b="1" dirty="0">
                <a:solidFill>
                  <a:srgbClr val="0000FF"/>
                </a:solidFill>
                <a:latin typeface="Arial" panose="020B0604020202020204" pitchFamily="34" charset="0"/>
              </a:rPr>
              <a:t>Thermo Couples</a:t>
            </a:r>
            <a:r>
              <a:rPr lang="en-US" altLang="en-US" sz="2800" dirty="0">
                <a:solidFill>
                  <a:srgbClr val="0000FF"/>
                </a:solidFill>
                <a:latin typeface="Arial" panose="020B0604020202020204" pitchFamily="34" charset="0"/>
              </a:rPr>
              <a:t>. </a:t>
            </a:r>
          </a:p>
          <a:p>
            <a:pPr algn="ctr">
              <a:spcBef>
                <a:spcPct val="50000"/>
              </a:spcBef>
            </a:pPr>
            <a:endParaRPr lang="en-US" altLang="en-US" sz="2800" b="1" dirty="0">
              <a:solidFill>
                <a:srgbClr val="0000FF"/>
              </a:solidFill>
              <a:cs typeface="Times New Roman" panose="02020603050405020304" pitchFamily="18" charset="0"/>
            </a:endParaRPr>
          </a:p>
        </p:txBody>
      </p:sp>
      <p:pic>
        <p:nvPicPr>
          <p:cNvPr id="6" name="Picture 2"/>
          <p:cNvPicPr>
            <a:picLocks noChangeAspect="1" noChangeArrowheads="1"/>
          </p:cNvPicPr>
          <p:nvPr/>
        </p:nvPicPr>
        <p:blipFill>
          <a:blip r:embed="rId3"/>
          <a:srcRect/>
          <a:stretch>
            <a:fillRect/>
          </a:stretch>
        </p:blipFill>
        <p:spPr bwMode="auto">
          <a:xfrm>
            <a:off x="420715" y="1769740"/>
            <a:ext cx="5448505" cy="4112900"/>
          </a:xfrm>
          <a:prstGeom prst="rect">
            <a:avLst/>
          </a:prstGeom>
          <a:noFill/>
          <a:ln w="28575">
            <a:solidFill>
              <a:schemeClr val="tx1"/>
            </a:solidFill>
          </a:ln>
        </p:spPr>
      </p:pic>
      <p:pic>
        <p:nvPicPr>
          <p:cNvPr id="7" name="Picture 3"/>
          <p:cNvPicPr>
            <a:picLocks noChangeAspect="1" noChangeArrowheads="1"/>
          </p:cNvPicPr>
          <p:nvPr/>
        </p:nvPicPr>
        <p:blipFill>
          <a:blip r:embed="rId4"/>
          <a:srcRect/>
          <a:stretch>
            <a:fillRect/>
          </a:stretch>
        </p:blipFill>
        <p:spPr bwMode="auto">
          <a:xfrm>
            <a:off x="6045518" y="1724020"/>
            <a:ext cx="5551242" cy="4112900"/>
          </a:xfrm>
          <a:prstGeom prst="rect">
            <a:avLst/>
          </a:prstGeom>
          <a:noFill/>
          <a:ln w="28575">
            <a:solidFill>
              <a:schemeClr val="tx1"/>
            </a:solidFill>
            <a:miter lim="800000"/>
            <a:headEnd/>
            <a:tailEnd/>
          </a:ln>
        </p:spPr>
      </p:pic>
      <p:sp>
        <p:nvSpPr>
          <p:cNvPr id="8" name="TextBox 7"/>
          <p:cNvSpPr txBox="1"/>
          <p:nvPr/>
        </p:nvSpPr>
        <p:spPr>
          <a:xfrm>
            <a:off x="1112520" y="4450080"/>
            <a:ext cx="1432560" cy="369332"/>
          </a:xfrm>
          <a:prstGeom prst="rect">
            <a:avLst/>
          </a:prstGeom>
          <a:noFill/>
        </p:spPr>
        <p:txBody>
          <a:bodyPr wrap="square" rtlCol="0">
            <a:spAutoFit/>
          </a:bodyPr>
          <a:lstStyle/>
          <a:p>
            <a:r>
              <a:rPr lang="en-US" dirty="0" smtClean="0"/>
              <a:t>N-S Corridor</a:t>
            </a:r>
            <a:endParaRPr lang="en-US" dirty="0"/>
          </a:p>
        </p:txBody>
      </p:sp>
      <p:sp>
        <p:nvSpPr>
          <p:cNvPr id="9" name="Rectangle 8"/>
          <p:cNvSpPr/>
          <p:nvPr/>
        </p:nvSpPr>
        <p:spPr>
          <a:xfrm>
            <a:off x="4245927" y="4570214"/>
            <a:ext cx="1507144" cy="369332"/>
          </a:xfrm>
          <a:prstGeom prst="rect">
            <a:avLst/>
          </a:prstGeom>
        </p:spPr>
        <p:txBody>
          <a:bodyPr wrap="none">
            <a:spAutoFit/>
          </a:bodyPr>
          <a:lstStyle/>
          <a:p>
            <a:r>
              <a:rPr lang="en-US" dirty="0" smtClean="0"/>
              <a:t>E-W Corridor</a:t>
            </a:r>
            <a:endParaRPr lang="en-US" dirty="0"/>
          </a:p>
        </p:txBody>
      </p:sp>
      <p:sp>
        <p:nvSpPr>
          <p:cNvPr id="10" name="Left-Right Arrow 9"/>
          <p:cNvSpPr/>
          <p:nvPr/>
        </p:nvSpPr>
        <p:spPr>
          <a:xfrm>
            <a:off x="594360" y="4739641"/>
            <a:ext cx="2286000" cy="13716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p:cNvSpPr/>
          <p:nvPr/>
        </p:nvSpPr>
        <p:spPr>
          <a:xfrm>
            <a:off x="4145281" y="4236720"/>
            <a:ext cx="121919" cy="126492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3657600"/>
            <a:ext cx="182880" cy="461665"/>
          </a:xfrm>
          <a:prstGeom prst="rect">
            <a:avLst/>
          </a:prstGeom>
          <a:noFill/>
        </p:spPr>
        <p:txBody>
          <a:bodyPr wrap="square" rtlCol="0">
            <a:spAutoFit/>
          </a:bodyPr>
          <a:lstStyle/>
          <a:p>
            <a:r>
              <a:rPr lang="en-US" sz="2400" b="1" dirty="0" smtClean="0">
                <a:solidFill>
                  <a:srgbClr val="FF0000"/>
                </a:solidFill>
              </a:rPr>
              <a:t>S</a:t>
            </a:r>
            <a:endParaRPr lang="en-US" sz="2400" b="1" dirty="0">
              <a:solidFill>
                <a:srgbClr val="FF0000"/>
              </a:solidFill>
            </a:endParaRPr>
          </a:p>
        </p:txBody>
      </p:sp>
      <p:sp>
        <p:nvSpPr>
          <p:cNvPr id="13" name="TextBox 12"/>
          <p:cNvSpPr txBox="1"/>
          <p:nvPr/>
        </p:nvSpPr>
        <p:spPr>
          <a:xfrm>
            <a:off x="3352800" y="1905000"/>
            <a:ext cx="182880" cy="461665"/>
          </a:xfrm>
          <a:prstGeom prst="rect">
            <a:avLst/>
          </a:prstGeom>
          <a:noFill/>
        </p:spPr>
        <p:txBody>
          <a:bodyPr wrap="square" rtlCol="0">
            <a:spAutoFit/>
          </a:bodyPr>
          <a:lstStyle/>
          <a:p>
            <a:r>
              <a:rPr lang="en-US" sz="2400" b="1" dirty="0" smtClean="0">
                <a:solidFill>
                  <a:srgbClr val="FF0000"/>
                </a:solidFill>
              </a:rPr>
              <a:t>W</a:t>
            </a:r>
            <a:endParaRPr lang="en-US" sz="2400" b="1" dirty="0">
              <a:solidFill>
                <a:srgbClr val="FF0000"/>
              </a:solidFill>
            </a:endParaRPr>
          </a:p>
        </p:txBody>
      </p:sp>
    </p:spTree>
    <p:extLst>
      <p:ext uri="{BB962C8B-B14F-4D97-AF65-F5344CB8AC3E}">
        <p14:creationId xmlns:p14="http://schemas.microsoft.com/office/powerpoint/2010/main" xmlns="" val="2882018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21</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pic>
        <p:nvPicPr>
          <p:cNvPr id="4" name="Picture 3"/>
          <p:cNvPicPr>
            <a:picLocks noChangeAspect="1" noChangeArrowheads="1"/>
          </p:cNvPicPr>
          <p:nvPr/>
        </p:nvPicPr>
        <p:blipFill>
          <a:blip r:embed="rId3"/>
          <a:srcRect/>
          <a:stretch>
            <a:fillRect/>
          </a:stretch>
        </p:blipFill>
        <p:spPr bwMode="auto">
          <a:xfrm>
            <a:off x="1608992" y="1060478"/>
            <a:ext cx="8882164" cy="4652562"/>
          </a:xfrm>
          <a:prstGeom prst="rect">
            <a:avLst/>
          </a:prstGeom>
          <a:noFill/>
          <a:ln w="28575">
            <a:solidFill>
              <a:schemeClr val="tx1"/>
            </a:solidFill>
            <a:miter lim="800000"/>
            <a:headEnd/>
            <a:tailEnd/>
          </a:ln>
        </p:spPr>
      </p:pic>
      <p:sp>
        <p:nvSpPr>
          <p:cNvPr id="6" name="Rectangle 5"/>
          <p:cNvSpPr/>
          <p:nvPr/>
        </p:nvSpPr>
        <p:spPr>
          <a:xfrm>
            <a:off x="3996268" y="108901"/>
            <a:ext cx="4557658" cy="523220"/>
          </a:xfrm>
          <a:prstGeom prst="rect">
            <a:avLst/>
          </a:prstGeom>
        </p:spPr>
        <p:txBody>
          <a:bodyPr wrap="none">
            <a:spAutoFit/>
          </a:bodyPr>
          <a:lstStyle/>
          <a:p>
            <a:r>
              <a:rPr lang="en-US" altLang="en-US" sz="2800" b="1" dirty="0" smtClean="0">
                <a:solidFill>
                  <a:srgbClr val="FF00FF"/>
                </a:solidFill>
                <a:latin typeface="Arial" panose="020B0604020202020204" pitchFamily="34" charset="0"/>
                <a:cs typeface="Arial" panose="020B0604020202020204" pitchFamily="34" charset="0"/>
              </a:rPr>
              <a:t>Cross Section of Pile Cap</a:t>
            </a:r>
          </a:p>
        </p:txBody>
      </p:sp>
      <p:sp>
        <p:nvSpPr>
          <p:cNvPr id="7" name="Rectangle 6"/>
          <p:cNvSpPr/>
          <p:nvPr/>
        </p:nvSpPr>
        <p:spPr>
          <a:xfrm>
            <a:off x="4212091" y="6046534"/>
            <a:ext cx="4750018" cy="523220"/>
          </a:xfrm>
          <a:prstGeom prst="rect">
            <a:avLst/>
          </a:prstGeom>
        </p:spPr>
        <p:txBody>
          <a:bodyPr wrap="none">
            <a:spAutoFit/>
          </a:bodyPr>
          <a:lstStyle/>
          <a:p>
            <a:r>
              <a:rPr lang="en-US" altLang="en-US" sz="2800" b="1" dirty="0" smtClean="0">
                <a:solidFill>
                  <a:srgbClr val="0000FF"/>
                </a:solidFill>
                <a:latin typeface="Times New Roman" pitchFamily="18" charset="0"/>
                <a:cs typeface="Times New Roman" pitchFamily="18" charset="0"/>
              </a:rPr>
              <a:t>L</a:t>
            </a:r>
            <a:r>
              <a:rPr lang="en-US" altLang="en-US" sz="2800" dirty="0" smtClean="0">
                <a:solidFill>
                  <a:srgbClr val="0000FF"/>
                </a:solidFill>
                <a:latin typeface="Times New Roman" pitchFamily="18" charset="0"/>
                <a:cs typeface="Times New Roman" pitchFamily="18" charset="0"/>
              </a:rPr>
              <a:t>ocations of </a:t>
            </a:r>
            <a:r>
              <a:rPr lang="en-US" altLang="en-US" sz="2800" b="1" dirty="0" smtClean="0">
                <a:solidFill>
                  <a:srgbClr val="0000FF"/>
                </a:solidFill>
                <a:latin typeface="Times New Roman" pitchFamily="18" charset="0"/>
                <a:cs typeface="Times New Roman" pitchFamily="18" charset="0"/>
              </a:rPr>
              <a:t>Thermo Couples</a:t>
            </a:r>
            <a:r>
              <a:rPr lang="en-US" altLang="en-US" sz="2800" dirty="0" smtClean="0">
                <a:solidFill>
                  <a:srgbClr val="0000FF"/>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191935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22</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9453" y="158261"/>
            <a:ext cx="6942993" cy="5207245"/>
          </a:xfrm>
          <a:prstGeom prst="rect">
            <a:avLst/>
          </a:prstGeom>
        </p:spPr>
      </p:pic>
      <p:sp>
        <p:nvSpPr>
          <p:cNvPr id="6" name="TextBox 5"/>
          <p:cNvSpPr txBox="1"/>
          <p:nvPr/>
        </p:nvSpPr>
        <p:spPr>
          <a:xfrm>
            <a:off x="7754816" y="4396153"/>
            <a:ext cx="4132384" cy="1815882"/>
          </a:xfrm>
          <a:prstGeom prst="rect">
            <a:avLst/>
          </a:prstGeom>
          <a:noFill/>
        </p:spPr>
        <p:txBody>
          <a:bodyPr wrap="square" rtlCol="0">
            <a:spAutoFit/>
          </a:bodyPr>
          <a:lstStyle/>
          <a:p>
            <a:r>
              <a:rPr lang="en-IN" sz="2800" b="1" dirty="0" smtClean="0">
                <a:solidFill>
                  <a:srgbClr val="0000FF"/>
                </a:solidFill>
                <a:latin typeface="Times New Roman" panose="02020603050405020304" pitchFamily="18" charset="0"/>
                <a:cs typeface="Times New Roman" panose="02020603050405020304" pitchFamily="18" charset="0"/>
              </a:rPr>
              <a:t>Video </a:t>
            </a:r>
            <a:r>
              <a:rPr lang="en-IN" sz="2800" b="1" dirty="0">
                <a:solidFill>
                  <a:srgbClr val="0000FF"/>
                </a:solidFill>
                <a:latin typeface="Times New Roman" panose="02020603050405020304" pitchFamily="18" charset="0"/>
                <a:cs typeface="Times New Roman" panose="02020603050405020304" pitchFamily="18" charset="0"/>
              </a:rPr>
              <a:t>of thermocouple insertion before concreting</a:t>
            </a:r>
            <a:r>
              <a:rPr lang="en-IN" sz="2800" b="1" dirty="0" smtClean="0">
                <a:solidFill>
                  <a:srgbClr val="0000FF"/>
                </a:solidFill>
                <a:latin typeface="Times New Roman" panose="02020603050405020304" pitchFamily="18" charset="0"/>
                <a:cs typeface="Times New Roman" panose="02020603050405020304" pitchFamily="18" charset="0"/>
              </a:rPr>
              <a:t>.</a:t>
            </a:r>
          </a:p>
          <a:p>
            <a:r>
              <a:rPr lang="en-IN" sz="2800" b="1" dirty="0" smtClean="0">
                <a:solidFill>
                  <a:srgbClr val="0000FF"/>
                </a:solidFill>
                <a:latin typeface="Times New Roman" panose="02020603050405020304" pitchFamily="18" charset="0"/>
                <a:cs typeface="Times New Roman" panose="02020603050405020304" pitchFamily="18" charset="0"/>
              </a:rPr>
              <a:t>(48 sec.)</a:t>
            </a:r>
            <a:endParaRPr lang="en-IN" sz="28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394691" y="6059055"/>
            <a:ext cx="5163127" cy="523220"/>
          </a:xfrm>
          <a:prstGeom prst="rect">
            <a:avLst/>
          </a:prstGeom>
          <a:noFill/>
        </p:spPr>
        <p:txBody>
          <a:bodyPr wrap="square" rtlCol="0">
            <a:spAutoFit/>
          </a:bodyPr>
          <a:lstStyle/>
          <a:p>
            <a:r>
              <a:rPr lang="en-IN" sz="2800" dirty="0" smtClean="0">
                <a:solidFill>
                  <a:srgbClr val="FF00FF"/>
                </a:solidFill>
                <a:latin typeface="Times New Roman" panose="02020603050405020304" pitchFamily="18" charset="0"/>
                <a:cs typeface="Times New Roman" panose="02020603050405020304" pitchFamily="18" charset="0"/>
              </a:rPr>
              <a:t>Locations of </a:t>
            </a:r>
            <a:r>
              <a:rPr lang="en-IN" sz="2800" dirty="0" err="1" smtClean="0">
                <a:solidFill>
                  <a:srgbClr val="FF00FF"/>
                </a:solidFill>
                <a:latin typeface="Times New Roman" panose="02020603050405020304" pitchFamily="18" charset="0"/>
                <a:cs typeface="Times New Roman" panose="02020603050405020304" pitchFamily="18" charset="0"/>
              </a:rPr>
              <a:t>Thermo</a:t>
            </a:r>
            <a:r>
              <a:rPr lang="en-IN" sz="2800" dirty="0" smtClean="0">
                <a:solidFill>
                  <a:srgbClr val="FF00FF"/>
                </a:solidFill>
                <a:latin typeface="Times New Roman" panose="02020603050405020304" pitchFamily="18" charset="0"/>
                <a:cs typeface="Times New Roman" panose="02020603050405020304" pitchFamily="18" charset="0"/>
              </a:rPr>
              <a:t> Couples</a:t>
            </a:r>
            <a:endParaRPr lang="en-IN" sz="2800" dirty="0">
              <a:solidFill>
                <a:srgbClr val="FF00FF"/>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flipV="1">
            <a:off x="1847273" y="3482109"/>
            <a:ext cx="1629640" cy="251065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153819" y="2074380"/>
            <a:ext cx="323094" cy="391838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76913" y="2346037"/>
            <a:ext cx="1569673" cy="364673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76913" y="2074381"/>
            <a:ext cx="2940730" cy="391838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43521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23</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pic>
        <p:nvPicPr>
          <p:cNvPr id="4" name="Picture 3" descr="C:\Documents and Settings\RTC\Desktop\ICI IWC Presentation 12-09-2018\Thermocouple Experiment X6 - Sitabuldi\21-04-2018\DSC07544.JPG"/>
          <p:cNvPicPr>
            <a:picLocks noChangeAspect="1" noChangeArrowheads="1"/>
          </p:cNvPicPr>
          <p:nvPr/>
        </p:nvPicPr>
        <p:blipFill>
          <a:blip r:embed="rId3" cstate="print"/>
          <a:srcRect/>
          <a:stretch>
            <a:fillRect/>
          </a:stretch>
        </p:blipFill>
        <p:spPr bwMode="auto">
          <a:xfrm>
            <a:off x="594361" y="202160"/>
            <a:ext cx="4617720" cy="3384510"/>
          </a:xfrm>
          <a:prstGeom prst="rect">
            <a:avLst/>
          </a:prstGeom>
          <a:noFill/>
        </p:spPr>
      </p:pic>
      <p:pic>
        <p:nvPicPr>
          <p:cNvPr id="6" name="Picture 4" descr="C:\Documents and Settings\RTC\Desktop\ICI IWC Presentation 12-09-2018\Thermocouple Experiment X6 - Sitabuldi\21-04-2018\DSC07545.JPG"/>
          <p:cNvPicPr>
            <a:picLocks noChangeAspect="1" noChangeArrowheads="1"/>
          </p:cNvPicPr>
          <p:nvPr/>
        </p:nvPicPr>
        <p:blipFill>
          <a:blip r:embed="rId4" cstate="print"/>
          <a:srcRect/>
          <a:stretch>
            <a:fillRect/>
          </a:stretch>
        </p:blipFill>
        <p:spPr bwMode="auto">
          <a:xfrm>
            <a:off x="5760720" y="1871352"/>
            <a:ext cx="4241482" cy="3813167"/>
          </a:xfrm>
          <a:prstGeom prst="rect">
            <a:avLst/>
          </a:prstGeom>
          <a:noFill/>
        </p:spPr>
      </p:pic>
      <p:sp>
        <p:nvSpPr>
          <p:cNvPr id="7" name="Rectangle 6"/>
          <p:cNvSpPr/>
          <p:nvPr/>
        </p:nvSpPr>
        <p:spPr>
          <a:xfrm>
            <a:off x="520268" y="6155174"/>
            <a:ext cx="8806612" cy="523220"/>
          </a:xfrm>
          <a:prstGeom prst="rect">
            <a:avLst/>
          </a:prstGeom>
        </p:spPr>
        <p:txBody>
          <a:bodyPr wrap="square">
            <a:spAutoFit/>
          </a:bodyPr>
          <a:lstStyle/>
          <a:p>
            <a:r>
              <a:rPr lang="en-US" altLang="en-US" sz="2800" dirty="0" smtClean="0">
                <a:solidFill>
                  <a:srgbClr val="0000FF"/>
                </a:solidFill>
                <a:latin typeface="Tahoma" panose="020B0604030504040204" pitchFamily="34" charset="0"/>
                <a:cs typeface="Arial" panose="020B0604020202020204" pitchFamily="34" charset="0"/>
              </a:rPr>
              <a:t>Actual photos of structure with Thermo couples Fixed </a:t>
            </a:r>
            <a:endParaRPr lang="en-US" altLang="en-US" sz="2800" dirty="0">
              <a:solidFill>
                <a:srgbClr val="0000FF"/>
              </a:solidFill>
              <a:latin typeface="Tahoma" panose="020B0604030504040204" pitchFamily="34" charset="0"/>
              <a:cs typeface="Arial" panose="020B0604020202020204" pitchFamily="34" charset="0"/>
            </a:endParaRPr>
          </a:p>
        </p:txBody>
      </p:sp>
      <p:pic>
        <p:nvPicPr>
          <p:cNvPr id="8" name="Picture 2" descr="C:\Documents and Settings\RTC\Desktop\DSC07536.JPG"/>
          <p:cNvPicPr>
            <a:picLocks noChangeAspect="1" noChangeArrowheads="1"/>
          </p:cNvPicPr>
          <p:nvPr/>
        </p:nvPicPr>
        <p:blipFill>
          <a:blip r:embed="rId5" cstate="print"/>
          <a:srcRect/>
          <a:stretch>
            <a:fillRect/>
          </a:stretch>
        </p:blipFill>
        <p:spPr bwMode="auto">
          <a:xfrm>
            <a:off x="2164080" y="3624151"/>
            <a:ext cx="3061992" cy="2471849"/>
          </a:xfrm>
          <a:prstGeom prst="rect">
            <a:avLst/>
          </a:prstGeom>
          <a:noFill/>
        </p:spPr>
      </p:pic>
      <p:sp>
        <p:nvSpPr>
          <p:cNvPr id="9" name="TextBox 8"/>
          <p:cNvSpPr txBox="1"/>
          <p:nvPr/>
        </p:nvSpPr>
        <p:spPr>
          <a:xfrm>
            <a:off x="6416040" y="198120"/>
            <a:ext cx="2606040" cy="461665"/>
          </a:xfrm>
          <a:prstGeom prst="rect">
            <a:avLst/>
          </a:prstGeom>
          <a:noFill/>
        </p:spPr>
        <p:txBody>
          <a:bodyPr wrap="square" rtlCol="0">
            <a:spAutoFit/>
          </a:bodyPr>
          <a:lstStyle/>
          <a:p>
            <a:r>
              <a:rPr lang="en-US" sz="2400" dirty="0" smtClean="0">
                <a:solidFill>
                  <a:srgbClr val="0000FF"/>
                </a:solidFill>
                <a:latin typeface="Arial" pitchFamily="34" charset="0"/>
                <a:cs typeface="Arial" pitchFamily="34" charset="0"/>
              </a:rPr>
              <a:t>Thermo Couples</a:t>
            </a:r>
            <a:endParaRPr lang="en-US" sz="2400" dirty="0">
              <a:solidFill>
                <a:srgbClr val="0000FF"/>
              </a:solidFill>
              <a:latin typeface="Arial" pitchFamily="34" charset="0"/>
              <a:cs typeface="Arial" pitchFamily="34" charset="0"/>
            </a:endParaRPr>
          </a:p>
        </p:txBody>
      </p:sp>
      <p:cxnSp>
        <p:nvCxnSpPr>
          <p:cNvPr id="10" name="Straight Arrow Connector 9"/>
          <p:cNvCxnSpPr/>
          <p:nvPr/>
        </p:nvCxnSpPr>
        <p:spPr>
          <a:xfrm rot="16200000" flipH="1">
            <a:off x="7359343" y="1049983"/>
            <a:ext cx="1702418" cy="9220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2"/>
          </p:cNvCxnSpPr>
          <p:nvPr/>
        </p:nvCxnSpPr>
        <p:spPr>
          <a:xfrm rot="5400000">
            <a:off x="5446723" y="2132022"/>
            <a:ext cx="3744575" cy="800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2910840" y="461664"/>
            <a:ext cx="3512820" cy="10775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606040" y="476904"/>
            <a:ext cx="3817620" cy="1870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88280" y="1325880"/>
            <a:ext cx="2468880" cy="400110"/>
          </a:xfrm>
          <a:prstGeom prst="rect">
            <a:avLst/>
          </a:prstGeom>
          <a:noFill/>
        </p:spPr>
        <p:txBody>
          <a:bodyPr wrap="square" rtlCol="0">
            <a:spAutoFit/>
          </a:bodyPr>
          <a:lstStyle/>
          <a:p>
            <a:r>
              <a:rPr lang="en-US" sz="2000" dirty="0" smtClean="0">
                <a:solidFill>
                  <a:srgbClr val="009900"/>
                </a:solidFill>
                <a:latin typeface="Arial" pitchFamily="34" charset="0"/>
                <a:cs typeface="Arial" pitchFamily="34" charset="0"/>
              </a:rPr>
              <a:t>PVC Casing Pipes</a:t>
            </a:r>
            <a:endParaRPr lang="en-US" sz="2000" dirty="0">
              <a:solidFill>
                <a:srgbClr val="009900"/>
              </a:solidFill>
              <a:latin typeface="Arial" pitchFamily="34" charset="0"/>
              <a:cs typeface="Arial" pitchFamily="34" charset="0"/>
            </a:endParaRPr>
          </a:p>
        </p:txBody>
      </p:sp>
      <p:cxnSp>
        <p:nvCxnSpPr>
          <p:cNvPr id="15" name="Straight Arrow Connector 14"/>
          <p:cNvCxnSpPr/>
          <p:nvPr/>
        </p:nvCxnSpPr>
        <p:spPr>
          <a:xfrm rot="16200000" flipH="1">
            <a:off x="5356860" y="1790700"/>
            <a:ext cx="1341120" cy="11734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819400" y="1264920"/>
            <a:ext cx="2621280" cy="4572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2560320" y="1706880"/>
            <a:ext cx="2895600" cy="24384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6720" y="4404360"/>
            <a:ext cx="1127760" cy="830997"/>
          </a:xfrm>
          <a:prstGeom prst="rect">
            <a:avLst/>
          </a:prstGeom>
          <a:noFill/>
        </p:spPr>
        <p:txBody>
          <a:bodyPr wrap="square" rtlCol="0">
            <a:spAutoFit/>
          </a:bodyPr>
          <a:lstStyle/>
          <a:p>
            <a:r>
              <a:rPr lang="en-US" sz="2400" dirty="0" smtClean="0">
                <a:solidFill>
                  <a:srgbClr val="FF00FF"/>
                </a:solidFill>
                <a:latin typeface="Arial" pitchFamily="34" charset="0"/>
                <a:cs typeface="Arial" pitchFamily="34" charset="0"/>
              </a:rPr>
              <a:t>Lead Wires</a:t>
            </a:r>
            <a:endParaRPr lang="en-US" sz="2400" dirty="0">
              <a:solidFill>
                <a:srgbClr val="FF00FF"/>
              </a:solidFill>
              <a:latin typeface="Arial" pitchFamily="34" charset="0"/>
              <a:cs typeface="Arial" pitchFamily="34" charset="0"/>
            </a:endParaRPr>
          </a:p>
        </p:txBody>
      </p:sp>
      <p:cxnSp>
        <p:nvCxnSpPr>
          <p:cNvPr id="19" name="Straight Arrow Connector 18"/>
          <p:cNvCxnSpPr/>
          <p:nvPr/>
        </p:nvCxnSpPr>
        <p:spPr>
          <a:xfrm flipV="1">
            <a:off x="1402080" y="4434840"/>
            <a:ext cx="1828800" cy="45720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17320" y="4876800"/>
            <a:ext cx="3139440" cy="5638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4205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24</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Rectangle 9"/>
          <p:cNvSpPr>
            <a:spLocks noChangeArrowheads="1"/>
          </p:cNvSpPr>
          <p:nvPr/>
        </p:nvSpPr>
        <p:spPr bwMode="auto">
          <a:xfrm>
            <a:off x="1233793" y="4451460"/>
            <a:ext cx="18875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b="1" dirty="0" err="1">
                <a:solidFill>
                  <a:srgbClr val="FF00FF"/>
                </a:solidFill>
                <a:latin typeface="Tahoma" panose="020B0604030504040204" pitchFamily="34" charset="0"/>
                <a:cs typeface="Times New Roman" panose="02020603050405020304" pitchFamily="18" charset="0"/>
              </a:rPr>
              <a:t>Thermo</a:t>
            </a:r>
            <a:r>
              <a:rPr lang="en-US" altLang="en-US" sz="1800" b="1" dirty="0">
                <a:solidFill>
                  <a:srgbClr val="FF00FF"/>
                </a:solidFill>
                <a:latin typeface="Tahoma" panose="020B0604030504040204" pitchFamily="34" charset="0"/>
                <a:cs typeface="Times New Roman" panose="02020603050405020304" pitchFamily="18" charset="0"/>
              </a:rPr>
              <a:t> couple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281" y="35169"/>
            <a:ext cx="4829908" cy="36224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11445" y="1719840"/>
            <a:ext cx="4873869" cy="3655402"/>
          </a:xfrm>
          <a:prstGeom prst="rect">
            <a:avLst/>
          </a:prstGeom>
        </p:spPr>
      </p:pic>
      <p:sp>
        <p:nvSpPr>
          <p:cNvPr id="8" name="Line 10"/>
          <p:cNvSpPr>
            <a:spLocks noChangeShapeType="1"/>
          </p:cNvSpPr>
          <p:nvPr/>
        </p:nvSpPr>
        <p:spPr bwMode="auto">
          <a:xfrm flipH="1" flipV="1">
            <a:off x="2066725" y="1719840"/>
            <a:ext cx="2219" cy="2731620"/>
          </a:xfrm>
          <a:prstGeom prst="line">
            <a:avLst/>
          </a:prstGeom>
          <a:noFill/>
          <a:ln w="2540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9" name="Line 10"/>
          <p:cNvSpPr>
            <a:spLocks noChangeShapeType="1"/>
          </p:cNvSpPr>
          <p:nvPr/>
        </p:nvSpPr>
        <p:spPr bwMode="auto">
          <a:xfrm flipH="1" flipV="1">
            <a:off x="7687052" y="3866823"/>
            <a:ext cx="25312" cy="1802933"/>
          </a:xfrm>
          <a:prstGeom prst="line">
            <a:avLst/>
          </a:prstGeom>
          <a:noFill/>
          <a:ln w="2540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0" name="Rectangle 9"/>
          <p:cNvSpPr>
            <a:spLocks noChangeArrowheads="1"/>
          </p:cNvSpPr>
          <p:nvPr/>
        </p:nvSpPr>
        <p:spPr bwMode="auto">
          <a:xfrm>
            <a:off x="6768595" y="5611522"/>
            <a:ext cx="18875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b="1" dirty="0" err="1">
                <a:solidFill>
                  <a:srgbClr val="FF00FF"/>
                </a:solidFill>
                <a:latin typeface="Tahoma" panose="020B0604030504040204" pitchFamily="34" charset="0"/>
                <a:cs typeface="Times New Roman" panose="02020603050405020304" pitchFamily="18" charset="0"/>
              </a:rPr>
              <a:t>Thermo</a:t>
            </a:r>
            <a:r>
              <a:rPr lang="en-US" altLang="en-US" sz="1800" b="1" dirty="0">
                <a:solidFill>
                  <a:srgbClr val="FF00FF"/>
                </a:solidFill>
                <a:latin typeface="Tahoma" panose="020B0604030504040204" pitchFamily="34" charset="0"/>
                <a:cs typeface="Times New Roman" panose="02020603050405020304" pitchFamily="18" charset="0"/>
              </a:rPr>
              <a:t> couple</a:t>
            </a:r>
          </a:p>
        </p:txBody>
      </p:sp>
      <p:sp>
        <p:nvSpPr>
          <p:cNvPr id="11" name="Rectangle 10"/>
          <p:cNvSpPr/>
          <p:nvPr/>
        </p:nvSpPr>
        <p:spPr>
          <a:xfrm>
            <a:off x="2140780" y="5958854"/>
            <a:ext cx="8663709" cy="954107"/>
          </a:xfrm>
          <a:prstGeom prst="rect">
            <a:avLst/>
          </a:prstGeom>
        </p:spPr>
        <p:txBody>
          <a:bodyPr wrap="square">
            <a:spAutoFit/>
          </a:bodyPr>
          <a:lstStyle/>
          <a:p>
            <a:r>
              <a:rPr lang="en-US" altLang="en-US" sz="2800" dirty="0">
                <a:solidFill>
                  <a:srgbClr val="0000FF"/>
                </a:solidFill>
                <a:latin typeface="Times New Roman" panose="02020603050405020304" pitchFamily="18" charset="0"/>
                <a:cs typeface="Times New Roman" panose="02020603050405020304" pitchFamily="18" charset="0"/>
              </a:rPr>
              <a:t>Photographs showing the </a:t>
            </a:r>
            <a:r>
              <a:rPr lang="en-US" altLang="en-US" sz="2800" dirty="0" err="1" smtClean="0">
                <a:solidFill>
                  <a:srgbClr val="0000FF"/>
                </a:solidFill>
                <a:latin typeface="Times New Roman" panose="02020603050405020304" pitchFamily="18" charset="0"/>
                <a:cs typeface="Times New Roman" panose="02020603050405020304" pitchFamily="18" charset="0"/>
              </a:rPr>
              <a:t>Thermo</a:t>
            </a:r>
            <a:r>
              <a:rPr lang="en-US" altLang="en-US" sz="2800" dirty="0" smtClean="0">
                <a:solidFill>
                  <a:srgbClr val="0000FF"/>
                </a:solidFill>
                <a:latin typeface="Times New Roman" panose="02020603050405020304" pitchFamily="18" charset="0"/>
                <a:cs typeface="Times New Roman" panose="02020603050405020304" pitchFamily="18" charset="0"/>
              </a:rPr>
              <a:t> Couples </a:t>
            </a:r>
            <a:r>
              <a:rPr lang="en-US" altLang="en-US" sz="2800" dirty="0">
                <a:solidFill>
                  <a:srgbClr val="0000FF"/>
                </a:solidFill>
                <a:latin typeface="Times New Roman" panose="02020603050405020304" pitchFamily="18" charset="0"/>
                <a:cs typeface="Times New Roman" panose="02020603050405020304" pitchFamily="18" charset="0"/>
              </a:rPr>
              <a:t>being embedded in concrete. </a:t>
            </a:r>
          </a:p>
        </p:txBody>
      </p:sp>
    </p:spTree>
    <p:extLst>
      <p:ext uri="{BB962C8B-B14F-4D97-AF65-F5344CB8AC3E}">
        <p14:creationId xmlns:p14="http://schemas.microsoft.com/office/powerpoint/2010/main" xmlns="" val="1663564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25</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pic>
        <p:nvPicPr>
          <p:cNvPr id="4" name="Picture 3" descr="IMG-20180709-WA0044"/>
          <p:cNvPicPr>
            <a:picLocks noChangeAspect="1" noChangeArrowheads="1"/>
          </p:cNvPicPr>
          <p:nvPr/>
        </p:nvPicPr>
        <p:blipFill>
          <a:blip r:embed="rId3" cstate="print"/>
          <a:srcRect/>
          <a:stretch>
            <a:fillRect/>
          </a:stretch>
        </p:blipFill>
        <p:spPr bwMode="auto">
          <a:xfrm>
            <a:off x="486709" y="1630680"/>
            <a:ext cx="7468571" cy="4038600"/>
          </a:xfrm>
          <a:prstGeom prst="rect">
            <a:avLst/>
          </a:prstGeom>
          <a:noFill/>
          <a:ln w="28575">
            <a:solidFill>
              <a:schemeClr val="tx1"/>
            </a:solidFill>
            <a:miter lim="800000"/>
            <a:headEnd/>
            <a:tailEnd/>
          </a:ln>
        </p:spPr>
      </p:pic>
      <p:sp>
        <p:nvSpPr>
          <p:cNvPr id="6" name="Rectangle 5"/>
          <p:cNvSpPr/>
          <p:nvPr/>
        </p:nvSpPr>
        <p:spPr>
          <a:xfrm>
            <a:off x="1929812" y="175794"/>
            <a:ext cx="6999032" cy="523220"/>
          </a:xfrm>
          <a:prstGeom prst="rect">
            <a:avLst/>
          </a:prstGeom>
        </p:spPr>
        <p:txBody>
          <a:bodyPr wrap="none">
            <a:spAutoFit/>
          </a:bodyPr>
          <a:lstStyle/>
          <a:p>
            <a:r>
              <a:rPr lang="en-US" sz="2800" b="1" dirty="0" smtClean="0" bmk="_Hlk520644129">
                <a:latin typeface="Arial" panose="020B0604020202020204" pitchFamily="34" charset="0"/>
                <a:ea typeface="Times New Roman" pitchFamily="18" charset="0"/>
                <a:cs typeface="Arial" pitchFamily="34" charset="0"/>
              </a:rPr>
              <a:t> </a:t>
            </a:r>
            <a:r>
              <a:rPr lang="en-US" altLang="en-US" sz="2800" b="1" dirty="0" smtClean="0">
                <a:solidFill>
                  <a:srgbClr val="FF00FF"/>
                </a:solidFill>
                <a:latin typeface="Arial" panose="020B0604020202020204" pitchFamily="34" charset="0"/>
                <a:cs typeface="Arial" panose="020B0604020202020204" pitchFamily="34" charset="0"/>
              </a:rPr>
              <a:t>Pile Cap after completion of Concreting</a:t>
            </a:r>
            <a:endParaRPr lang="en-US" altLang="en-US" sz="2800" b="1" dirty="0">
              <a:solidFill>
                <a:srgbClr val="FF00FF"/>
              </a:solidFill>
              <a:latin typeface="Arial" panose="020B0604020202020204" pitchFamily="34" charset="0"/>
              <a:cs typeface="Arial" panose="020B0604020202020204" pitchFamily="34" charset="0"/>
            </a:endParaRPr>
          </a:p>
        </p:txBody>
      </p:sp>
      <p:sp>
        <p:nvSpPr>
          <p:cNvPr id="7" name="Rectangle 6"/>
          <p:cNvSpPr/>
          <p:nvPr/>
        </p:nvSpPr>
        <p:spPr>
          <a:xfrm>
            <a:off x="1127760" y="5940475"/>
            <a:ext cx="8107680" cy="461665"/>
          </a:xfrm>
          <a:prstGeom prst="rect">
            <a:avLst/>
          </a:prstGeom>
        </p:spPr>
        <p:txBody>
          <a:bodyPr wrap="square">
            <a:spAutoFit/>
          </a:bodyPr>
          <a:lstStyle/>
          <a:p>
            <a:r>
              <a:rPr lang="en-US" sz="2400" dirty="0" smtClean="0">
                <a:solidFill>
                  <a:srgbClr val="0000FF"/>
                </a:solidFill>
                <a:latin typeface="Arial" pitchFamily="34" charset="0"/>
                <a:ea typeface="Times New Roman" pitchFamily="18" charset="0"/>
                <a:cs typeface="Arial" pitchFamily="34" charset="0"/>
              </a:rPr>
              <a:t>PVC Pipes as Casing for embedded TC’s  -  Clearly seen</a:t>
            </a:r>
            <a:r>
              <a:rPr lang="en-US" dirty="0" smtClean="0">
                <a:latin typeface="Arial" pitchFamily="34" charset="0"/>
                <a:ea typeface="Times New Roman" pitchFamily="18" charset="0"/>
                <a:cs typeface="Arial" pitchFamily="34" charset="0"/>
              </a:rPr>
              <a:t>.</a:t>
            </a:r>
            <a:endParaRPr lang="en-US" dirty="0"/>
          </a:p>
        </p:txBody>
      </p:sp>
      <p:cxnSp>
        <p:nvCxnSpPr>
          <p:cNvPr id="8" name="Straight Arrow Connector 7"/>
          <p:cNvCxnSpPr/>
          <p:nvPr/>
        </p:nvCxnSpPr>
        <p:spPr>
          <a:xfrm rot="5400000" flipH="1" flipV="1">
            <a:off x="4122420" y="5311140"/>
            <a:ext cx="914400" cy="3505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351020" y="3406140"/>
            <a:ext cx="2606040" cy="25603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193026" y="2923811"/>
            <a:ext cx="3931566" cy="954107"/>
          </a:xfrm>
          <a:prstGeom prst="rect">
            <a:avLst/>
          </a:prstGeom>
        </p:spPr>
        <p:txBody>
          <a:bodyPr wrap="square">
            <a:spAutoFit/>
          </a:bodyPr>
          <a:lstStyle/>
          <a:p>
            <a:r>
              <a:rPr lang="en-US" altLang="en-US" sz="2800" dirty="0" smtClean="0">
                <a:solidFill>
                  <a:srgbClr val="0000FF"/>
                </a:solidFill>
                <a:latin typeface="Tahoma" panose="020B0604030504040204" pitchFamily="34" charset="0"/>
                <a:cs typeface="Arial" panose="020B0604020202020204" pitchFamily="34" charset="0"/>
              </a:rPr>
              <a:t>Total Qty. of Concrete –</a:t>
            </a:r>
          </a:p>
          <a:p>
            <a:r>
              <a:rPr lang="en-US" altLang="en-US" sz="2800" dirty="0" smtClean="0">
                <a:solidFill>
                  <a:srgbClr val="0000FF"/>
                </a:solidFill>
                <a:latin typeface="Tahoma" panose="020B0604030504040204" pitchFamily="34" charset="0"/>
                <a:cs typeface="Arial" panose="020B0604020202020204" pitchFamily="34" charset="0"/>
              </a:rPr>
              <a:t>384 Cum.</a:t>
            </a:r>
            <a:endParaRPr lang="en-US" altLang="en-US" sz="2800" dirty="0">
              <a:solidFill>
                <a:srgbClr val="0000FF"/>
              </a:solidFill>
              <a:latin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294654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26</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Rectangle 221"/>
          <p:cNvSpPr>
            <a:spLocks noChangeArrowheads="1"/>
          </p:cNvSpPr>
          <p:nvPr/>
        </p:nvSpPr>
        <p:spPr bwMode="auto">
          <a:xfrm>
            <a:off x="2423747" y="191600"/>
            <a:ext cx="610076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800" b="1" dirty="0">
                <a:solidFill>
                  <a:srgbClr val="FF00FF"/>
                </a:solidFill>
                <a:latin typeface="Arial" panose="020B0604020202020204" pitchFamily="34" charset="0"/>
              </a:rPr>
              <a:t>Table showing the mix proportion </a:t>
            </a:r>
          </a:p>
          <a:p>
            <a:r>
              <a:rPr lang="en-US" altLang="en-US" sz="2800" b="1" dirty="0">
                <a:solidFill>
                  <a:srgbClr val="FF00FF"/>
                </a:solidFill>
                <a:latin typeface="Arial" panose="020B0604020202020204" pitchFamily="34" charset="0"/>
              </a:rPr>
              <a:t>for the </a:t>
            </a:r>
            <a:r>
              <a:rPr lang="en-US" altLang="en-US" sz="2800" b="1" dirty="0" smtClean="0">
                <a:solidFill>
                  <a:srgbClr val="FF00FF"/>
                </a:solidFill>
                <a:latin typeface="Arial" panose="020B0604020202020204" pitchFamily="34" charset="0"/>
              </a:rPr>
              <a:t>Concrete </a:t>
            </a:r>
            <a:r>
              <a:rPr lang="en-US" altLang="en-US" sz="2800" b="1" dirty="0">
                <a:solidFill>
                  <a:srgbClr val="FF00FF"/>
                </a:solidFill>
                <a:latin typeface="Arial" panose="020B0604020202020204" pitchFamily="34" charset="0"/>
              </a:rPr>
              <a:t>used in </a:t>
            </a:r>
            <a:r>
              <a:rPr lang="en-US" altLang="en-US" sz="2800" b="1" dirty="0" smtClean="0">
                <a:solidFill>
                  <a:srgbClr val="FF00FF"/>
                </a:solidFill>
                <a:latin typeface="Arial" panose="020B0604020202020204" pitchFamily="34" charset="0"/>
              </a:rPr>
              <a:t>Pile Cap.</a:t>
            </a:r>
            <a:endParaRPr lang="en-US" altLang="en-US" sz="2800" b="1" dirty="0">
              <a:solidFill>
                <a:srgbClr val="FF00FF"/>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02071614"/>
              </p:ext>
            </p:extLst>
          </p:nvPr>
        </p:nvGraphicFramePr>
        <p:xfrm>
          <a:off x="1545219" y="1839262"/>
          <a:ext cx="9477404" cy="3412262"/>
        </p:xfrm>
        <a:graphic>
          <a:graphicData uri="http://schemas.openxmlformats.org/drawingml/2006/table">
            <a:tbl>
              <a:tblPr/>
              <a:tblGrid>
                <a:gridCol w="1369724">
                  <a:extLst>
                    <a:ext uri="{9D8B030D-6E8A-4147-A177-3AD203B41FA5}">
                      <a16:colId xmlns:a16="http://schemas.microsoft.com/office/drawing/2014/main" xmlns="" val="20000"/>
                    </a:ext>
                  </a:extLst>
                </a:gridCol>
                <a:gridCol w="1128785">
                  <a:extLst>
                    <a:ext uri="{9D8B030D-6E8A-4147-A177-3AD203B41FA5}">
                      <a16:colId xmlns:a16="http://schemas.microsoft.com/office/drawing/2014/main" xmlns="" val="20001"/>
                    </a:ext>
                  </a:extLst>
                </a:gridCol>
                <a:gridCol w="1077215">
                  <a:extLst>
                    <a:ext uri="{9D8B030D-6E8A-4147-A177-3AD203B41FA5}">
                      <a16:colId xmlns:a16="http://schemas.microsoft.com/office/drawing/2014/main" xmlns="" val="20002"/>
                    </a:ext>
                  </a:extLst>
                </a:gridCol>
                <a:gridCol w="911972">
                  <a:extLst>
                    <a:ext uri="{9D8B030D-6E8A-4147-A177-3AD203B41FA5}">
                      <a16:colId xmlns:a16="http://schemas.microsoft.com/office/drawing/2014/main" xmlns="" val="20003"/>
                    </a:ext>
                  </a:extLst>
                </a:gridCol>
                <a:gridCol w="1024923">
                  <a:extLst>
                    <a:ext uri="{9D8B030D-6E8A-4147-A177-3AD203B41FA5}">
                      <a16:colId xmlns:a16="http://schemas.microsoft.com/office/drawing/2014/main" xmlns="" val="20004"/>
                    </a:ext>
                  </a:extLst>
                </a:gridCol>
                <a:gridCol w="1008225">
                  <a:extLst>
                    <a:ext uri="{9D8B030D-6E8A-4147-A177-3AD203B41FA5}">
                      <a16:colId xmlns:a16="http://schemas.microsoft.com/office/drawing/2014/main" xmlns="" val="20005"/>
                    </a:ext>
                  </a:extLst>
                </a:gridCol>
                <a:gridCol w="1348795">
                  <a:extLst>
                    <a:ext uri="{9D8B030D-6E8A-4147-A177-3AD203B41FA5}">
                      <a16:colId xmlns:a16="http://schemas.microsoft.com/office/drawing/2014/main" xmlns="" val="20006"/>
                    </a:ext>
                  </a:extLst>
                </a:gridCol>
                <a:gridCol w="1607765">
                  <a:extLst>
                    <a:ext uri="{9D8B030D-6E8A-4147-A177-3AD203B41FA5}">
                      <a16:colId xmlns:a16="http://schemas.microsoft.com/office/drawing/2014/main" xmlns="" val="20007"/>
                    </a:ext>
                  </a:extLst>
                </a:gridCol>
              </a:tblGrid>
              <a:tr h="858218">
                <a:tc rowSpan="2" gridSpan="2">
                  <a:txBody>
                    <a:bodyPr/>
                    <a:lstStyle/>
                    <a:p>
                      <a:pPr marL="0" marR="0" algn="ctr">
                        <a:spcBef>
                          <a:spcPts val="0"/>
                        </a:spcBef>
                        <a:spcAft>
                          <a:spcPts val="0"/>
                        </a:spcAft>
                      </a:pPr>
                      <a:r>
                        <a:rPr lang="en-US" sz="2400" dirty="0">
                          <a:latin typeface="Arial" pitchFamily="34" charset="0"/>
                          <a:ea typeface="Times New Roman"/>
                          <a:cs typeface="Arial" pitchFamily="34" charset="0"/>
                        </a:rPr>
                        <a:t>Cement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a:txBody>
                    <a:bodyPr/>
                    <a:lstStyle/>
                    <a:p>
                      <a:pPr marL="0" marR="0" algn="ctr">
                        <a:spcBef>
                          <a:spcPts val="0"/>
                        </a:spcBef>
                        <a:spcAft>
                          <a:spcPts val="0"/>
                        </a:spcAft>
                      </a:pPr>
                      <a:r>
                        <a:rPr lang="en-US" sz="2400" dirty="0">
                          <a:latin typeface="Arial" pitchFamily="34" charset="0"/>
                          <a:ea typeface="Times New Roman"/>
                          <a:cs typeface="Arial" pitchFamily="34" charset="0"/>
                        </a:rPr>
                        <a:t>Water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0" algn="ctr">
                        <a:spcBef>
                          <a:spcPts val="0"/>
                        </a:spcBef>
                        <a:spcAft>
                          <a:spcPts val="0"/>
                        </a:spcAft>
                      </a:pPr>
                      <a:r>
                        <a:rPr lang="en-US" sz="2400" dirty="0">
                          <a:latin typeface="Arial" pitchFamily="34" charset="0"/>
                          <a:ea typeface="Times New Roman"/>
                          <a:cs typeface="Arial" pitchFamily="34" charset="0"/>
                        </a:rPr>
                        <a:t>Sand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a:latin typeface="Arial" pitchFamily="34" charset="0"/>
                          <a:ea typeface="Times New Roman"/>
                          <a:cs typeface="Arial" pitchFamily="34" charset="0"/>
                        </a:rPr>
                        <a:t>Coarse aggregate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dirty="0" err="1">
                          <a:latin typeface="Arial" pitchFamily="34" charset="0"/>
                          <a:ea typeface="Times New Roman"/>
                          <a:cs typeface="Arial" pitchFamily="34" charset="0"/>
                        </a:rPr>
                        <a:t>Plasticiser</a:t>
                      </a:r>
                      <a:r>
                        <a:rPr lang="en-US" sz="2400" dirty="0">
                          <a:latin typeface="Arial" pitchFamily="34" charset="0"/>
                          <a:ea typeface="Times New Roman"/>
                          <a:cs typeface="Arial" pitchFamily="34" charset="0"/>
                        </a:rPr>
                        <a:t>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0750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dirty="0">
                          <a:latin typeface="Arial" pitchFamily="34" charset="0"/>
                          <a:ea typeface="Times New Roman"/>
                          <a:cs typeface="Arial" pitchFamily="34" charset="0"/>
                        </a:rPr>
                        <a:t>20mm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pitchFamily="34" charset="0"/>
                          <a:ea typeface="Times New Roman"/>
                          <a:cs typeface="Arial" pitchFamily="34" charset="0"/>
                        </a:rPr>
                        <a:t>10mm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15017">
                <a:tc>
                  <a:txBody>
                    <a:bodyPr/>
                    <a:lstStyle/>
                    <a:p>
                      <a:pPr marL="0" marR="0" algn="ctr">
                        <a:spcBef>
                          <a:spcPts val="0"/>
                        </a:spcBef>
                        <a:spcAft>
                          <a:spcPts val="0"/>
                        </a:spcAft>
                      </a:pPr>
                      <a:r>
                        <a:rPr lang="en-US" sz="2400" dirty="0">
                          <a:latin typeface="Arial" pitchFamily="34" charset="0"/>
                          <a:ea typeface="Times New Roman"/>
                          <a:cs typeface="Arial" pitchFamily="34" charset="0"/>
                        </a:rPr>
                        <a:t>Cement OPC </a:t>
                      </a:r>
                    </a:p>
                    <a:p>
                      <a:pPr marL="0" marR="0" algn="ctr">
                        <a:spcBef>
                          <a:spcPts val="0"/>
                        </a:spcBef>
                        <a:spcAft>
                          <a:spcPts val="0"/>
                        </a:spcAft>
                      </a:pPr>
                      <a:r>
                        <a:rPr lang="en-US" sz="2400" dirty="0">
                          <a:latin typeface="Arial" pitchFamily="34" charset="0"/>
                          <a:ea typeface="Times New Roman"/>
                          <a:cs typeface="Arial" pitchFamily="34" charset="0"/>
                        </a:rPr>
                        <a:t>53 grade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GGBS</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endParaRPr lang="en-US" sz="2400" dirty="0">
                        <a:latin typeface="Arial" pitchFamily="34" charset="0"/>
                        <a:ea typeface="Times New Roman"/>
                        <a:cs typeface="Arial" pitchFamily="34" charset="0"/>
                      </a:endParaRPr>
                    </a:p>
                    <a:p>
                      <a:pPr marL="0" marR="0" algn="ctr">
                        <a:spcBef>
                          <a:spcPts val="0"/>
                        </a:spcBef>
                        <a:spcAft>
                          <a:spcPts val="0"/>
                        </a:spcAft>
                      </a:pPr>
                      <a:r>
                        <a:rPr lang="en-US" sz="2400" dirty="0" smtClean="0">
                          <a:latin typeface="Arial" pitchFamily="34" charset="0"/>
                          <a:ea typeface="Times New Roman"/>
                          <a:cs typeface="Arial" pitchFamily="34" charset="0"/>
                        </a:rPr>
                        <a:t>143</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pitchFamily="34" charset="0"/>
                          <a:ea typeface="Times New Roman"/>
                          <a:cs typeface="Arial" pitchFamily="34" charset="0"/>
                        </a:rPr>
                        <a:t>River sand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pitchFamily="34" charset="0"/>
                          <a:ea typeface="Times New Roman"/>
                          <a:cs typeface="Arial" pitchFamily="34" charset="0"/>
                        </a:rPr>
                        <a:t>Crushed sand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400" dirty="0" smtClean="0">
                          <a:latin typeface="Arial" pitchFamily="34" charset="0"/>
                          <a:ea typeface="Times New Roman"/>
                          <a:cs typeface="Arial" pitchFamily="34" charset="0"/>
                        </a:rPr>
                        <a:t>626</a:t>
                      </a:r>
                      <a:endParaRPr lang="en-US" sz="2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400" dirty="0" smtClean="0">
                          <a:latin typeface="Arial" pitchFamily="34" charset="0"/>
                          <a:ea typeface="Times New Roman"/>
                          <a:cs typeface="Arial" pitchFamily="34" charset="0"/>
                        </a:rPr>
                        <a:t>512</a:t>
                      </a:r>
                      <a:endParaRPr lang="en-US" sz="2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400" dirty="0" smtClean="0">
                          <a:latin typeface="Arial" pitchFamily="34" charset="0"/>
                          <a:ea typeface="Times New Roman"/>
                          <a:cs typeface="Arial" pitchFamily="34" charset="0"/>
                        </a:rPr>
                        <a:t>3.28</a:t>
                      </a:r>
                      <a:endParaRPr lang="en-US" sz="2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7507">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246</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164 </a:t>
                      </a:r>
                    </a:p>
                    <a:p>
                      <a:pPr marL="0" marR="0" algn="ctr">
                        <a:spcBef>
                          <a:spcPts val="0"/>
                        </a:spcBef>
                        <a:spcAft>
                          <a:spcPts val="0"/>
                        </a:spcAft>
                      </a:pPr>
                      <a:r>
                        <a:rPr lang="en-US" sz="2400" dirty="0" smtClean="0">
                          <a:latin typeface="Arial" pitchFamily="34" charset="0"/>
                          <a:ea typeface="Times New Roman"/>
                          <a:cs typeface="Arial" pitchFamily="34" charset="0"/>
                        </a:rPr>
                        <a:t>(40 %)</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600</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257</a:t>
                      </a:r>
                    </a:p>
                    <a:p>
                      <a:pPr marL="0" marR="0" algn="ctr">
                        <a:spcBef>
                          <a:spcPts val="0"/>
                        </a:spcBef>
                        <a:spcAft>
                          <a:spcPts val="0"/>
                        </a:spcAft>
                      </a:pPr>
                      <a:r>
                        <a:rPr lang="en-US" sz="2400" dirty="0" smtClean="0">
                          <a:latin typeface="Arial" pitchFamily="34" charset="0"/>
                          <a:ea typeface="Times New Roman"/>
                          <a:cs typeface="Arial" pitchFamily="34" charset="0"/>
                        </a:rPr>
                        <a:t>(30%)</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bl>
          </a:graphicData>
        </a:graphic>
      </p:graphicFrame>
      <p:sp>
        <p:nvSpPr>
          <p:cNvPr id="7" name="Rectangle 6"/>
          <p:cNvSpPr/>
          <p:nvPr/>
        </p:nvSpPr>
        <p:spPr>
          <a:xfrm>
            <a:off x="3312212" y="1171694"/>
            <a:ext cx="4501553" cy="461665"/>
          </a:xfrm>
          <a:prstGeom prst="rect">
            <a:avLst/>
          </a:prstGeom>
        </p:spPr>
        <p:txBody>
          <a:bodyPr wrap="none">
            <a:spAutoFit/>
          </a:bodyPr>
          <a:lstStyle/>
          <a:p>
            <a:r>
              <a:rPr lang="en-US" sz="2400" dirty="0" smtClean="0">
                <a:solidFill>
                  <a:srgbClr val="0000FF"/>
                </a:solidFill>
                <a:latin typeface="Arial" pitchFamily="34" charset="0"/>
                <a:ea typeface="Times New Roman" pitchFamily="18" charset="0"/>
                <a:cs typeface="Arial" pitchFamily="34" charset="0"/>
              </a:rPr>
              <a:t>Concrete Grade M-40 (20MSA</a:t>
            </a:r>
            <a:r>
              <a:rPr lang="en-US" dirty="0" smtClean="0">
                <a:latin typeface="Arial" pitchFamily="34" charset="0"/>
                <a:ea typeface="Times New Roman" pitchFamily="18" charset="0"/>
                <a:cs typeface="Arial" pitchFamily="34" charset="0"/>
              </a:rPr>
              <a:t>) </a:t>
            </a:r>
            <a:endParaRPr lang="en-US" dirty="0"/>
          </a:p>
        </p:txBody>
      </p:sp>
      <p:sp>
        <p:nvSpPr>
          <p:cNvPr id="8" name="Rectangle 7"/>
          <p:cNvSpPr/>
          <p:nvPr/>
        </p:nvSpPr>
        <p:spPr>
          <a:xfrm>
            <a:off x="1901483" y="5497175"/>
            <a:ext cx="8290560" cy="707886"/>
          </a:xfrm>
          <a:prstGeom prst="rect">
            <a:avLst/>
          </a:prstGeom>
        </p:spPr>
        <p:txBody>
          <a:bodyPr wrap="square">
            <a:spAutoFit/>
          </a:bodyPr>
          <a:lstStyle/>
          <a:p>
            <a:r>
              <a:rPr lang="en-US" sz="2000" dirty="0" smtClean="0">
                <a:solidFill>
                  <a:srgbClr val="0000FF"/>
                </a:solidFill>
                <a:latin typeface="Arial" pitchFamily="34" charset="0"/>
                <a:ea typeface="Times New Roman" pitchFamily="18" charset="0"/>
                <a:cs typeface="Arial" pitchFamily="34" charset="0"/>
              </a:rPr>
              <a:t>The F.M. of R/sand was 2.9 and Crushed Sand was 3.15 which was very coarse sand and categorized as Zone-II and Zone-I as per IS 383</a:t>
            </a:r>
            <a:endParaRPr lang="en-US" sz="2000" dirty="0">
              <a:solidFill>
                <a:srgbClr val="0000FF"/>
              </a:solidFill>
            </a:endParaRPr>
          </a:p>
        </p:txBody>
      </p:sp>
    </p:spTree>
    <p:extLst>
      <p:ext uri="{BB962C8B-B14F-4D97-AF65-F5344CB8AC3E}">
        <p14:creationId xmlns:p14="http://schemas.microsoft.com/office/powerpoint/2010/main" xmlns="" val="1948593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27</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pic>
        <p:nvPicPr>
          <p:cNvPr id="4" name="Chart 1"/>
          <p:cNvPicPr>
            <a:picLocks noChangeArrowheads="1"/>
          </p:cNvPicPr>
          <p:nvPr/>
        </p:nvPicPr>
        <p:blipFill>
          <a:blip r:embed="rId3"/>
          <a:srcRect/>
          <a:stretch>
            <a:fillRect/>
          </a:stretch>
        </p:blipFill>
        <p:spPr bwMode="auto">
          <a:xfrm>
            <a:off x="365720" y="755314"/>
            <a:ext cx="5810291" cy="1428760"/>
          </a:xfrm>
          <a:prstGeom prst="rect">
            <a:avLst/>
          </a:prstGeom>
          <a:noFill/>
          <a:ln w="28575">
            <a:solidFill>
              <a:schemeClr val="tx1"/>
            </a:solidFill>
            <a:miter lim="800000"/>
            <a:headEnd/>
            <a:tailEnd/>
          </a:ln>
        </p:spPr>
      </p:pic>
      <p:pic>
        <p:nvPicPr>
          <p:cNvPr id="6" name="Chart 1"/>
          <p:cNvPicPr>
            <a:picLocks noChangeArrowheads="1"/>
          </p:cNvPicPr>
          <p:nvPr/>
        </p:nvPicPr>
        <p:blipFill>
          <a:blip r:embed="rId4"/>
          <a:srcRect/>
          <a:stretch>
            <a:fillRect/>
          </a:stretch>
        </p:blipFill>
        <p:spPr bwMode="auto">
          <a:xfrm>
            <a:off x="6431283" y="755314"/>
            <a:ext cx="5143511" cy="1428760"/>
          </a:xfrm>
          <a:prstGeom prst="rect">
            <a:avLst/>
          </a:prstGeom>
          <a:noFill/>
          <a:ln w="28575">
            <a:solidFill>
              <a:schemeClr val="tx1"/>
            </a:solidFill>
            <a:miter lim="800000"/>
            <a:headEnd/>
            <a:tailEnd/>
          </a:ln>
        </p:spPr>
      </p:pic>
      <p:sp>
        <p:nvSpPr>
          <p:cNvPr id="7" name="Rectangle 6"/>
          <p:cNvSpPr/>
          <p:nvPr/>
        </p:nvSpPr>
        <p:spPr>
          <a:xfrm>
            <a:off x="2180492" y="2153594"/>
            <a:ext cx="2281007" cy="338554"/>
          </a:xfrm>
          <a:prstGeom prst="rect">
            <a:avLst/>
          </a:prstGeom>
        </p:spPr>
        <p:txBody>
          <a:bodyPr wrap="square">
            <a:spAutoFit/>
          </a:bodyPr>
          <a:lstStyle/>
          <a:p>
            <a:r>
              <a:rPr lang="en-US" sz="1600" b="1" dirty="0" smtClean="0">
                <a:solidFill>
                  <a:srgbClr val="0000FF"/>
                </a:solidFill>
                <a:latin typeface="Arial" pitchFamily="34" charset="0"/>
                <a:cs typeface="Arial" pitchFamily="34" charset="0"/>
              </a:rPr>
              <a:t>for TC – C’</a:t>
            </a:r>
            <a:endParaRPr lang="en-US" sz="1600" b="1" dirty="0">
              <a:solidFill>
                <a:srgbClr val="0000FF"/>
              </a:solidFill>
              <a:latin typeface="Arial" pitchFamily="34" charset="0"/>
              <a:cs typeface="Arial" pitchFamily="34" charset="0"/>
            </a:endParaRPr>
          </a:p>
        </p:txBody>
      </p:sp>
      <p:sp>
        <p:nvSpPr>
          <p:cNvPr id="8" name="Rectangle 7"/>
          <p:cNvSpPr/>
          <p:nvPr/>
        </p:nvSpPr>
        <p:spPr>
          <a:xfrm>
            <a:off x="8405446" y="2199316"/>
            <a:ext cx="2841711" cy="338554"/>
          </a:xfrm>
          <a:prstGeom prst="rect">
            <a:avLst/>
          </a:prstGeom>
        </p:spPr>
        <p:txBody>
          <a:bodyPr wrap="square">
            <a:spAutoFit/>
          </a:bodyPr>
          <a:lstStyle/>
          <a:p>
            <a:r>
              <a:rPr lang="en-US" sz="1400" dirty="0" smtClean="0">
                <a:latin typeface="Calibri" pitchFamily="34" charset="0"/>
              </a:rPr>
              <a:t> </a:t>
            </a:r>
            <a:r>
              <a:rPr lang="en-US" sz="1600" b="1" dirty="0">
                <a:solidFill>
                  <a:srgbClr val="0000FF"/>
                </a:solidFill>
                <a:latin typeface="Arial" pitchFamily="34" charset="0"/>
                <a:cs typeface="Arial" pitchFamily="34" charset="0"/>
              </a:rPr>
              <a:t>for TC - C3</a:t>
            </a:r>
          </a:p>
        </p:txBody>
      </p:sp>
      <p:pic>
        <p:nvPicPr>
          <p:cNvPr id="9" name="Chart 1"/>
          <p:cNvPicPr>
            <a:picLocks noChangeArrowheads="1"/>
          </p:cNvPicPr>
          <p:nvPr/>
        </p:nvPicPr>
        <p:blipFill>
          <a:blip r:embed="rId5"/>
          <a:srcRect/>
          <a:stretch>
            <a:fillRect/>
          </a:stretch>
        </p:blipFill>
        <p:spPr bwMode="auto">
          <a:xfrm>
            <a:off x="350480" y="2713666"/>
            <a:ext cx="5810291" cy="1428760"/>
          </a:xfrm>
          <a:prstGeom prst="rect">
            <a:avLst/>
          </a:prstGeom>
          <a:noFill/>
          <a:ln w="28575">
            <a:solidFill>
              <a:schemeClr val="tx1"/>
            </a:solidFill>
            <a:miter lim="800000"/>
            <a:headEnd/>
            <a:tailEnd/>
          </a:ln>
        </p:spPr>
      </p:pic>
      <p:pic>
        <p:nvPicPr>
          <p:cNvPr id="10" name="Chart 1"/>
          <p:cNvPicPr>
            <a:picLocks noChangeArrowheads="1"/>
          </p:cNvPicPr>
          <p:nvPr/>
        </p:nvPicPr>
        <p:blipFill>
          <a:blip r:embed="rId6"/>
          <a:srcRect/>
          <a:stretch>
            <a:fillRect/>
          </a:stretch>
        </p:blipFill>
        <p:spPr bwMode="auto">
          <a:xfrm>
            <a:off x="6477003" y="2683186"/>
            <a:ext cx="5143536" cy="1428760"/>
          </a:xfrm>
          <a:prstGeom prst="rect">
            <a:avLst/>
          </a:prstGeom>
          <a:noFill/>
          <a:ln w="28575">
            <a:solidFill>
              <a:schemeClr val="tx1"/>
            </a:solidFill>
            <a:miter lim="800000"/>
            <a:headEnd/>
            <a:tailEnd/>
          </a:ln>
        </p:spPr>
      </p:pic>
      <p:sp>
        <p:nvSpPr>
          <p:cNvPr id="11" name="Rectangle 10"/>
          <p:cNvSpPr/>
          <p:nvPr/>
        </p:nvSpPr>
        <p:spPr>
          <a:xfrm>
            <a:off x="2242038" y="4111947"/>
            <a:ext cx="3598690" cy="338554"/>
          </a:xfrm>
          <a:prstGeom prst="rect">
            <a:avLst/>
          </a:prstGeom>
        </p:spPr>
        <p:txBody>
          <a:bodyPr wrap="square">
            <a:spAutoFit/>
          </a:bodyPr>
          <a:lstStyle/>
          <a:p>
            <a:r>
              <a:rPr lang="en-US" sz="1600" b="1" dirty="0">
                <a:solidFill>
                  <a:srgbClr val="0000FF"/>
                </a:solidFill>
                <a:latin typeface="Arial" pitchFamily="34" charset="0"/>
                <a:cs typeface="Arial" pitchFamily="34" charset="0"/>
              </a:rPr>
              <a:t>for TC - P3 </a:t>
            </a:r>
          </a:p>
        </p:txBody>
      </p:sp>
      <p:sp>
        <p:nvSpPr>
          <p:cNvPr id="12" name="Rectangle 11"/>
          <p:cNvSpPr/>
          <p:nvPr/>
        </p:nvSpPr>
        <p:spPr>
          <a:xfrm>
            <a:off x="8519746" y="4192908"/>
            <a:ext cx="3108414" cy="338554"/>
          </a:xfrm>
          <a:prstGeom prst="rect">
            <a:avLst/>
          </a:prstGeom>
        </p:spPr>
        <p:txBody>
          <a:bodyPr wrap="square">
            <a:spAutoFit/>
          </a:bodyPr>
          <a:lstStyle/>
          <a:p>
            <a:r>
              <a:rPr lang="en-US" sz="1600" b="1" dirty="0">
                <a:solidFill>
                  <a:srgbClr val="0000FF"/>
                </a:solidFill>
                <a:latin typeface="Arial" pitchFamily="34" charset="0"/>
                <a:cs typeface="Arial" pitchFamily="34" charset="0"/>
              </a:rPr>
              <a:t>for TC - X2</a:t>
            </a:r>
          </a:p>
        </p:txBody>
      </p:sp>
      <p:pic>
        <p:nvPicPr>
          <p:cNvPr id="13" name="Picture 6"/>
          <p:cNvPicPr>
            <a:picLocks noChangeAspect="1" noChangeArrowheads="1"/>
          </p:cNvPicPr>
          <p:nvPr/>
        </p:nvPicPr>
        <p:blipFill>
          <a:blip r:embed="rId7"/>
          <a:srcRect/>
          <a:stretch>
            <a:fillRect/>
          </a:stretch>
        </p:blipFill>
        <p:spPr bwMode="auto">
          <a:xfrm>
            <a:off x="396200" y="4824418"/>
            <a:ext cx="5810291" cy="1500198"/>
          </a:xfrm>
          <a:prstGeom prst="rect">
            <a:avLst/>
          </a:prstGeom>
          <a:noFill/>
          <a:ln w="28575">
            <a:solidFill>
              <a:schemeClr val="tx1"/>
            </a:solidFill>
          </a:ln>
        </p:spPr>
      </p:pic>
      <p:pic>
        <p:nvPicPr>
          <p:cNvPr id="14" name="Picture 8"/>
          <p:cNvPicPr>
            <a:picLocks noChangeAspect="1" noChangeArrowheads="1"/>
          </p:cNvPicPr>
          <p:nvPr/>
        </p:nvPicPr>
        <p:blipFill>
          <a:blip r:embed="rId8"/>
          <a:srcRect/>
          <a:stretch>
            <a:fillRect/>
          </a:stretch>
        </p:blipFill>
        <p:spPr bwMode="auto">
          <a:xfrm>
            <a:off x="6477003" y="4793938"/>
            <a:ext cx="5238787" cy="1500198"/>
          </a:xfrm>
          <a:prstGeom prst="rect">
            <a:avLst/>
          </a:prstGeom>
          <a:noFill/>
          <a:ln w="28575">
            <a:solidFill>
              <a:schemeClr val="tx1"/>
            </a:solidFill>
          </a:ln>
        </p:spPr>
      </p:pic>
      <p:sp>
        <p:nvSpPr>
          <p:cNvPr id="15" name="Rectangle 14"/>
          <p:cNvSpPr/>
          <p:nvPr/>
        </p:nvSpPr>
        <p:spPr>
          <a:xfrm>
            <a:off x="2356337" y="6355097"/>
            <a:ext cx="4215873" cy="338554"/>
          </a:xfrm>
          <a:prstGeom prst="rect">
            <a:avLst/>
          </a:prstGeom>
        </p:spPr>
        <p:txBody>
          <a:bodyPr wrap="square">
            <a:spAutoFit/>
          </a:bodyPr>
          <a:lstStyle/>
          <a:p>
            <a:r>
              <a:rPr lang="en-US" sz="1600" b="1" dirty="0">
                <a:solidFill>
                  <a:srgbClr val="0000FF"/>
                </a:solidFill>
                <a:latin typeface="Arial" pitchFamily="34" charset="0"/>
                <a:cs typeface="Arial" pitchFamily="34" charset="0"/>
              </a:rPr>
              <a:t>for TC -Q3</a:t>
            </a:r>
          </a:p>
        </p:txBody>
      </p:sp>
      <p:sp>
        <p:nvSpPr>
          <p:cNvPr id="16" name="Rectangle 15"/>
          <p:cNvSpPr/>
          <p:nvPr/>
        </p:nvSpPr>
        <p:spPr>
          <a:xfrm>
            <a:off x="8519746" y="6324617"/>
            <a:ext cx="3291251" cy="338554"/>
          </a:xfrm>
          <a:prstGeom prst="rect">
            <a:avLst/>
          </a:prstGeom>
        </p:spPr>
        <p:txBody>
          <a:bodyPr wrap="square">
            <a:spAutoFit/>
          </a:bodyPr>
          <a:lstStyle/>
          <a:p>
            <a:r>
              <a:rPr lang="en-US" sz="1600" b="1" dirty="0">
                <a:solidFill>
                  <a:srgbClr val="0000FF"/>
                </a:solidFill>
                <a:latin typeface="Arial" pitchFamily="34" charset="0"/>
                <a:cs typeface="Arial" pitchFamily="34" charset="0"/>
              </a:rPr>
              <a:t>for TC - Y1</a:t>
            </a:r>
          </a:p>
        </p:txBody>
      </p:sp>
      <p:sp>
        <p:nvSpPr>
          <p:cNvPr id="17" name="Rectangle 16"/>
          <p:cNvSpPr/>
          <p:nvPr/>
        </p:nvSpPr>
        <p:spPr>
          <a:xfrm>
            <a:off x="1573528" y="73322"/>
            <a:ext cx="8534400" cy="461665"/>
          </a:xfrm>
          <a:prstGeom prst="rect">
            <a:avLst/>
          </a:prstGeom>
        </p:spPr>
        <p:txBody>
          <a:bodyPr wrap="square">
            <a:spAutoFit/>
          </a:bodyPr>
          <a:lstStyle/>
          <a:p>
            <a:r>
              <a:rPr lang="en-US" altLang="en-US" sz="2400" b="1" dirty="0" smtClean="0">
                <a:solidFill>
                  <a:srgbClr val="FF00FF"/>
                </a:solidFill>
                <a:latin typeface="Arial" panose="020B0604020202020204" pitchFamily="34" charset="0"/>
              </a:rPr>
              <a:t>Time – Temperature record for TC for 14 days (336 Hrs.)</a:t>
            </a:r>
          </a:p>
        </p:txBody>
      </p:sp>
    </p:spTree>
    <p:extLst>
      <p:ext uri="{BB962C8B-B14F-4D97-AF65-F5344CB8AC3E}">
        <p14:creationId xmlns:p14="http://schemas.microsoft.com/office/powerpoint/2010/main" xmlns="" val="2351344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28</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graphicFrame>
        <p:nvGraphicFramePr>
          <p:cNvPr id="4" name="Table 3"/>
          <p:cNvGraphicFramePr>
            <a:graphicFrameLocks noGrp="1"/>
          </p:cNvGraphicFramePr>
          <p:nvPr>
            <p:extLst>
              <p:ext uri="{D42A27DB-BD31-4B8C-83A1-F6EECF244321}">
                <p14:modId xmlns:p14="http://schemas.microsoft.com/office/powerpoint/2010/main" xmlns="" val="740419755"/>
              </p:ext>
            </p:extLst>
          </p:nvPr>
        </p:nvGraphicFramePr>
        <p:xfrm>
          <a:off x="1289801" y="1139176"/>
          <a:ext cx="10214640" cy="4967477"/>
        </p:xfrm>
        <a:graphic>
          <a:graphicData uri="http://schemas.openxmlformats.org/drawingml/2006/table">
            <a:tbl>
              <a:tblPr/>
              <a:tblGrid>
                <a:gridCol w="2138726">
                  <a:extLst>
                    <a:ext uri="{9D8B030D-6E8A-4147-A177-3AD203B41FA5}">
                      <a16:colId xmlns:a16="http://schemas.microsoft.com/office/drawing/2014/main" xmlns="" val="20000"/>
                    </a:ext>
                  </a:extLst>
                </a:gridCol>
                <a:gridCol w="757465">
                  <a:extLst>
                    <a:ext uri="{9D8B030D-6E8A-4147-A177-3AD203B41FA5}">
                      <a16:colId xmlns:a16="http://schemas.microsoft.com/office/drawing/2014/main" xmlns="" val="20001"/>
                    </a:ext>
                  </a:extLst>
                </a:gridCol>
                <a:gridCol w="802022">
                  <a:extLst>
                    <a:ext uri="{9D8B030D-6E8A-4147-A177-3AD203B41FA5}">
                      <a16:colId xmlns:a16="http://schemas.microsoft.com/office/drawing/2014/main" xmlns="" val="20002"/>
                    </a:ext>
                  </a:extLst>
                </a:gridCol>
                <a:gridCol w="701768">
                  <a:extLst>
                    <a:ext uri="{9D8B030D-6E8A-4147-A177-3AD203B41FA5}">
                      <a16:colId xmlns:a16="http://schemas.microsoft.com/office/drawing/2014/main" xmlns="" val="20003"/>
                    </a:ext>
                  </a:extLst>
                </a:gridCol>
                <a:gridCol w="902275">
                  <a:extLst>
                    <a:ext uri="{9D8B030D-6E8A-4147-A177-3AD203B41FA5}">
                      <a16:colId xmlns:a16="http://schemas.microsoft.com/office/drawing/2014/main" xmlns="" val="20004"/>
                    </a:ext>
                  </a:extLst>
                </a:gridCol>
                <a:gridCol w="701768">
                  <a:extLst>
                    <a:ext uri="{9D8B030D-6E8A-4147-A177-3AD203B41FA5}">
                      <a16:colId xmlns:a16="http://schemas.microsoft.com/office/drawing/2014/main" xmlns="" val="20005"/>
                    </a:ext>
                  </a:extLst>
                </a:gridCol>
                <a:gridCol w="802022">
                  <a:extLst>
                    <a:ext uri="{9D8B030D-6E8A-4147-A177-3AD203B41FA5}">
                      <a16:colId xmlns:a16="http://schemas.microsoft.com/office/drawing/2014/main" xmlns="" val="20006"/>
                    </a:ext>
                  </a:extLst>
                </a:gridCol>
                <a:gridCol w="802022">
                  <a:extLst>
                    <a:ext uri="{9D8B030D-6E8A-4147-A177-3AD203B41FA5}">
                      <a16:colId xmlns:a16="http://schemas.microsoft.com/office/drawing/2014/main" xmlns="" val="20007"/>
                    </a:ext>
                  </a:extLst>
                </a:gridCol>
                <a:gridCol w="902275">
                  <a:extLst>
                    <a:ext uri="{9D8B030D-6E8A-4147-A177-3AD203B41FA5}">
                      <a16:colId xmlns:a16="http://schemas.microsoft.com/office/drawing/2014/main" xmlns="" val="20008"/>
                    </a:ext>
                  </a:extLst>
                </a:gridCol>
                <a:gridCol w="902275">
                  <a:extLst>
                    <a:ext uri="{9D8B030D-6E8A-4147-A177-3AD203B41FA5}">
                      <a16:colId xmlns:a16="http://schemas.microsoft.com/office/drawing/2014/main" xmlns="" val="20009"/>
                    </a:ext>
                  </a:extLst>
                </a:gridCol>
                <a:gridCol w="802022">
                  <a:extLst>
                    <a:ext uri="{9D8B030D-6E8A-4147-A177-3AD203B41FA5}">
                      <a16:colId xmlns:a16="http://schemas.microsoft.com/office/drawing/2014/main" xmlns="" val="20010"/>
                    </a:ext>
                  </a:extLst>
                </a:gridCol>
              </a:tblGrid>
              <a:tr h="327663">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600716">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Thermo Couple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C2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C3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X3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Y1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Y3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Q2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Q3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7375">
                <a:tc>
                  <a:txBody>
                    <a:bodyPr/>
                    <a:lstStyle/>
                    <a:p>
                      <a:pPr marL="0" marR="0" algn="ctr">
                        <a:spcBef>
                          <a:spcPts val="0"/>
                        </a:spcBef>
                        <a:spcAft>
                          <a:spcPts val="0"/>
                        </a:spcAft>
                      </a:pPr>
                      <a:r>
                        <a:rPr lang="en-US" sz="2000" dirty="0">
                          <a:latin typeface="Arial" pitchFamily="34" charset="0"/>
                          <a:ea typeface="Times New Roman"/>
                          <a:cs typeface="Arial" pitchFamily="34" charset="0"/>
                        </a:rPr>
                        <a:t>Placement Temperatures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18433">
                <a:tc>
                  <a:txBody>
                    <a:bodyPr/>
                    <a:lstStyle/>
                    <a:p>
                      <a:pPr marL="0" marR="0" algn="ctr">
                        <a:spcBef>
                          <a:spcPts val="0"/>
                        </a:spcBef>
                        <a:spcAft>
                          <a:spcPts val="0"/>
                        </a:spcAft>
                      </a:pPr>
                      <a:r>
                        <a:rPr lang="en-US" sz="2000" dirty="0" err="1">
                          <a:latin typeface="Arial" pitchFamily="34" charset="0"/>
                          <a:ea typeface="Times New Roman"/>
                          <a:cs typeface="Arial" pitchFamily="34" charset="0"/>
                        </a:rPr>
                        <a:t>Max.Temp</a:t>
                      </a:r>
                      <a:r>
                        <a:rPr lang="en-US" sz="2000" dirty="0">
                          <a:latin typeface="Arial" pitchFamily="34" charset="0"/>
                          <a:ea typeface="Times New Roman"/>
                          <a:cs typeface="Arial" pitchFamily="34" charset="0"/>
                        </a:rPr>
                        <a:t>. Recorded. (</a:t>
                      </a:r>
                      <a:r>
                        <a:rPr lang="en-US" sz="2000" dirty="0" err="1">
                          <a:latin typeface="Arial" pitchFamily="34" charset="0"/>
                          <a:ea typeface="Times New Roman"/>
                          <a:cs typeface="Arial" pitchFamily="34" charset="0"/>
                        </a:rPr>
                        <a:t>Tmax</a:t>
                      </a:r>
                      <a:r>
                        <a:rPr lang="en-US" sz="2000" dirty="0">
                          <a:latin typeface="Arial" pitchFamily="34" charset="0"/>
                          <a:ea typeface="Times New Roman"/>
                          <a:cs typeface="Arial" pitchFamily="34" charset="0"/>
                        </a:rPr>
                        <a:t>)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60421">
                <a:tc>
                  <a:txBody>
                    <a:bodyPr/>
                    <a:lstStyle/>
                    <a:p>
                      <a:pPr marL="0" marR="0" algn="ctr">
                        <a:spcBef>
                          <a:spcPts val="0"/>
                        </a:spcBef>
                        <a:spcAft>
                          <a:spcPts val="0"/>
                        </a:spcAft>
                      </a:pPr>
                      <a:r>
                        <a:rPr lang="en-US" sz="2000" dirty="0">
                          <a:latin typeface="Arial" pitchFamily="34" charset="0"/>
                          <a:ea typeface="Times New Roman"/>
                          <a:cs typeface="Arial" pitchFamily="34" charset="0"/>
                        </a:rPr>
                        <a:t>Period to reach Max. Temp. (Hrs)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40277">
                <a:tc>
                  <a:txBody>
                    <a:bodyPr/>
                    <a:lstStyle/>
                    <a:p>
                      <a:pPr marL="0" marR="0" algn="ctr">
                        <a:spcBef>
                          <a:spcPts val="0"/>
                        </a:spcBef>
                        <a:spcAft>
                          <a:spcPts val="0"/>
                        </a:spcAft>
                      </a:pPr>
                      <a:r>
                        <a:rPr lang="en-US" sz="2000" dirty="0">
                          <a:latin typeface="Arial" pitchFamily="34" charset="0"/>
                          <a:ea typeface="Times New Roman"/>
                          <a:cs typeface="Arial" pitchFamily="34" charset="0"/>
                        </a:rPr>
                        <a:t>Ambient Temp. (Tam)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49498">
                <a:tc>
                  <a:txBody>
                    <a:bodyPr/>
                    <a:lstStyle/>
                    <a:p>
                      <a:pPr marL="0" marR="0" algn="ctr">
                        <a:spcBef>
                          <a:spcPts val="0"/>
                        </a:spcBef>
                        <a:spcAft>
                          <a:spcPts val="0"/>
                        </a:spcAft>
                      </a:pPr>
                      <a:r>
                        <a:rPr lang="en-US" sz="2000" dirty="0" err="1">
                          <a:latin typeface="Arial" pitchFamily="34" charset="0"/>
                          <a:ea typeface="Times New Roman"/>
                          <a:cs typeface="Arial" pitchFamily="34" charset="0"/>
                        </a:rPr>
                        <a:t>Diff.of</a:t>
                      </a:r>
                      <a:r>
                        <a:rPr lang="en-US" sz="2000" dirty="0">
                          <a:latin typeface="Arial" pitchFamily="34" charset="0"/>
                          <a:ea typeface="Times New Roman"/>
                          <a:cs typeface="Arial" pitchFamily="34" charset="0"/>
                        </a:rPr>
                        <a:t> </a:t>
                      </a:r>
                      <a:r>
                        <a:rPr lang="en-US" sz="2000" dirty="0" err="1">
                          <a:latin typeface="Arial" pitchFamily="34" charset="0"/>
                          <a:ea typeface="Times New Roman"/>
                          <a:cs typeface="Arial" pitchFamily="34" charset="0"/>
                        </a:rPr>
                        <a:t>Temp.at</a:t>
                      </a:r>
                      <a:r>
                        <a:rPr lang="en-US" sz="2000" dirty="0">
                          <a:latin typeface="Arial" pitchFamily="34" charset="0"/>
                          <a:ea typeface="Times New Roman"/>
                          <a:cs typeface="Arial" pitchFamily="34" charset="0"/>
                        </a:rPr>
                        <a:t> peak Δ </a:t>
                      </a:r>
                      <a:r>
                        <a:rPr lang="en-US" sz="2000" dirty="0" err="1">
                          <a:latin typeface="Arial" pitchFamily="34" charset="0"/>
                          <a:ea typeface="Times New Roman"/>
                          <a:cs typeface="Arial" pitchFamily="34" charset="0"/>
                        </a:rPr>
                        <a:t>Tp</a:t>
                      </a:r>
                      <a:r>
                        <a:rPr lang="en-US" sz="2000" dirty="0">
                          <a:latin typeface="Arial" pitchFamily="34" charset="0"/>
                          <a:ea typeface="Times New Roman"/>
                          <a:cs typeface="Arial" pitchFamily="34" charset="0"/>
                        </a:rPr>
                        <a:t> = (</a:t>
                      </a:r>
                      <a:r>
                        <a:rPr lang="en-US" sz="2000" dirty="0" err="1">
                          <a:latin typeface="Arial" pitchFamily="34" charset="0"/>
                          <a:ea typeface="Times New Roman"/>
                          <a:cs typeface="Arial" pitchFamily="34" charset="0"/>
                        </a:rPr>
                        <a:t>Tmax</a:t>
                      </a:r>
                      <a:r>
                        <a:rPr lang="en-US" sz="2000" dirty="0">
                          <a:latin typeface="Arial" pitchFamily="34" charset="0"/>
                          <a:ea typeface="Times New Roman"/>
                          <a:cs typeface="Arial" pitchFamily="34" charset="0"/>
                        </a:rPr>
                        <a:t>–Tam)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Rectangle 5"/>
          <p:cNvSpPr/>
          <p:nvPr/>
        </p:nvSpPr>
        <p:spPr>
          <a:xfrm>
            <a:off x="198120" y="315575"/>
            <a:ext cx="10454640" cy="707886"/>
          </a:xfrm>
          <a:prstGeom prst="rect">
            <a:avLst/>
          </a:prstGeom>
        </p:spPr>
        <p:txBody>
          <a:bodyPr wrap="square">
            <a:spAutoFit/>
          </a:bodyPr>
          <a:lstStyle/>
          <a:p>
            <a:pPr algn="just"/>
            <a:r>
              <a:rPr lang="en-US" sz="2000" dirty="0" smtClean="0">
                <a:latin typeface="Arial" pitchFamily="34" charset="0"/>
                <a:cs typeface="Arial" pitchFamily="34" charset="0"/>
              </a:rPr>
              <a:t>The Table showing the maximum (peak) temperatures recorded by thermo couples, the period to reach the maximum (peak) temperature, the ambient temperatures at that time.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1997171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29</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187"/>
          <p:cNvSpPr txBox="1">
            <a:spLocks noChangeArrowheads="1"/>
          </p:cNvSpPr>
          <p:nvPr/>
        </p:nvSpPr>
        <p:spPr bwMode="auto">
          <a:xfrm>
            <a:off x="1652954" y="0"/>
            <a:ext cx="8070166" cy="1123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FF"/>
                </a:solidFill>
                <a:latin typeface="Arial" panose="020B0604020202020204" pitchFamily="34" charset="0"/>
              </a:rPr>
              <a:t>Table showing the derived equations for Different Locations of Thermo couples for </a:t>
            </a:r>
            <a:r>
              <a:rPr lang="en-US" altLang="en-US" sz="2000" dirty="0" smtClean="0">
                <a:solidFill>
                  <a:srgbClr val="FF00FF"/>
                </a:solidFill>
                <a:latin typeface="Arial" panose="020B0604020202020204" pitchFamily="34" charset="0"/>
              </a:rPr>
              <a:t>14 </a:t>
            </a:r>
            <a:r>
              <a:rPr lang="en-US" altLang="en-US" sz="2000" dirty="0">
                <a:solidFill>
                  <a:srgbClr val="FF00FF"/>
                </a:solidFill>
                <a:latin typeface="Arial" panose="020B0604020202020204" pitchFamily="34" charset="0"/>
              </a:rPr>
              <a:t>Days </a:t>
            </a:r>
            <a:r>
              <a:rPr lang="en-US" altLang="en-US" sz="2000" dirty="0" smtClean="0">
                <a:solidFill>
                  <a:srgbClr val="FF00FF"/>
                </a:solidFill>
                <a:latin typeface="Arial" panose="020B0604020202020204" pitchFamily="34" charset="0"/>
              </a:rPr>
              <a:t>( 336hrs)</a:t>
            </a:r>
            <a:endParaRPr lang="en-US" altLang="en-US" sz="2000" b="1" dirty="0">
              <a:solidFill>
                <a:srgbClr val="FF00FF"/>
              </a:solidFill>
              <a:latin typeface="Arial" panose="020B0604020202020204" pitchFamily="34" charset="0"/>
            </a:endParaRPr>
          </a:p>
          <a:p>
            <a:pPr>
              <a:spcBef>
                <a:spcPct val="50000"/>
              </a:spcBef>
            </a:pPr>
            <a:r>
              <a:rPr lang="en-US" altLang="en-US" dirty="0">
                <a:latin typeface="Arial" panose="020B0604020202020204" pitchFamily="34" charset="0"/>
              </a:rPr>
              <a:t> </a:t>
            </a:r>
          </a:p>
        </p:txBody>
      </p:sp>
      <p:sp>
        <p:nvSpPr>
          <p:cNvPr id="6" name="Rectangle 191"/>
          <p:cNvSpPr>
            <a:spLocks noChangeArrowheads="1"/>
          </p:cNvSpPr>
          <p:nvPr/>
        </p:nvSpPr>
        <p:spPr bwMode="auto">
          <a:xfrm>
            <a:off x="9639007" y="2833370"/>
            <a:ext cx="255299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b="1" dirty="0">
                <a:solidFill>
                  <a:srgbClr val="0000FF"/>
                </a:solidFill>
                <a:latin typeface="Arial" panose="020B0604020202020204" pitchFamily="34" charset="0"/>
              </a:rPr>
              <a:t>y = </a:t>
            </a:r>
            <a:r>
              <a:rPr lang="en-US" altLang="en-US" b="1" dirty="0" smtClean="0">
                <a:solidFill>
                  <a:srgbClr val="0000FF"/>
                </a:solidFill>
                <a:latin typeface="Arial" panose="020B0604020202020204" pitchFamily="34" charset="0"/>
              </a:rPr>
              <a:t>Temp. </a:t>
            </a:r>
            <a:r>
              <a:rPr lang="en-US" altLang="en-US" b="1" dirty="0">
                <a:solidFill>
                  <a:srgbClr val="0000FF"/>
                </a:solidFill>
                <a:latin typeface="Arial" panose="020B0604020202020204" pitchFamily="34" charset="0"/>
              </a:rPr>
              <a:t>in</a:t>
            </a:r>
            <a:r>
              <a:rPr lang="en-US" altLang="en-US" b="1" baseline="30000" dirty="0">
                <a:solidFill>
                  <a:srgbClr val="0000FF"/>
                </a:solidFill>
                <a:latin typeface="Arial" panose="020B0604020202020204" pitchFamily="34" charset="0"/>
              </a:rPr>
              <a:t> O</a:t>
            </a:r>
            <a:r>
              <a:rPr lang="en-US" altLang="en-US" b="1" dirty="0">
                <a:solidFill>
                  <a:srgbClr val="0000FF"/>
                </a:solidFill>
                <a:latin typeface="Arial" panose="020B0604020202020204" pitchFamily="34" charset="0"/>
              </a:rPr>
              <a:t> C  </a:t>
            </a:r>
          </a:p>
          <a:p>
            <a:r>
              <a:rPr lang="en-US" altLang="en-US" b="1" dirty="0" smtClean="0">
                <a:solidFill>
                  <a:srgbClr val="0000FF"/>
                </a:solidFill>
                <a:latin typeface="Arial" panose="020B0604020202020204" pitchFamily="34" charset="0"/>
              </a:rPr>
              <a:t>X </a:t>
            </a:r>
            <a:r>
              <a:rPr lang="en-US" altLang="en-US" b="1" dirty="0">
                <a:solidFill>
                  <a:srgbClr val="0000FF"/>
                </a:solidFill>
                <a:latin typeface="Arial" panose="020B0604020202020204" pitchFamily="34" charset="0"/>
              </a:rPr>
              <a:t>= Time in Hrs.</a:t>
            </a:r>
          </a:p>
        </p:txBody>
      </p:sp>
      <p:graphicFrame>
        <p:nvGraphicFramePr>
          <p:cNvPr id="7" name="Table 6"/>
          <p:cNvGraphicFramePr>
            <a:graphicFrameLocks noGrp="1"/>
          </p:cNvGraphicFramePr>
          <p:nvPr>
            <p:extLst>
              <p:ext uri="{D42A27DB-BD31-4B8C-83A1-F6EECF244321}">
                <p14:modId xmlns:p14="http://schemas.microsoft.com/office/powerpoint/2010/main" xmlns="" val="2815928913"/>
              </p:ext>
            </p:extLst>
          </p:nvPr>
        </p:nvGraphicFramePr>
        <p:xfrm>
          <a:off x="137160" y="762000"/>
          <a:ext cx="9396443" cy="5890271"/>
        </p:xfrm>
        <a:graphic>
          <a:graphicData uri="http://schemas.openxmlformats.org/drawingml/2006/table">
            <a:tbl>
              <a:tblPr/>
              <a:tblGrid>
                <a:gridCol w="1027402">
                  <a:extLst>
                    <a:ext uri="{9D8B030D-6E8A-4147-A177-3AD203B41FA5}">
                      <a16:colId xmlns:a16="http://schemas.microsoft.com/office/drawing/2014/main" xmlns="" val="20000"/>
                    </a:ext>
                  </a:extLst>
                </a:gridCol>
                <a:gridCol w="1027402">
                  <a:extLst>
                    <a:ext uri="{9D8B030D-6E8A-4147-A177-3AD203B41FA5}">
                      <a16:colId xmlns:a16="http://schemas.microsoft.com/office/drawing/2014/main" xmlns="" val="20001"/>
                    </a:ext>
                  </a:extLst>
                </a:gridCol>
                <a:gridCol w="5179814">
                  <a:extLst>
                    <a:ext uri="{9D8B030D-6E8A-4147-A177-3AD203B41FA5}">
                      <a16:colId xmlns:a16="http://schemas.microsoft.com/office/drawing/2014/main" xmlns="" val="20002"/>
                    </a:ext>
                  </a:extLst>
                </a:gridCol>
                <a:gridCol w="1027402">
                  <a:extLst>
                    <a:ext uri="{9D8B030D-6E8A-4147-A177-3AD203B41FA5}">
                      <a16:colId xmlns:a16="http://schemas.microsoft.com/office/drawing/2014/main" xmlns="" val="20003"/>
                    </a:ext>
                  </a:extLst>
                </a:gridCol>
                <a:gridCol w="1134423">
                  <a:extLst>
                    <a:ext uri="{9D8B030D-6E8A-4147-A177-3AD203B41FA5}">
                      <a16:colId xmlns:a16="http://schemas.microsoft.com/office/drawing/2014/main" xmlns="" val="20004"/>
                    </a:ext>
                  </a:extLst>
                </a:gridCol>
              </a:tblGrid>
              <a:tr h="683636">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Sr 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Derived Polynomial Equation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FF"/>
                          </a:solidFill>
                          <a:latin typeface="Arial" pitchFamily="34" charset="0"/>
                          <a:ea typeface="Times New Roman"/>
                          <a:cs typeface="Arial" pitchFamily="34" charset="0"/>
                        </a:rPr>
                        <a:t>r</a:t>
                      </a:r>
                      <a:r>
                        <a:rPr lang="en-US" sz="1800" b="1" baseline="30000" dirty="0" smtClean="0">
                          <a:solidFill>
                            <a:srgbClr val="0000FF"/>
                          </a:solidFill>
                          <a:latin typeface="Arial" pitchFamily="34" charset="0"/>
                          <a:ea typeface="Times New Roman"/>
                          <a:cs typeface="Arial" pitchFamily="34" charset="0"/>
                        </a:rPr>
                        <a:t>2</a:t>
                      </a:r>
                      <a:endParaRPr lang="en-US" sz="1800" b="1" baseline="300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FF"/>
                          </a:solidFill>
                          <a:latin typeface="Arial" pitchFamily="34" charset="0"/>
                          <a:ea typeface="Times New Roman"/>
                          <a:cs typeface="Arial" pitchFamily="34" charset="0"/>
                        </a:rPr>
                        <a:t>r</a:t>
                      </a:r>
                      <a:endParaRPr lang="en-US"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76572">
                <a:tc>
                  <a:txBody>
                    <a:bodyPr/>
                    <a:lstStyle/>
                    <a:p>
                      <a:pPr marL="0" marR="0" algn="ctr">
                        <a:spcBef>
                          <a:spcPts val="0"/>
                        </a:spcBef>
                        <a:spcAft>
                          <a:spcPts val="0"/>
                        </a:spcAft>
                      </a:pPr>
                      <a:r>
                        <a:rPr lang="en-US" sz="1400" b="1" dirty="0">
                          <a:latin typeface="Arial" pitchFamily="34" charset="0"/>
                          <a:ea typeface="Times New Roman"/>
                          <a:cs typeface="Arial" pitchFamily="34" charset="0"/>
                        </a:rPr>
                        <a:t>1</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+ 4E-05x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- 0.0101x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+ 1.098x + </a:t>
                      </a:r>
                      <a:r>
                        <a:rPr lang="en-US" sz="1600" b="0" dirty="0" smtClean="0">
                          <a:latin typeface="Arial" pitchFamily="34" charset="0"/>
                          <a:ea typeface="Times New Roman"/>
                          <a:cs typeface="Arial" pitchFamily="34" charset="0"/>
                        </a:rPr>
                        <a:t>48.329</a:t>
                      </a:r>
                      <a:endParaRPr lang="en-US" sz="1600" dirty="0" smtClean="0">
                        <a:latin typeface="Arial" pitchFamily="34" charset="0"/>
                        <a:cs typeface="Arial" pitchFamily="34" charset="0"/>
                      </a:endParaRPr>
                    </a:p>
                    <a:p>
                      <a:pPr marL="0" marR="0" algn="ctr">
                        <a:spcBef>
                          <a:spcPts val="0"/>
                        </a:spcBef>
                        <a:spcAft>
                          <a:spcPts val="0"/>
                        </a:spcAft>
                      </a:pPr>
                      <a:endParaRPr lang="en-US" sz="1600" b="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5519">
                <a:tc>
                  <a:txBody>
                    <a:bodyPr/>
                    <a:lstStyle/>
                    <a:p>
                      <a:pPr marL="0" marR="0" algn="ctr">
                        <a:spcBef>
                          <a:spcPts val="0"/>
                        </a:spcBef>
                        <a:spcAft>
                          <a:spcPts val="0"/>
                        </a:spcAft>
                      </a:pPr>
                      <a:r>
                        <a:rPr lang="en-US" sz="1400" b="1" dirty="0">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C2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9E-10x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+ 9E-06x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- 0.0055x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+ 0.9923x + 22.634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6751">
                <a:tc>
                  <a:txBody>
                    <a:bodyPr/>
                    <a:lstStyle/>
                    <a:p>
                      <a:pPr marL="0" marR="0" algn="ctr">
                        <a:spcBef>
                          <a:spcPts val="0"/>
                        </a:spcBef>
                        <a:spcAft>
                          <a:spcPts val="0"/>
                        </a:spcAft>
                      </a:pPr>
                      <a:r>
                        <a:rPr lang="en-US" sz="1400" b="1" dirty="0">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FF"/>
                          </a:solidFill>
                          <a:latin typeface="Arial" pitchFamily="34" charset="0"/>
                          <a:ea typeface="Times New Roman"/>
                          <a:cs typeface="Arial" pitchFamily="34" charset="0"/>
                        </a:rPr>
                        <a:t>C3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- 0.0093x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+ 1.1002x + 35.039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latin typeface="Arial" pitchFamily="34" charset="0"/>
                          <a:ea typeface="Times New Roman"/>
                          <a:cs typeface="Arial" pitchFamily="34" charset="0"/>
                        </a:rPr>
                        <a:t>0.973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2912">
                <a:tc>
                  <a:txBody>
                    <a:bodyPr/>
                    <a:lstStyle/>
                    <a:p>
                      <a:pPr marL="0" marR="0" algn="ctr">
                        <a:spcBef>
                          <a:spcPts val="0"/>
                        </a:spcBef>
                        <a:spcAft>
                          <a:spcPts val="0"/>
                        </a:spcAft>
                      </a:pPr>
                      <a:r>
                        <a:rPr lang="en-US" sz="1400" b="1" dirty="0">
                          <a:latin typeface="Arial" pitchFamily="34" charset="0"/>
                          <a:ea typeface="Times New Roman"/>
                          <a:cs typeface="Arial" pitchFamily="34" charset="0"/>
                        </a:rPr>
                        <a:t>4</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- 0.0081x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+ 0.8461x + 32.923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5988">
                <a:tc>
                  <a:txBody>
                    <a:bodyPr/>
                    <a:lstStyle/>
                    <a:p>
                      <a:pPr marL="0" marR="0" algn="ctr">
                        <a:spcBef>
                          <a:spcPts val="0"/>
                        </a:spcBef>
                        <a:spcAft>
                          <a:spcPts val="0"/>
                        </a:spcAft>
                      </a:pPr>
                      <a:r>
                        <a:rPr lang="en-US" sz="1400" b="1" dirty="0">
                          <a:latin typeface="Arial" pitchFamily="34" charset="0"/>
                          <a:ea typeface="Times New Roman"/>
                          <a:cs typeface="Arial" pitchFamily="34" charset="0"/>
                        </a:rPr>
                        <a:t>5</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X3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-7E-08x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+ 6E-05x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- 0.0149x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+ 1.4373x + 28.579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96240">
                <a:tc>
                  <a:txBody>
                    <a:bodyPr/>
                    <a:lstStyle/>
                    <a:p>
                      <a:pPr marL="0" marR="0" algn="ctr">
                        <a:spcBef>
                          <a:spcPts val="0"/>
                        </a:spcBef>
                        <a:spcAft>
                          <a:spcPts val="0"/>
                        </a:spcAft>
                      </a:pPr>
                      <a:r>
                        <a:rPr lang="en-US" sz="1400" b="1" dirty="0">
                          <a:latin typeface="Arial" pitchFamily="34" charset="0"/>
                          <a:ea typeface="Times New Roman"/>
                          <a:cs typeface="Arial" pitchFamily="34" charset="0"/>
                        </a:rPr>
                        <a:t>6</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Y1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-3E-08x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- 0.0078x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+ 0.8549x + 31.194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1960">
                <a:tc>
                  <a:txBody>
                    <a:bodyPr/>
                    <a:lstStyle/>
                    <a:p>
                      <a:pPr marL="0" marR="0" algn="ctr">
                        <a:spcBef>
                          <a:spcPts val="0"/>
                        </a:spcBef>
                        <a:spcAft>
                          <a:spcPts val="0"/>
                        </a:spcAft>
                      </a:pPr>
                      <a:r>
                        <a:rPr lang="en-US" sz="1400" b="1" dirty="0">
                          <a:latin typeface="Arial" pitchFamily="34" charset="0"/>
                          <a:ea typeface="Times New Roman"/>
                          <a:cs typeface="Arial" pitchFamily="34" charset="0"/>
                        </a:rPr>
                        <a:t>7</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Y3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- 0.0078x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+ 0.696x + 38.568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0.787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33400">
                <a:tc>
                  <a:txBody>
                    <a:bodyPr/>
                    <a:lstStyle/>
                    <a:p>
                      <a:pPr marL="0" marR="0" algn="ctr">
                        <a:spcBef>
                          <a:spcPts val="0"/>
                        </a:spcBef>
                        <a:spcAft>
                          <a:spcPts val="0"/>
                        </a:spcAft>
                      </a:pPr>
                      <a:r>
                        <a:rPr lang="en-US" sz="1400" b="1" dirty="0">
                          <a:latin typeface="Arial" pitchFamily="34" charset="0"/>
                          <a:ea typeface="Times New Roman"/>
                          <a:cs typeface="Arial" pitchFamily="34" charset="0"/>
                        </a:rPr>
                        <a:t>8</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- 0.0089x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+ 0.9436x + 28.448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latin typeface="Arial" pitchFamily="34" charset="0"/>
                          <a:ea typeface="Times New Roman"/>
                          <a:cs typeface="Arial" pitchFamily="34" charset="0"/>
                        </a:rPr>
                        <a:t>0.868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94360">
                <a:tc>
                  <a:txBody>
                    <a:bodyPr/>
                    <a:lstStyle/>
                    <a:p>
                      <a:pPr marL="0" marR="0" algn="ctr">
                        <a:spcBef>
                          <a:spcPts val="0"/>
                        </a:spcBef>
                        <a:spcAft>
                          <a:spcPts val="0"/>
                        </a:spcAft>
                      </a:pPr>
                      <a:r>
                        <a:rPr lang="en-US" sz="1400" b="1" dirty="0">
                          <a:latin typeface="Arial" pitchFamily="34" charset="0"/>
                          <a:ea typeface="Times New Roman"/>
                          <a:cs typeface="Arial" pitchFamily="34" charset="0"/>
                        </a:rPr>
                        <a:t>9</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Q2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- 0.0078x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+ 0.696x + 38.568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latin typeface="Arial" pitchFamily="34" charset="0"/>
                          <a:ea typeface="Times New Roman"/>
                          <a:cs typeface="Arial" pitchFamily="34" charset="0"/>
                        </a:rPr>
                        <a:t>0.952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642933">
                <a:tc>
                  <a:txBody>
                    <a:bodyPr/>
                    <a:lstStyle/>
                    <a:p>
                      <a:pPr marL="0" marR="0" algn="ctr">
                        <a:spcBef>
                          <a:spcPts val="0"/>
                        </a:spcBef>
                        <a:spcAft>
                          <a:spcPts val="0"/>
                        </a:spcAft>
                      </a:pPr>
                      <a:r>
                        <a:rPr lang="en-US" sz="1400" b="1" dirty="0">
                          <a:latin typeface="Arial" pitchFamily="34" charset="0"/>
                          <a:ea typeface="Times New Roman"/>
                          <a:cs typeface="Arial" pitchFamily="34" charset="0"/>
                        </a:rPr>
                        <a:t>10</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Q3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 </a:t>
                      </a:r>
                      <a:r>
                        <a:rPr lang="en-US" sz="1600" b="0" dirty="0">
                          <a:latin typeface="Arial" pitchFamily="34" charset="0"/>
                          <a:ea typeface="Times New Roman"/>
                          <a:cs typeface="Arial" pitchFamily="34" charset="0"/>
                        </a:rPr>
                        <a:t>+ 3E-05x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- 0.0067x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+ 0.6772x + 32.483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273023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54015" y="198121"/>
            <a:ext cx="10352650" cy="6986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algn="ctr" eaLnBrk="1" hangingPunct="1"/>
            <a:r>
              <a:rPr lang="en-US" altLang="en-US" sz="2800" b="1" dirty="0" smtClean="0">
                <a:solidFill>
                  <a:srgbClr val="FF00FF"/>
                </a:solidFill>
                <a:latin typeface="Times New Roman" panose="02020603050405020304" pitchFamily="18" charset="0"/>
              </a:rPr>
              <a:t> </a:t>
            </a:r>
          </a:p>
          <a:p>
            <a:r>
              <a:rPr lang="en-US" altLang="en-US" sz="3600" b="1" dirty="0" smtClean="0">
                <a:solidFill>
                  <a:srgbClr val="FF00FF"/>
                </a:solidFill>
                <a:latin typeface="Arial" panose="020B0604020202020204" pitchFamily="34" charset="0"/>
              </a:rPr>
              <a:t>           </a:t>
            </a:r>
            <a:r>
              <a:rPr lang="en-US" altLang="en-US" sz="3600" b="1" u="sng" dirty="0" smtClean="0">
                <a:solidFill>
                  <a:srgbClr val="FF00FF"/>
                </a:solidFill>
                <a:latin typeface="Arial" panose="020B0604020202020204" pitchFamily="34" charset="0"/>
              </a:rPr>
              <a:t>CONTENTS OF THE PAPER</a:t>
            </a:r>
          </a:p>
          <a:p>
            <a:pPr>
              <a:buClr>
                <a:srgbClr val="FF00FF"/>
              </a:buClr>
              <a:buSzPct val="115000"/>
              <a:buFont typeface="Wingdings" panose="05000000000000000000" pitchFamily="2" charset="2"/>
              <a:buChar char="Ø"/>
            </a:pPr>
            <a:endParaRPr lang="en-US" altLang="en-US" sz="2400" dirty="0" smtClean="0">
              <a:latin typeface="Arial" pitchFamily="34" charset="0"/>
              <a:cs typeface="Arial" pitchFamily="34" charset="0"/>
            </a:endParaRPr>
          </a:p>
          <a:p>
            <a:pPr>
              <a:buClr>
                <a:srgbClr val="FF00FF"/>
              </a:buClr>
              <a:buSzPct val="115000"/>
              <a:buFont typeface="Wingdings" panose="05000000000000000000" pitchFamily="2" charset="2"/>
              <a:buChar char="Ø"/>
            </a:pPr>
            <a:r>
              <a:rPr lang="en-US" altLang="en-US" sz="2400" dirty="0" smtClean="0">
                <a:latin typeface="Arial" pitchFamily="34" charset="0"/>
                <a:cs typeface="Arial" pitchFamily="34" charset="0"/>
              </a:rPr>
              <a:t>The temperature at the </a:t>
            </a:r>
            <a:r>
              <a:rPr lang="en-US" altLang="en-US" sz="2400" dirty="0" smtClean="0">
                <a:solidFill>
                  <a:srgbClr val="FF0000"/>
                </a:solidFill>
                <a:latin typeface="Arial" pitchFamily="34" charset="0"/>
                <a:cs typeface="Arial" pitchFamily="34" charset="0"/>
              </a:rPr>
              <a:t>time</a:t>
            </a:r>
            <a:r>
              <a:rPr lang="en-US" altLang="en-US" sz="2400" dirty="0" smtClean="0">
                <a:latin typeface="Arial" pitchFamily="34" charset="0"/>
                <a:cs typeface="Arial" pitchFamily="34" charset="0"/>
              </a:rPr>
              <a:t> of insertion, </a:t>
            </a:r>
            <a:r>
              <a:rPr lang="en-US" altLang="en-US" sz="2400" dirty="0" smtClean="0">
                <a:solidFill>
                  <a:srgbClr val="FF0000"/>
                </a:solidFill>
                <a:latin typeface="Arial" pitchFamily="34" charset="0"/>
                <a:cs typeface="Arial" pitchFamily="34" charset="0"/>
              </a:rPr>
              <a:t>maximum</a:t>
            </a:r>
            <a:r>
              <a:rPr lang="en-US" altLang="en-US" sz="2400" dirty="0" smtClean="0">
                <a:latin typeface="Arial" pitchFamily="34" charset="0"/>
                <a:cs typeface="Arial" pitchFamily="34" charset="0"/>
              </a:rPr>
              <a:t> temperature reached, the </a:t>
            </a:r>
            <a:r>
              <a:rPr lang="en-US" altLang="en-US" sz="2400" dirty="0" smtClean="0">
                <a:solidFill>
                  <a:srgbClr val="FF0000"/>
                </a:solidFill>
                <a:latin typeface="Arial" pitchFamily="34" charset="0"/>
                <a:cs typeface="Arial" pitchFamily="34" charset="0"/>
              </a:rPr>
              <a:t>time to reach peak </a:t>
            </a:r>
            <a:r>
              <a:rPr lang="en-US" altLang="en-US" sz="2400" dirty="0" smtClean="0">
                <a:latin typeface="Arial" pitchFamily="34" charset="0"/>
                <a:cs typeface="Arial" pitchFamily="34" charset="0"/>
              </a:rPr>
              <a:t>temperatures was recorded. </a:t>
            </a:r>
          </a:p>
          <a:p>
            <a:pPr>
              <a:buClr>
                <a:srgbClr val="FF00FF"/>
              </a:buClr>
              <a:buSzPct val="115000"/>
            </a:pPr>
            <a:endParaRPr lang="en-US" altLang="en-US" sz="2400" dirty="0" smtClean="0">
              <a:latin typeface="Arial" pitchFamily="34" charset="0"/>
              <a:cs typeface="Arial" pitchFamily="34" charset="0"/>
            </a:endParaRPr>
          </a:p>
          <a:p>
            <a:pPr>
              <a:buClr>
                <a:srgbClr val="FF00FF"/>
              </a:buClr>
              <a:buSzPct val="115000"/>
              <a:buFont typeface="Wingdings" panose="05000000000000000000" pitchFamily="2" charset="2"/>
              <a:buChar char="Ø"/>
            </a:pPr>
            <a:r>
              <a:rPr lang="en-US" altLang="en-US" sz="2400" dirty="0" smtClean="0">
                <a:latin typeface="Arial" pitchFamily="34" charset="0"/>
                <a:cs typeface="Arial" pitchFamily="34" charset="0"/>
              </a:rPr>
              <a:t>The plot of time-temperature </a:t>
            </a:r>
            <a:r>
              <a:rPr lang="en-US" altLang="en-US" sz="2400" dirty="0" smtClean="0">
                <a:solidFill>
                  <a:srgbClr val="FF0000"/>
                </a:solidFill>
                <a:latin typeface="Arial" pitchFamily="34" charset="0"/>
                <a:cs typeface="Arial" pitchFamily="34" charset="0"/>
              </a:rPr>
              <a:t>demonstrated the actual temperature rise,</a:t>
            </a:r>
            <a:r>
              <a:rPr lang="en-US" altLang="en-US" sz="2400" dirty="0" smtClean="0">
                <a:latin typeface="Arial" pitchFamily="34" charset="0"/>
                <a:cs typeface="Arial" pitchFamily="34" charset="0"/>
              </a:rPr>
              <a:t> its trend both increasing and decreasing. </a:t>
            </a:r>
          </a:p>
          <a:p>
            <a:pPr>
              <a:buClr>
                <a:srgbClr val="FF00FF"/>
              </a:buClr>
              <a:buSzPct val="115000"/>
              <a:buFont typeface="Wingdings" panose="05000000000000000000" pitchFamily="2" charset="2"/>
              <a:buChar char="Ø"/>
            </a:pPr>
            <a:endParaRPr lang="en-US" altLang="en-US" sz="2400" dirty="0" smtClean="0">
              <a:latin typeface="Arial" pitchFamily="34" charset="0"/>
              <a:cs typeface="Arial" pitchFamily="34" charset="0"/>
            </a:endParaRPr>
          </a:p>
          <a:p>
            <a:pPr>
              <a:buClr>
                <a:srgbClr val="FF00FF"/>
              </a:buClr>
              <a:buSzPct val="115000"/>
              <a:buFont typeface="Wingdings" panose="05000000000000000000" pitchFamily="2" charset="2"/>
              <a:buChar char="Ø"/>
            </a:pPr>
            <a:r>
              <a:rPr lang="en-US" altLang="en-US" sz="2400" dirty="0" smtClean="0">
                <a:latin typeface="Arial" pitchFamily="34" charset="0"/>
                <a:cs typeface="Arial" pitchFamily="34" charset="0"/>
              </a:rPr>
              <a:t>The </a:t>
            </a:r>
            <a:r>
              <a:rPr lang="en-US" altLang="en-US" sz="2400" dirty="0" smtClean="0">
                <a:solidFill>
                  <a:srgbClr val="0000FF"/>
                </a:solidFill>
                <a:latin typeface="Arial" pitchFamily="34" charset="0"/>
                <a:cs typeface="Arial" pitchFamily="34" charset="0"/>
              </a:rPr>
              <a:t>comparison of the actual measured temperatures </a:t>
            </a:r>
            <a:r>
              <a:rPr lang="en-US" altLang="en-US" sz="2400" dirty="0" smtClean="0">
                <a:latin typeface="Arial" pitchFamily="34" charset="0"/>
                <a:cs typeface="Arial" pitchFamily="34" charset="0"/>
              </a:rPr>
              <a:t>made with the various methods available to predict maximum concrete temperatures by </a:t>
            </a:r>
            <a:r>
              <a:rPr lang="en-US" altLang="en-US" sz="2400" dirty="0" smtClean="0">
                <a:solidFill>
                  <a:srgbClr val="0000FF"/>
                </a:solidFill>
                <a:latin typeface="Arial" pitchFamily="34" charset="0"/>
                <a:cs typeface="Arial" pitchFamily="34" charset="0"/>
              </a:rPr>
              <a:t>empirical formulas</a:t>
            </a:r>
            <a:r>
              <a:rPr lang="en-US" altLang="en-US" sz="2400" dirty="0" smtClean="0">
                <a:latin typeface="Arial" pitchFamily="34" charset="0"/>
                <a:cs typeface="Arial" pitchFamily="34" charset="0"/>
              </a:rPr>
              <a:t> such as PCA method, adiabatic temperature rise curves as published in ACI committee reports and ASCE method showed that the actual measured temperatures vary on plus as well as minus side over predicted.</a:t>
            </a:r>
          </a:p>
          <a:p>
            <a:endParaRPr lang="en-US" altLang="en-US" sz="3600" b="1" u="sng" dirty="0" smtClean="0">
              <a:solidFill>
                <a:srgbClr val="FF00FF"/>
              </a:solidFill>
              <a:latin typeface="Arial" panose="020B0604020202020204" pitchFamily="34" charset="0"/>
            </a:endParaRPr>
          </a:p>
          <a:p>
            <a:endParaRPr lang="en-US" altLang="en-US" sz="3600" b="1" dirty="0" smtClean="0">
              <a:solidFill>
                <a:srgbClr val="FF00FF"/>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6646F6B-F8EB-4B1A-8048-15CF03FCE0F6}" type="slidenum">
              <a:rPr lang="en-IN" smtClean="0"/>
              <a:pPr/>
              <a:t>3</a:t>
            </a:fld>
            <a:endParaRPr lang="en-IN"/>
          </a:p>
        </p:txBody>
      </p:sp>
      <p:pic>
        <p:nvPicPr>
          <p:cNvPr id="8" name="Picture 7"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Tree>
    <p:extLst>
      <p:ext uri="{BB962C8B-B14F-4D97-AF65-F5344CB8AC3E}">
        <p14:creationId xmlns:p14="http://schemas.microsoft.com/office/powerpoint/2010/main" xmlns="" val="1757575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30</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2300653" y="541365"/>
            <a:ext cx="8001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anose="020B0604020202020204" pitchFamily="34" charset="0"/>
                <a:cs typeface="Arial" panose="020B0604020202020204" pitchFamily="34" charset="0"/>
              </a:rPr>
              <a:t>TEMPERATURE PREDICTION</a:t>
            </a:r>
            <a:r>
              <a:rPr lang="en-US" altLang="en-US" sz="2800" dirty="0">
                <a:solidFill>
                  <a:srgbClr val="FF00FF"/>
                </a:solidFill>
                <a:latin typeface="Arial" panose="020B0604020202020204" pitchFamily="34" charset="0"/>
                <a:cs typeface="Arial" panose="020B0604020202020204" pitchFamily="34" charset="0"/>
              </a:rPr>
              <a:t> BY 3 METHODS</a:t>
            </a:r>
          </a:p>
        </p:txBody>
      </p:sp>
      <p:sp>
        <p:nvSpPr>
          <p:cNvPr id="6" name="Text Box 7"/>
          <p:cNvSpPr txBox="1">
            <a:spLocks noChangeArrowheads="1"/>
          </p:cNvSpPr>
          <p:nvPr/>
        </p:nvSpPr>
        <p:spPr bwMode="auto">
          <a:xfrm>
            <a:off x="2300652" y="1344395"/>
            <a:ext cx="8077787"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buFontTx/>
              <a:buAutoNum type="arabicParenR"/>
            </a:pPr>
            <a:r>
              <a:rPr lang="en-US" altLang="en-US" sz="2800" b="1" dirty="0">
                <a:solidFill>
                  <a:srgbClr val="FF0066"/>
                </a:solidFill>
                <a:latin typeface="Arial" panose="020B0604020202020204" pitchFamily="34" charset="0"/>
                <a:cs typeface="Arial" panose="020B0604020202020204" pitchFamily="34" charset="0"/>
              </a:rPr>
              <a:t>PCA METHOD</a:t>
            </a:r>
            <a:r>
              <a:rPr lang="mr-IN" altLang="en-US" sz="2800" b="1" dirty="0">
                <a:solidFill>
                  <a:srgbClr val="FF0066"/>
                </a:solidFill>
                <a:latin typeface="Arial" panose="020B0604020202020204" pitchFamily="34" charset="0"/>
              </a:rPr>
              <a:t> –</a:t>
            </a:r>
            <a:endParaRPr lang="en-US" altLang="en-US" sz="2800" b="1" dirty="0">
              <a:solidFill>
                <a:srgbClr val="FF0066"/>
              </a:solidFill>
              <a:latin typeface="Arial" panose="020B0604020202020204" pitchFamily="34" charset="0"/>
              <a:cs typeface="Arial" panose="020B0604020202020204" pitchFamily="34" charset="0"/>
            </a:endParaRPr>
          </a:p>
          <a:p>
            <a:pPr eaLnBrk="1" hangingPunct="1">
              <a:buFontTx/>
              <a:buAutoNum type="arabicParenR"/>
            </a:pPr>
            <a:endParaRPr lang="mr-IN" altLang="en-US" sz="2800" dirty="0">
              <a:solidFill>
                <a:srgbClr val="FF0066"/>
              </a:solidFill>
              <a:latin typeface="Times New Roman" panose="02020603050405020304" pitchFamily="18" charset="0"/>
            </a:endParaRPr>
          </a:p>
          <a:p>
            <a:pPr eaLnBrk="1" hangingPunct="1"/>
            <a:r>
              <a:rPr lang="en-US" altLang="en-US" sz="2400" dirty="0">
                <a:latin typeface="Arial" panose="020B0604020202020204" pitchFamily="34" charset="0"/>
                <a:cs typeface="Arial" panose="020B0604020202020204" pitchFamily="34" charset="0"/>
              </a:rPr>
              <a:t>The maximum temperatures were calculated by this method for all the </a:t>
            </a:r>
            <a:r>
              <a:rPr lang="en-US" altLang="en-US" sz="2400" dirty="0" smtClean="0">
                <a:latin typeface="Arial" panose="020B0604020202020204" pitchFamily="34" charset="0"/>
                <a:cs typeface="Arial" panose="020B0604020202020204" pitchFamily="34" charset="0"/>
              </a:rPr>
              <a:t>TEN TC’s</a:t>
            </a:r>
            <a:r>
              <a:rPr lang="en-US" altLang="en-US" sz="2400" dirty="0">
                <a:latin typeface="Arial" panose="020B0604020202020204" pitchFamily="34" charset="0"/>
                <a:cs typeface="Arial" panose="020B0604020202020204" pitchFamily="34" charset="0"/>
              </a:rPr>
              <a:t>.</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Cement used was OPC with 40% GGBS; </a:t>
            </a:r>
          </a:p>
          <a:p>
            <a:pPr eaLnBrk="1" hangingPunct="1"/>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contribution of this SCM’s was assumed to </a:t>
            </a:r>
            <a:r>
              <a:rPr lang="en-US" altLang="en-US" sz="2400" dirty="0" smtClean="0">
                <a:latin typeface="Arial" panose="020B0604020202020204" pitchFamily="34" charset="0"/>
                <a:cs typeface="Arial" panose="020B0604020202020204" pitchFamily="34" charset="0"/>
              </a:rPr>
              <a:t>be 70</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of cement </a:t>
            </a:r>
            <a:r>
              <a:rPr lang="en-US" altLang="en-US" sz="2400" dirty="0">
                <a:latin typeface="Arial" panose="020B0604020202020204" pitchFamily="34" charset="0"/>
                <a:cs typeface="Arial" panose="020B0604020202020204" pitchFamily="34" charset="0"/>
              </a:rPr>
              <a:t>as per recommendation </a:t>
            </a:r>
            <a:r>
              <a:rPr lang="en-US" altLang="en-US" sz="2400" dirty="0" smtClean="0">
                <a:latin typeface="Arial" panose="020B0604020202020204" pitchFamily="34" charset="0"/>
                <a:cs typeface="Arial" panose="020B0604020202020204" pitchFamily="34" charset="0"/>
              </a:rPr>
              <a:t>of - - </a:t>
            </a:r>
          </a:p>
          <a:p>
            <a:pPr eaLnBrk="1" hangingPunct="1"/>
            <a:r>
              <a:rPr lang="en-US" altLang="en-US" sz="2400" dirty="0" smtClean="0">
                <a:latin typeface="Arial" panose="020B0604020202020204" pitchFamily="34" charset="0"/>
                <a:cs typeface="Arial" panose="020B0604020202020204" pitchFamily="34" charset="0"/>
              </a:rPr>
              <a:t> L </a:t>
            </a:r>
            <a:r>
              <a:rPr lang="en-US" altLang="en-US" sz="2400" dirty="0" err="1" smtClean="0">
                <a:latin typeface="Arial" panose="020B0604020202020204" pitchFamily="34" charset="0"/>
                <a:cs typeface="Arial" panose="020B0604020202020204" pitchFamily="34" charset="0"/>
              </a:rPr>
              <a:t>Zheng</a:t>
            </a:r>
            <a:r>
              <a:rPr lang="en-US" altLang="en-US" sz="2400" dirty="0" smtClean="0">
                <a:latin typeface="Arial" panose="020B0604020202020204" pitchFamily="34" charset="0"/>
                <a:cs typeface="Arial" panose="020B0604020202020204" pitchFamily="34" charset="0"/>
              </a:rPr>
              <a:t>, K A Paine and R K </a:t>
            </a:r>
            <a:r>
              <a:rPr lang="en-US" altLang="en-US" sz="2400" dirty="0" err="1" smtClean="0">
                <a:latin typeface="Arial" panose="020B0604020202020204" pitchFamily="34" charset="0"/>
                <a:cs typeface="Arial" panose="020B0604020202020204" pitchFamily="34" charset="0"/>
              </a:rPr>
              <a:t>Dhir</a:t>
            </a:r>
            <a:r>
              <a:rPr lang="en-US" altLang="en-US" sz="2400" dirty="0" smtClean="0">
                <a:latin typeface="Arial" panose="020B0604020202020204" pitchFamily="34" charset="0"/>
                <a:cs typeface="Arial" panose="020B0604020202020204" pitchFamily="34" charset="0"/>
              </a:rPr>
              <a:t> </a:t>
            </a:r>
          </a:p>
          <a:p>
            <a:pPr eaLnBrk="1" hangingPunct="1"/>
            <a:r>
              <a:rPr lang="en-US" altLang="en-US" sz="2400" dirty="0" smtClean="0">
                <a:latin typeface="Arial" panose="020B0604020202020204" pitchFamily="34" charset="0"/>
                <a:cs typeface="Arial" panose="020B0604020202020204" pitchFamily="34" charset="0"/>
              </a:rPr>
              <a:t>                       AND </a:t>
            </a:r>
          </a:p>
          <a:p>
            <a:pPr eaLnBrk="1" hangingPunct="1"/>
            <a:r>
              <a:rPr lang="en-US" altLang="en-US" sz="2400" dirty="0" smtClean="0">
                <a:latin typeface="Arial" panose="020B0604020202020204" pitchFamily="34" charset="0"/>
                <a:cs typeface="Arial" panose="020B0604020202020204" pitchFamily="34" charset="0"/>
              </a:rPr>
              <a:t>Tang, Millard and Beattie, Jiao tong</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44418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31</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1591408" y="533400"/>
            <a:ext cx="9262192" cy="581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b="1" dirty="0">
                <a:solidFill>
                  <a:srgbClr val="FF0066"/>
                </a:solidFill>
                <a:latin typeface="Arial" panose="020B0604020202020204" pitchFamily="34" charset="0"/>
                <a:cs typeface="Arial" panose="020B0604020202020204" pitchFamily="34" charset="0"/>
              </a:rPr>
              <a:t>2) GRAPHICAL METHOD OF ACI 207.2R</a:t>
            </a:r>
            <a:r>
              <a:rPr lang="mr-IN" altLang="en-US" sz="2400" dirty="0">
                <a:solidFill>
                  <a:srgbClr val="FF0066"/>
                </a:solidFill>
                <a:latin typeface="Arial" panose="020B0604020202020204" pitchFamily="34" charset="0"/>
              </a:rPr>
              <a:t> </a:t>
            </a:r>
            <a:r>
              <a:rPr lang="en-US" altLang="en-US" sz="2400" i="1" dirty="0">
                <a:solidFill>
                  <a:srgbClr val="FF0066"/>
                </a:solidFill>
                <a:latin typeface="Arial" panose="020B0604020202020204" pitchFamily="34" charset="0"/>
                <a:cs typeface="Arial" panose="020B0604020202020204" pitchFamily="34" charset="0"/>
              </a:rPr>
              <a:t>–</a:t>
            </a:r>
          </a:p>
          <a:p>
            <a:pPr eaLnBrk="1" hangingPunct="1"/>
            <a:endParaRPr lang="mr-IN" altLang="en-US" sz="2400" dirty="0">
              <a:solidFill>
                <a:srgbClr val="FF0066"/>
              </a:solidFill>
              <a:latin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As Wagner </a:t>
            </a:r>
            <a:r>
              <a:rPr lang="en-US" altLang="en-US" sz="2400" dirty="0" err="1">
                <a:latin typeface="Arial" panose="020B0604020202020204" pitchFamily="34" charset="0"/>
                <a:cs typeface="Arial" panose="020B0604020202020204" pitchFamily="34" charset="0"/>
              </a:rPr>
              <a:t>Turbidimeter</a:t>
            </a:r>
            <a:r>
              <a:rPr lang="en-US" altLang="en-US" sz="2400" dirty="0">
                <a:latin typeface="Arial" panose="020B0604020202020204" pitchFamily="34" charset="0"/>
                <a:cs typeface="Arial" panose="020B0604020202020204" pitchFamily="34" charset="0"/>
              </a:rPr>
              <a:t> values are not available, equivalent fineness values to the Wagner </a:t>
            </a:r>
            <a:r>
              <a:rPr lang="en-US" altLang="en-US" sz="2400" dirty="0" err="1">
                <a:latin typeface="Arial" panose="020B0604020202020204" pitchFamily="34" charset="0"/>
                <a:cs typeface="Arial" panose="020B0604020202020204" pitchFamily="34" charset="0"/>
              </a:rPr>
              <a:t>Turbidimeter</a:t>
            </a:r>
            <a:r>
              <a:rPr lang="en-US" altLang="en-US" sz="2400" dirty="0">
                <a:latin typeface="Arial" panose="020B0604020202020204" pitchFamily="34" charset="0"/>
                <a:cs typeface="Arial" panose="020B0604020202020204" pitchFamily="34" charset="0"/>
              </a:rPr>
              <a:t> method (ASTM C115) were estimated from the Blaine’s fineness values using equation :</a:t>
            </a:r>
            <a:endParaRPr lang="mr-IN" altLang="en-US" sz="2400" dirty="0">
              <a:latin typeface="Arial" panose="020B0604020202020204" pitchFamily="34" charset="0"/>
            </a:endParaRPr>
          </a:p>
          <a:p>
            <a:pPr eaLnBrk="1" hangingPunct="1"/>
            <a:r>
              <a:rPr lang="mr-IN" altLang="en-US" sz="2400" dirty="0">
                <a:latin typeface="Arial" panose="020B0604020202020204" pitchFamily="34" charset="0"/>
              </a:rPr>
              <a:t>                        </a:t>
            </a:r>
            <a:r>
              <a:rPr lang="en-US" altLang="en-US" sz="2400" dirty="0" err="1">
                <a:solidFill>
                  <a:srgbClr val="FF0066"/>
                </a:solidFill>
                <a:latin typeface="Arial" panose="020B0604020202020204" pitchFamily="34" charset="0"/>
                <a:cs typeface="Arial" panose="020B0604020202020204" pitchFamily="34" charset="0"/>
              </a:rPr>
              <a:t>Sw</a:t>
            </a:r>
            <a:r>
              <a:rPr lang="en-US" altLang="en-US" sz="2400" dirty="0">
                <a:solidFill>
                  <a:srgbClr val="FF0066"/>
                </a:solidFill>
                <a:latin typeface="Arial" panose="020B0604020202020204" pitchFamily="34" charset="0"/>
                <a:cs typeface="Arial" panose="020B0604020202020204" pitchFamily="34" charset="0"/>
              </a:rPr>
              <a:t> = 0.56*Sb</a:t>
            </a:r>
            <a:r>
              <a:rPr lang="mr-IN" altLang="en-US" sz="2400" dirty="0">
                <a:latin typeface="Arial" panose="020B0604020202020204" pitchFamily="34" charset="0"/>
              </a:rPr>
              <a:t>                        </a:t>
            </a:r>
          </a:p>
          <a:p>
            <a:pPr eaLnBrk="1" hangingPunct="1"/>
            <a:r>
              <a:rPr lang="en-US" altLang="en-US" sz="2400" dirty="0">
                <a:latin typeface="Arial" panose="020B0604020202020204" pitchFamily="34" charset="0"/>
                <a:cs typeface="Arial" panose="020B0604020202020204" pitchFamily="34" charset="0"/>
              </a:rPr>
              <a:t>Where      </a:t>
            </a:r>
            <a:r>
              <a:rPr lang="en-US" altLang="en-US" sz="2400" dirty="0" err="1">
                <a:latin typeface="Arial" panose="020B0604020202020204" pitchFamily="34" charset="0"/>
                <a:cs typeface="Arial" panose="020B0604020202020204" pitchFamily="34" charset="0"/>
              </a:rPr>
              <a:t>Sw</a:t>
            </a:r>
            <a:r>
              <a:rPr lang="en-US" altLang="en-US" sz="2400" dirty="0">
                <a:latin typeface="Arial" panose="020B0604020202020204" pitchFamily="34" charset="0"/>
                <a:cs typeface="Arial" panose="020B0604020202020204" pitchFamily="34" charset="0"/>
              </a:rPr>
              <a:t> = Wagner Specific surface in m2/kg</a:t>
            </a:r>
            <a:endParaRPr lang="mr-IN" altLang="en-US" sz="2400" dirty="0">
              <a:latin typeface="Arial" panose="020B0604020202020204" pitchFamily="34" charset="0"/>
            </a:endParaRPr>
          </a:p>
          <a:p>
            <a:pPr eaLnBrk="1" hangingPunct="1"/>
            <a:r>
              <a:rPr lang="mr-IN" altLang="en-US" sz="2400" dirty="0">
                <a:latin typeface="Arial" panose="020B0604020202020204" pitchFamily="34" charset="0"/>
              </a:rPr>
              <a:t>            </a:t>
            </a:r>
            <a:r>
              <a:rPr lang="en-US" altLang="en-US" sz="2400" dirty="0">
                <a:latin typeface="Arial" panose="020B0604020202020204" pitchFamily="34" charset="0"/>
                <a:cs typeface="Arial" panose="020B0604020202020204" pitchFamily="34" charset="0"/>
              </a:rPr>
              <a:t>     Sb</a:t>
            </a:r>
            <a:r>
              <a:rPr lang="mr-IN" altLang="en-US" sz="2400" dirty="0">
                <a:latin typeface="Arial" panose="020B0604020202020204" pitchFamily="34" charset="0"/>
              </a:rPr>
              <a:t>  </a:t>
            </a:r>
            <a:r>
              <a:rPr lang="en-US" altLang="en-US" sz="2400" dirty="0">
                <a:latin typeface="Arial" panose="020B0604020202020204" pitchFamily="34" charset="0"/>
                <a:cs typeface="Arial" panose="020B0604020202020204" pitchFamily="34" charset="0"/>
              </a:rPr>
              <a:t>= Blaine’s Specific surface in m2/kg</a:t>
            </a:r>
            <a:endParaRPr lang="mr-IN" altLang="en-US" sz="2400" dirty="0">
              <a:latin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The cement used was having Blaine’s fineness of </a:t>
            </a:r>
            <a:r>
              <a:rPr lang="en-US" altLang="en-US" sz="2400" dirty="0" smtClean="0">
                <a:latin typeface="Arial" panose="020B0604020202020204" pitchFamily="34" charset="0"/>
                <a:cs typeface="Arial" panose="020B0604020202020204" pitchFamily="34" charset="0"/>
              </a:rPr>
              <a:t>293 </a:t>
            </a:r>
            <a:r>
              <a:rPr lang="en-US" altLang="en-US" sz="2400" dirty="0">
                <a:latin typeface="Arial" panose="020B0604020202020204" pitchFamily="34" charset="0"/>
                <a:cs typeface="Arial" panose="020B0604020202020204" pitchFamily="34" charset="0"/>
              </a:rPr>
              <a:t>m2/kg , so that the Wagner specific surface works out</a:t>
            </a:r>
            <a:r>
              <a:rPr lang="mr-IN" altLang="en-US" sz="2400" dirty="0">
                <a:latin typeface="Arial" panose="020B0604020202020204" pitchFamily="34" charset="0"/>
              </a:rPr>
              <a:t>  </a:t>
            </a:r>
            <a:r>
              <a:rPr lang="en-US" altLang="en-US" sz="2400" dirty="0">
                <a:latin typeface="Arial" panose="020B0604020202020204" pitchFamily="34" charset="0"/>
                <a:cs typeface="Arial" panose="020B0604020202020204" pitchFamily="34" charset="0"/>
              </a:rPr>
              <a:t>to </a:t>
            </a:r>
            <a:r>
              <a:rPr lang="en-US" altLang="en-US" sz="2400" dirty="0" smtClean="0">
                <a:latin typeface="Arial" panose="020B0604020202020204" pitchFamily="34" charset="0"/>
                <a:cs typeface="Arial" panose="020B0604020202020204" pitchFamily="34" charset="0"/>
              </a:rPr>
              <a:t>164.08 </a:t>
            </a:r>
            <a:r>
              <a:rPr lang="en-US" altLang="en-US" sz="2400" dirty="0">
                <a:latin typeface="Arial" panose="020B0604020202020204" pitchFamily="34" charset="0"/>
                <a:cs typeface="Arial" panose="020B0604020202020204" pitchFamily="34" charset="0"/>
              </a:rPr>
              <a:t>m2/kg.</a:t>
            </a:r>
          </a:p>
          <a:p>
            <a:pPr eaLnBrk="1" hangingPunct="1"/>
            <a:r>
              <a:rPr lang="en-US" altLang="en-US" sz="2400" dirty="0">
                <a:latin typeface="Arial" panose="020B0604020202020204" pitchFamily="34" charset="0"/>
                <a:cs typeface="Arial" panose="020B0604020202020204" pitchFamily="34" charset="0"/>
              </a:rPr>
              <a:t>Maximum placement temperatures were calculated with and without adjustments for cement fineness.</a:t>
            </a:r>
          </a:p>
          <a:p>
            <a:pPr eaLnBrk="1" hangingPunct="1"/>
            <a:r>
              <a:rPr lang="en-US" altLang="en-US" sz="2400" dirty="0">
                <a:latin typeface="Arial" panose="020B0604020202020204" pitchFamily="34" charset="0"/>
                <a:cs typeface="Arial" panose="020B0604020202020204" pitchFamily="34" charset="0"/>
              </a:rPr>
              <a:t>Values used in the calculations were manually extracted from the charts within ACI 207.2R (Charts 2.1; 2.2)</a:t>
            </a:r>
          </a:p>
        </p:txBody>
      </p:sp>
    </p:spTree>
    <p:extLst>
      <p:ext uri="{BB962C8B-B14F-4D97-AF65-F5344CB8AC3E}">
        <p14:creationId xmlns:p14="http://schemas.microsoft.com/office/powerpoint/2010/main" xmlns="" val="3096920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32</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5"/>
          <p:cNvSpPr txBox="1">
            <a:spLocks noChangeArrowheads="1"/>
          </p:cNvSpPr>
          <p:nvPr/>
        </p:nvSpPr>
        <p:spPr bwMode="auto">
          <a:xfrm>
            <a:off x="1919653" y="650631"/>
            <a:ext cx="8692662"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400" b="1" dirty="0">
                <a:solidFill>
                  <a:srgbClr val="FF0066"/>
                </a:solidFill>
                <a:latin typeface="Arial" panose="020B0604020202020204" pitchFamily="34" charset="0"/>
                <a:cs typeface="Arial" panose="020B0604020202020204" pitchFamily="34" charset="0"/>
              </a:rPr>
              <a:t>3) ASCE METHOD –</a:t>
            </a:r>
          </a:p>
          <a:p>
            <a:pPr eaLnBrk="1" hangingPunct="1">
              <a:spcBef>
                <a:spcPct val="50000"/>
              </a:spcBef>
            </a:pP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The maximum placement temperature (adiabatic) for all the TC’s location were calculated.</a:t>
            </a:r>
          </a:p>
          <a:p>
            <a:pPr eaLnBrk="1" hangingPunct="1">
              <a:spcBef>
                <a:spcPct val="50000"/>
              </a:spcBef>
            </a:pPr>
            <a:r>
              <a:rPr lang="en-US" altLang="en-US" sz="2400" dirty="0">
                <a:latin typeface="Arial" panose="020B0604020202020204" pitchFamily="34" charset="0"/>
                <a:cs typeface="Arial" panose="020B0604020202020204" pitchFamily="34" charset="0"/>
              </a:rPr>
              <a:t>      From the plots developed, for our case with the temperature of casting </a:t>
            </a:r>
            <a:r>
              <a:rPr lang="en-US" altLang="en-US" sz="2400" dirty="0" smtClean="0">
                <a:latin typeface="Arial" panose="020B0604020202020204" pitchFamily="34" charset="0"/>
                <a:cs typeface="Arial" panose="020B0604020202020204" pitchFamily="34" charset="0"/>
              </a:rPr>
              <a:t>near to </a:t>
            </a:r>
            <a:r>
              <a:rPr lang="en-US" altLang="en-US" sz="2400" dirty="0">
                <a:latin typeface="Arial" panose="020B0604020202020204" pitchFamily="34" charset="0"/>
                <a:cs typeface="Arial" panose="020B0604020202020204" pitchFamily="34" charset="0"/>
              </a:rPr>
              <a:t>30</a:t>
            </a:r>
            <a:r>
              <a:rPr lang="mr-IN" altLang="en-US" sz="2400" baseline="30000" dirty="0">
                <a:latin typeface="Arial" panose="020B0604020202020204" pitchFamily="34" charset="0"/>
              </a:rPr>
              <a:t>0</a:t>
            </a:r>
            <a:r>
              <a:rPr lang="en-US" altLang="en-US" sz="2400" dirty="0">
                <a:latin typeface="Arial" panose="020B0604020202020204" pitchFamily="34" charset="0"/>
                <a:cs typeface="Arial" panose="020B0604020202020204" pitchFamily="34" charset="0"/>
              </a:rPr>
              <a:t>C and unit cement content of </a:t>
            </a:r>
            <a:r>
              <a:rPr lang="en-US" altLang="en-US" sz="2400" dirty="0" smtClean="0">
                <a:latin typeface="Arial" panose="020B0604020202020204" pitchFamily="34" charset="0"/>
                <a:cs typeface="Arial" panose="020B0604020202020204" pitchFamily="34" charset="0"/>
              </a:rPr>
              <a:t>246</a:t>
            </a:r>
            <a:r>
              <a:rPr lang="en-US" sz="2400" dirty="0" smtClean="0">
                <a:latin typeface="Calibri" pitchFamily="34" charset="0"/>
                <a:ea typeface="Times" charset="0"/>
              </a:rPr>
              <a:t> </a:t>
            </a:r>
            <a:r>
              <a:rPr lang="en-US" altLang="en-US" sz="2400" dirty="0" smtClean="0">
                <a:latin typeface="Arial" panose="020B0604020202020204" pitchFamily="34" charset="0"/>
                <a:cs typeface="Arial" panose="020B0604020202020204" pitchFamily="34" charset="0"/>
              </a:rPr>
              <a:t>kg/m3 </a:t>
            </a:r>
            <a:r>
              <a:rPr lang="en-US" altLang="en-US" sz="2400" dirty="0">
                <a:latin typeface="Arial" panose="020B0604020202020204" pitchFamily="34" charset="0"/>
                <a:cs typeface="Arial" panose="020B0604020202020204" pitchFamily="34" charset="0"/>
              </a:rPr>
              <a:t>the values of constants works out to </a:t>
            </a:r>
            <a:r>
              <a:rPr lang="en-US" altLang="en-US" sz="2400" dirty="0" smtClean="0">
                <a:latin typeface="Arial" panose="020B0604020202020204" pitchFamily="34" charset="0"/>
                <a:cs typeface="Arial" panose="020B0604020202020204" pitchFamily="34" charset="0"/>
              </a:rPr>
              <a:t> K </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51 </a:t>
            </a:r>
            <a:r>
              <a:rPr lang="en-US" altLang="en-US" sz="2400" dirty="0">
                <a:latin typeface="Arial" panose="020B0604020202020204" pitchFamily="34" charset="0"/>
                <a:cs typeface="Arial" panose="020B0604020202020204" pitchFamily="34" charset="0"/>
              </a:rPr>
              <a:t>and α = </a:t>
            </a:r>
            <a:r>
              <a:rPr lang="en-US" altLang="en-US" sz="2400" dirty="0" smtClean="0">
                <a:latin typeface="Arial" panose="020B0604020202020204" pitchFamily="34" charset="0"/>
                <a:cs typeface="Arial" panose="020B0604020202020204" pitchFamily="34" charset="0"/>
              </a:rPr>
              <a:t>1.40. </a:t>
            </a:r>
            <a:endParaRPr lang="en-US" altLang="en-US" sz="2400" dirty="0">
              <a:latin typeface="Arial" panose="020B0604020202020204" pitchFamily="34" charset="0"/>
              <a:cs typeface="Arial" panose="020B0604020202020204" pitchFamily="34" charset="0"/>
            </a:endParaRPr>
          </a:p>
          <a:p>
            <a:pPr eaLnBrk="1" hangingPunct="1">
              <a:spcBef>
                <a:spcPct val="50000"/>
              </a:spcBef>
            </a:pPr>
            <a:r>
              <a:rPr lang="en-US" altLang="en-US" sz="2400" dirty="0">
                <a:latin typeface="Arial" panose="020B0604020202020204" pitchFamily="34" charset="0"/>
                <a:cs typeface="Arial" panose="020B0604020202020204" pitchFamily="34" charset="0"/>
              </a:rPr>
              <a:t>      The time (t) is taken as the time when measured temperature have reached maximum i.e. the time of T(max).</a:t>
            </a:r>
          </a:p>
        </p:txBody>
      </p:sp>
    </p:spTree>
    <p:extLst>
      <p:ext uri="{BB962C8B-B14F-4D97-AF65-F5344CB8AC3E}">
        <p14:creationId xmlns:p14="http://schemas.microsoft.com/office/powerpoint/2010/main" xmlns="" val="702581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33</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6" name="Text Box 269"/>
          <p:cNvSpPr txBox="1">
            <a:spLocks noChangeArrowheads="1"/>
          </p:cNvSpPr>
          <p:nvPr/>
        </p:nvSpPr>
        <p:spPr bwMode="auto">
          <a:xfrm>
            <a:off x="1828800" y="0"/>
            <a:ext cx="83714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400" b="1" dirty="0">
                <a:solidFill>
                  <a:srgbClr val="FF00FF"/>
                </a:solidFill>
                <a:latin typeface="Arial" panose="020B0604020202020204" pitchFamily="34" charset="0"/>
                <a:cs typeface="Arial" panose="020B0604020202020204" pitchFamily="34" charset="0"/>
              </a:rPr>
              <a:t>Table showing the Maximum recorded and calculated Temperatures in Concrete</a:t>
            </a:r>
          </a:p>
        </p:txBody>
      </p:sp>
      <p:graphicFrame>
        <p:nvGraphicFramePr>
          <p:cNvPr id="7" name="Table 6"/>
          <p:cNvGraphicFramePr>
            <a:graphicFrameLocks noGrp="1"/>
          </p:cNvGraphicFramePr>
          <p:nvPr/>
        </p:nvGraphicFramePr>
        <p:xfrm>
          <a:off x="1005840" y="847718"/>
          <a:ext cx="10744202" cy="5752539"/>
        </p:xfrm>
        <a:graphic>
          <a:graphicData uri="http://schemas.openxmlformats.org/drawingml/2006/table">
            <a:tbl>
              <a:tblPr/>
              <a:tblGrid>
                <a:gridCol w="2133600">
                  <a:extLst>
                    <a:ext uri="{9D8B030D-6E8A-4147-A177-3AD203B41FA5}">
                      <a16:colId xmlns:a16="http://schemas.microsoft.com/office/drawing/2014/main" xmlns="" val="20000"/>
                    </a:ext>
                  </a:extLst>
                </a:gridCol>
                <a:gridCol w="1446068">
                  <a:extLst>
                    <a:ext uri="{9D8B030D-6E8A-4147-A177-3AD203B41FA5}">
                      <a16:colId xmlns:a16="http://schemas.microsoft.com/office/drawing/2014/main" xmlns="" val="20001"/>
                    </a:ext>
                  </a:extLst>
                </a:gridCol>
                <a:gridCol w="1789834">
                  <a:extLst>
                    <a:ext uri="{9D8B030D-6E8A-4147-A177-3AD203B41FA5}">
                      <a16:colId xmlns:a16="http://schemas.microsoft.com/office/drawing/2014/main" xmlns="" val="20002"/>
                    </a:ext>
                  </a:extLst>
                </a:gridCol>
                <a:gridCol w="1789834">
                  <a:extLst>
                    <a:ext uri="{9D8B030D-6E8A-4147-A177-3AD203B41FA5}">
                      <a16:colId xmlns:a16="http://schemas.microsoft.com/office/drawing/2014/main" xmlns="" val="20003"/>
                    </a:ext>
                  </a:extLst>
                </a:gridCol>
                <a:gridCol w="1792433">
                  <a:extLst>
                    <a:ext uri="{9D8B030D-6E8A-4147-A177-3AD203B41FA5}">
                      <a16:colId xmlns:a16="http://schemas.microsoft.com/office/drawing/2014/main" xmlns="" val="20004"/>
                    </a:ext>
                  </a:extLst>
                </a:gridCol>
                <a:gridCol w="1792433">
                  <a:extLst>
                    <a:ext uri="{9D8B030D-6E8A-4147-A177-3AD203B41FA5}">
                      <a16:colId xmlns:a16="http://schemas.microsoft.com/office/drawing/2014/main" xmlns="" val="20005"/>
                    </a:ext>
                  </a:extLst>
                </a:gridCol>
              </a:tblGrid>
              <a:tr h="271964">
                <a:tc rowSpan="2">
                  <a:txBody>
                    <a:bodyPr/>
                    <a:lstStyle/>
                    <a:p>
                      <a:pPr marL="0" marR="0" algn="ctr">
                        <a:spcBef>
                          <a:spcPts val="0"/>
                        </a:spcBef>
                        <a:spcAft>
                          <a:spcPts val="0"/>
                        </a:spcAft>
                      </a:pPr>
                      <a:r>
                        <a:rPr lang="en-US" sz="1600" dirty="0">
                          <a:latin typeface="Arial" pitchFamily="34" charset="0"/>
                          <a:ea typeface="Times"/>
                          <a:cs typeface="Arial" pitchFamily="34" charset="0"/>
                        </a:rPr>
                        <a:t>Thermo Couple</a:t>
                      </a: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spcBef>
                          <a:spcPts val="0"/>
                        </a:spcBef>
                        <a:spcAft>
                          <a:spcPts val="0"/>
                        </a:spcAft>
                      </a:pPr>
                      <a:r>
                        <a:rPr lang="en-US" sz="1600" dirty="0">
                          <a:latin typeface="Arial" pitchFamily="34" charset="0"/>
                          <a:ea typeface="Times"/>
                          <a:cs typeface="Arial" pitchFamily="34" charset="0"/>
                        </a:rPr>
                        <a:t>Maximum Concrete Temperatures </a:t>
                      </a:r>
                      <a:r>
                        <a:rPr lang="en-US" sz="1600" baseline="30000" dirty="0">
                          <a:latin typeface="Arial" pitchFamily="34" charset="0"/>
                          <a:ea typeface="Times"/>
                          <a:cs typeface="Arial" pitchFamily="34" charset="0"/>
                        </a:rPr>
                        <a:t>0</a:t>
                      </a:r>
                      <a:r>
                        <a:rPr lang="en-US" sz="1600" dirty="0">
                          <a:latin typeface="Arial" pitchFamily="34" charset="0"/>
                          <a:ea typeface="Times"/>
                          <a:cs typeface="Arial" pitchFamily="34" charset="0"/>
                        </a:rPr>
                        <a:t>C</a:t>
                      </a: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928302">
                <a:tc vMerge="1">
                  <a:txBody>
                    <a:bodyPr/>
                    <a:lstStyle/>
                    <a:p>
                      <a:endParaRPr lang="en-US"/>
                    </a:p>
                  </a:txBody>
                  <a:tcPr/>
                </a:tc>
                <a:tc>
                  <a:txBody>
                    <a:bodyPr/>
                    <a:lstStyle/>
                    <a:p>
                      <a:pPr marL="0" marR="0" algn="ctr">
                        <a:lnSpc>
                          <a:spcPts val="1500"/>
                        </a:lnSpc>
                        <a:spcBef>
                          <a:spcPts val="0"/>
                        </a:spcBef>
                        <a:spcAft>
                          <a:spcPts val="0"/>
                        </a:spcAft>
                      </a:pPr>
                      <a:r>
                        <a:rPr lang="en-US" sz="1600" dirty="0">
                          <a:solidFill>
                            <a:srgbClr val="000000"/>
                          </a:solidFill>
                          <a:latin typeface="Arial" pitchFamily="34" charset="0"/>
                          <a:ea typeface="Times"/>
                          <a:cs typeface="Arial" pitchFamily="34" charset="0"/>
                        </a:rPr>
                        <a:t>Measured</a:t>
                      </a:r>
                      <a:endParaRPr lang="en-US" sz="1600"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a:cs typeface="Arial" pitchFamily="34" charset="0"/>
                        </a:rPr>
                        <a:t>PCA Method using Eq. ( 2 )</a:t>
                      </a: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a:cs typeface="Arial" pitchFamily="34" charset="0"/>
                        </a:rPr>
                        <a:t>ACI 207.2R Method Not Corrected for Fineness</a:t>
                      </a: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a:cs typeface="Arial" pitchFamily="34" charset="0"/>
                        </a:rPr>
                        <a:t>ACI 207.2R Method  Corrected for Fineness</a:t>
                      </a: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pitchFamily="34" charset="0"/>
                          <a:ea typeface="Times"/>
                          <a:cs typeface="Arial" pitchFamily="34" charset="0"/>
                        </a:rPr>
                        <a:t>The ASCE Method using Eq. ( 4  )</a:t>
                      </a: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1745">
                <a:tc>
                  <a:txBody>
                    <a:bodyPr/>
                    <a:lstStyle/>
                    <a:p>
                      <a:pPr marL="0" marR="0" algn="ctr">
                        <a:lnSpc>
                          <a:spcPts val="1500"/>
                        </a:lnSpc>
                        <a:spcBef>
                          <a:spcPts val="0"/>
                        </a:spcBef>
                        <a:spcAft>
                          <a:spcPts val="0"/>
                        </a:spcAft>
                      </a:pPr>
                      <a:r>
                        <a:rPr lang="en-US" sz="1600" dirty="0">
                          <a:solidFill>
                            <a:srgbClr val="000000"/>
                          </a:solidFill>
                          <a:latin typeface="Arial" pitchFamily="34" charset="0"/>
                          <a:ea typeface="Times"/>
                          <a:cs typeface="Arial" pitchFamily="34" charset="0"/>
                        </a:rPr>
                        <a:t>C’</a:t>
                      </a:r>
                      <a:endParaRPr lang="en-US" sz="1600"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93</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marL="0" marR="0">
                        <a:lnSpc>
                          <a:spcPts val="1500"/>
                        </a:lnSpc>
                        <a:spcBef>
                          <a:spcPts val="0"/>
                        </a:spcBef>
                        <a:spcAft>
                          <a:spcPts val="0"/>
                        </a:spcAft>
                      </a:pPr>
                      <a:r>
                        <a:rPr lang="en-US" sz="2000" dirty="0">
                          <a:solidFill>
                            <a:srgbClr val="000000"/>
                          </a:solidFill>
                          <a:latin typeface="Arial" pitchFamily="34" charset="0"/>
                          <a:ea typeface="Times"/>
                          <a:cs typeface="Arial" pitchFamily="34" charset="0"/>
                        </a:rPr>
                        <a:t>74.8</a:t>
                      </a:r>
                      <a:endParaRPr lang="en-US" sz="2000" dirty="0">
                        <a:latin typeface="Arial" pitchFamily="34" charset="0"/>
                        <a:ea typeface="Times"/>
                        <a:cs typeface="Arial" pitchFamily="34" charset="0"/>
                      </a:endParaRPr>
                    </a:p>
                    <a:p>
                      <a:pPr marL="0" marR="0">
                        <a:lnSpc>
                          <a:spcPts val="1500"/>
                        </a:lnSpc>
                        <a:spcBef>
                          <a:spcPts val="0"/>
                        </a:spcBef>
                        <a:spcAft>
                          <a:spcPts val="0"/>
                        </a:spcAft>
                      </a:pPr>
                      <a:r>
                        <a:rPr lang="en-US" sz="1600" dirty="0">
                          <a:solidFill>
                            <a:srgbClr val="000000"/>
                          </a:solidFill>
                          <a:latin typeface="Arial" pitchFamily="34" charset="0"/>
                          <a:ea typeface="Times"/>
                          <a:cs typeface="Arial" pitchFamily="34" charset="0"/>
                        </a:rPr>
                        <a:t>     (Since placement temperatures are the same, calculated Maximum Concrete Temperatures are same for all TC's) </a:t>
                      </a:r>
                      <a:endParaRPr lang="en-US" sz="1600"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marL="0" marR="0" algn="ctr">
                        <a:lnSpc>
                          <a:spcPts val="1500"/>
                        </a:lnSpc>
                        <a:spcBef>
                          <a:spcPts val="0"/>
                        </a:spcBef>
                        <a:spcAft>
                          <a:spcPts val="0"/>
                        </a:spcAft>
                      </a:pPr>
                      <a:endParaRPr lang="en-US" sz="1600" dirty="0">
                        <a:solidFill>
                          <a:srgbClr val="000000"/>
                        </a:solidFill>
                        <a:latin typeface="Arial" pitchFamily="34" charset="0"/>
                        <a:ea typeface="Times"/>
                        <a:cs typeface="Arial" pitchFamily="34" charset="0"/>
                      </a:endParaRPr>
                    </a:p>
                    <a:p>
                      <a:pPr marL="0" marR="0" algn="ctr">
                        <a:lnSpc>
                          <a:spcPts val="1500"/>
                        </a:lnSpc>
                        <a:spcBef>
                          <a:spcPts val="0"/>
                        </a:spcBef>
                        <a:spcAft>
                          <a:spcPts val="0"/>
                        </a:spcAft>
                      </a:pPr>
                      <a:r>
                        <a:rPr lang="en-US" sz="2000" dirty="0">
                          <a:solidFill>
                            <a:srgbClr val="000000"/>
                          </a:solidFill>
                          <a:latin typeface="Arial" pitchFamily="34" charset="0"/>
                          <a:ea typeface="Times"/>
                          <a:cs typeface="Arial" pitchFamily="34" charset="0"/>
                        </a:rPr>
                        <a:t>70.3</a:t>
                      </a:r>
                      <a:endParaRPr lang="en-US" sz="2000" dirty="0">
                        <a:latin typeface="Arial" pitchFamily="34" charset="0"/>
                        <a:ea typeface="Times"/>
                        <a:cs typeface="Arial" pitchFamily="34" charset="0"/>
                      </a:endParaRPr>
                    </a:p>
                    <a:p>
                      <a:pPr marL="0" marR="0" algn="ctr">
                        <a:lnSpc>
                          <a:spcPts val="1500"/>
                        </a:lnSpc>
                        <a:spcBef>
                          <a:spcPts val="0"/>
                        </a:spcBef>
                        <a:spcAft>
                          <a:spcPts val="0"/>
                        </a:spcAft>
                      </a:pPr>
                      <a:r>
                        <a:rPr lang="en-US" sz="1600" dirty="0">
                          <a:solidFill>
                            <a:srgbClr val="000000"/>
                          </a:solidFill>
                          <a:latin typeface="Arial" pitchFamily="34" charset="0"/>
                          <a:ea typeface="Times"/>
                          <a:cs typeface="Arial" pitchFamily="34" charset="0"/>
                        </a:rPr>
                        <a:t> (Since placement temperatures are the same, calculated Maximum Concrete Temperatures are same for all TC's)</a:t>
                      </a:r>
                      <a:endParaRPr lang="en-US" sz="1600"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marL="0" marR="0" algn="ctr">
                        <a:lnSpc>
                          <a:spcPts val="1500"/>
                        </a:lnSpc>
                        <a:spcBef>
                          <a:spcPts val="0"/>
                        </a:spcBef>
                        <a:spcAft>
                          <a:spcPts val="0"/>
                        </a:spcAft>
                      </a:pPr>
                      <a:r>
                        <a:rPr lang="en-US" sz="2000" dirty="0">
                          <a:solidFill>
                            <a:srgbClr val="000000"/>
                          </a:solidFill>
                          <a:latin typeface="Arial" pitchFamily="34" charset="0"/>
                          <a:ea typeface="Times"/>
                          <a:cs typeface="Arial" pitchFamily="34" charset="0"/>
                        </a:rPr>
                        <a:t>73.3</a:t>
                      </a:r>
                      <a:endParaRPr lang="en-US" sz="2000" dirty="0">
                        <a:latin typeface="Arial" pitchFamily="34" charset="0"/>
                        <a:ea typeface="Times"/>
                        <a:cs typeface="Arial" pitchFamily="34" charset="0"/>
                      </a:endParaRPr>
                    </a:p>
                    <a:p>
                      <a:pPr marL="0" marR="0" algn="ctr">
                        <a:lnSpc>
                          <a:spcPts val="1500"/>
                        </a:lnSpc>
                        <a:spcBef>
                          <a:spcPts val="0"/>
                        </a:spcBef>
                        <a:spcAft>
                          <a:spcPts val="0"/>
                        </a:spcAft>
                      </a:pPr>
                      <a:r>
                        <a:rPr lang="en-US" sz="1600" dirty="0">
                          <a:solidFill>
                            <a:srgbClr val="000000"/>
                          </a:solidFill>
                          <a:latin typeface="Arial" pitchFamily="34" charset="0"/>
                          <a:ea typeface="Times"/>
                          <a:cs typeface="Arial" pitchFamily="34" charset="0"/>
                        </a:rPr>
                        <a:t>    (Since placement temperatures are the same, calculated Maximum Concrete Temperatures are same for all TC's)</a:t>
                      </a:r>
                      <a:endParaRPr lang="en-US" sz="1600"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82.0</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C2</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87</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82.2</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C3</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81</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82.2</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X2</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65</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81.5</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X3</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85</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81.9</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Y1</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69</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80.9</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Y3</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60</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80.7</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P3</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68</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82.2</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1745">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Q2</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68</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80.6</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765503">
                <a:tc>
                  <a:txBody>
                    <a:bodyPr/>
                    <a:lstStyle/>
                    <a:p>
                      <a:pPr marL="0" marR="0" algn="ctr">
                        <a:lnSpc>
                          <a:spcPts val="1500"/>
                        </a:lnSpc>
                        <a:spcBef>
                          <a:spcPts val="0"/>
                        </a:spcBef>
                        <a:spcAft>
                          <a:spcPts val="0"/>
                        </a:spcAft>
                      </a:pPr>
                      <a:r>
                        <a:rPr lang="en-US" sz="1600">
                          <a:solidFill>
                            <a:srgbClr val="000000"/>
                          </a:solidFill>
                          <a:latin typeface="Arial" pitchFamily="34" charset="0"/>
                          <a:ea typeface="Times"/>
                          <a:cs typeface="Arial" pitchFamily="34" charset="0"/>
                        </a:rPr>
                        <a:t>Q3</a:t>
                      </a:r>
                      <a:endParaRPr lang="en-US" sz="160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800" b="1" dirty="0">
                          <a:solidFill>
                            <a:srgbClr val="000000"/>
                          </a:solidFill>
                          <a:latin typeface="Arial" pitchFamily="34" charset="0"/>
                          <a:ea typeface="Times"/>
                          <a:cs typeface="Arial" pitchFamily="34" charset="0"/>
                        </a:rPr>
                        <a:t>60</a:t>
                      </a:r>
                      <a:endParaRPr lang="en-US" sz="18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500"/>
                        </a:lnSpc>
                        <a:spcBef>
                          <a:spcPts val="0"/>
                        </a:spcBef>
                        <a:spcAft>
                          <a:spcPts val="0"/>
                        </a:spcAft>
                      </a:pPr>
                      <a:r>
                        <a:rPr lang="en-US" sz="1600" b="1" dirty="0">
                          <a:solidFill>
                            <a:srgbClr val="000000"/>
                          </a:solidFill>
                          <a:latin typeface="Arial" pitchFamily="34" charset="0"/>
                          <a:ea typeface="Times"/>
                          <a:cs typeface="Arial" pitchFamily="34" charset="0"/>
                        </a:rPr>
                        <a:t>81.8</a:t>
                      </a:r>
                      <a:endParaRPr lang="en-US" sz="1600" b="1"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53688">
                <a:tc>
                  <a:txBody>
                    <a:bodyPr/>
                    <a:lstStyle/>
                    <a:p>
                      <a:pPr marL="0" marR="0" algn="ctr">
                        <a:lnSpc>
                          <a:spcPts val="1500"/>
                        </a:lnSpc>
                        <a:spcBef>
                          <a:spcPts val="0"/>
                        </a:spcBef>
                        <a:spcAft>
                          <a:spcPts val="0"/>
                        </a:spcAft>
                      </a:pPr>
                      <a:r>
                        <a:rPr lang="en-US" sz="1600" dirty="0">
                          <a:solidFill>
                            <a:srgbClr val="000000"/>
                          </a:solidFill>
                          <a:latin typeface="Arial" pitchFamily="34" charset="0"/>
                          <a:ea typeface="Times"/>
                          <a:cs typeface="Arial" pitchFamily="34" charset="0"/>
                        </a:rPr>
                        <a:t>Av. of all </a:t>
                      </a:r>
                      <a:r>
                        <a:rPr lang="en-US" sz="1600" dirty="0" smtClean="0">
                          <a:solidFill>
                            <a:srgbClr val="000000"/>
                          </a:solidFill>
                          <a:latin typeface="Arial" pitchFamily="34" charset="0"/>
                          <a:ea typeface="Times"/>
                          <a:cs typeface="Arial" pitchFamily="34" charset="0"/>
                        </a:rPr>
                        <a:t>TC‘s in </a:t>
                      </a:r>
                      <a:r>
                        <a:rPr lang="en-US" sz="1600" baseline="30000" dirty="0" err="1">
                          <a:latin typeface="Arial" pitchFamily="34" charset="0"/>
                          <a:ea typeface="Times"/>
                          <a:cs typeface="Arial" pitchFamily="34" charset="0"/>
                        </a:rPr>
                        <a:t>o</a:t>
                      </a:r>
                      <a:r>
                        <a:rPr lang="en-US" sz="1600" dirty="0" err="1">
                          <a:solidFill>
                            <a:srgbClr val="000000"/>
                          </a:solidFill>
                          <a:latin typeface="Arial" pitchFamily="34" charset="0"/>
                          <a:ea typeface="Times"/>
                          <a:cs typeface="Arial" pitchFamily="34" charset="0"/>
                        </a:rPr>
                        <a:t>C</a:t>
                      </a:r>
                      <a:endParaRPr lang="en-US" sz="1600" dirty="0">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0000FF"/>
                          </a:solidFill>
                          <a:latin typeface="Arial" pitchFamily="34" charset="0"/>
                          <a:ea typeface="Times"/>
                          <a:cs typeface="Arial" pitchFamily="34" charset="0"/>
                        </a:rPr>
                        <a:t>73.6</a:t>
                      </a:r>
                      <a:endParaRPr lang="en-US" sz="2000" dirty="0">
                        <a:solidFill>
                          <a:srgbClr val="0000FF"/>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0000FF"/>
                          </a:solidFill>
                          <a:latin typeface="Arial" pitchFamily="34" charset="0"/>
                          <a:ea typeface="Times"/>
                          <a:cs typeface="Arial" pitchFamily="34" charset="0"/>
                        </a:rPr>
                        <a:t>74.8</a:t>
                      </a:r>
                      <a:endParaRPr lang="en-US" sz="2000" dirty="0">
                        <a:solidFill>
                          <a:srgbClr val="0000FF"/>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0000FF"/>
                          </a:solidFill>
                          <a:latin typeface="Arial" pitchFamily="34" charset="0"/>
                          <a:ea typeface="Times"/>
                          <a:cs typeface="Arial" pitchFamily="34" charset="0"/>
                        </a:rPr>
                        <a:t>70.3</a:t>
                      </a:r>
                      <a:endParaRPr lang="en-US" sz="2000" dirty="0">
                        <a:solidFill>
                          <a:srgbClr val="0000FF"/>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0000FF"/>
                          </a:solidFill>
                          <a:latin typeface="Arial" pitchFamily="34" charset="0"/>
                          <a:ea typeface="Times"/>
                          <a:cs typeface="Arial" pitchFamily="34" charset="0"/>
                        </a:rPr>
                        <a:t>73.3</a:t>
                      </a:r>
                      <a:endParaRPr lang="en-US" sz="2000" dirty="0">
                        <a:solidFill>
                          <a:srgbClr val="0000FF"/>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0000FF"/>
                          </a:solidFill>
                          <a:latin typeface="Arial" pitchFamily="34" charset="0"/>
                          <a:ea typeface="Times"/>
                          <a:cs typeface="Arial" pitchFamily="34" charset="0"/>
                        </a:rPr>
                        <a:t>81.6</a:t>
                      </a:r>
                      <a:endParaRPr lang="en-US" sz="2000" dirty="0">
                        <a:solidFill>
                          <a:srgbClr val="0000FF"/>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110319">
                <a:tc>
                  <a:txBody>
                    <a:bodyPr/>
                    <a:lstStyle/>
                    <a:p>
                      <a:pPr marL="0" marR="0" algn="ctr">
                        <a:spcBef>
                          <a:spcPts val="0"/>
                        </a:spcBef>
                        <a:spcAft>
                          <a:spcPts val="0"/>
                        </a:spcAft>
                      </a:pPr>
                      <a:r>
                        <a:rPr lang="en-US" sz="1600">
                          <a:solidFill>
                            <a:srgbClr val="000000"/>
                          </a:solidFill>
                          <a:latin typeface="Arial" pitchFamily="34" charset="0"/>
                          <a:ea typeface="Times"/>
                          <a:cs typeface="Arial" pitchFamily="34" charset="0"/>
                        </a:rPr>
                        <a:t>% deviation from measured average maximum temperatures </a:t>
                      </a: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FF0000"/>
                          </a:solidFill>
                          <a:latin typeface="Arial" pitchFamily="34" charset="0"/>
                          <a:ea typeface="Times"/>
                          <a:cs typeface="Arial" pitchFamily="34" charset="0"/>
                        </a:rPr>
                        <a:t>0.0</a:t>
                      </a:r>
                      <a:endParaRPr lang="en-US" sz="2000" dirty="0">
                        <a:solidFill>
                          <a:srgbClr val="FF0000"/>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FF0000"/>
                          </a:solidFill>
                          <a:latin typeface="Arial" pitchFamily="34" charset="0"/>
                          <a:ea typeface="Times"/>
                          <a:cs typeface="Arial" pitchFamily="34" charset="0"/>
                        </a:rPr>
                        <a:t>(+) 1.6</a:t>
                      </a:r>
                      <a:endParaRPr lang="en-US" sz="2000" dirty="0">
                        <a:solidFill>
                          <a:srgbClr val="FF0000"/>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FF0000"/>
                          </a:solidFill>
                          <a:latin typeface="Arial" pitchFamily="34" charset="0"/>
                          <a:ea typeface="Times"/>
                          <a:cs typeface="Arial" pitchFamily="34" charset="0"/>
                        </a:rPr>
                        <a:t>(-) 4.5</a:t>
                      </a:r>
                      <a:endParaRPr lang="en-US" sz="2000" dirty="0">
                        <a:solidFill>
                          <a:srgbClr val="FF0000"/>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FF0000"/>
                          </a:solidFill>
                          <a:latin typeface="Arial" pitchFamily="34" charset="0"/>
                          <a:ea typeface="Times"/>
                          <a:cs typeface="Arial" pitchFamily="34" charset="0"/>
                        </a:rPr>
                        <a:t>(-) 0.4</a:t>
                      </a:r>
                      <a:endParaRPr lang="en-US" sz="2000" dirty="0">
                        <a:solidFill>
                          <a:srgbClr val="FF0000"/>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2000" b="1" dirty="0">
                          <a:solidFill>
                            <a:srgbClr val="FF0000"/>
                          </a:solidFill>
                          <a:latin typeface="Arial" pitchFamily="34" charset="0"/>
                          <a:ea typeface="Times"/>
                          <a:cs typeface="Arial" pitchFamily="34" charset="0"/>
                        </a:rPr>
                        <a:t>(+) 10.8</a:t>
                      </a:r>
                      <a:endParaRPr lang="en-US" sz="2000" dirty="0">
                        <a:solidFill>
                          <a:srgbClr val="FF0000"/>
                        </a:solidFill>
                        <a:latin typeface="Arial" pitchFamily="34" charset="0"/>
                        <a:ea typeface="Times"/>
                        <a:cs typeface="Arial" pitchFamily="34" charset="0"/>
                      </a:endParaRPr>
                    </a:p>
                  </a:txBody>
                  <a:tcPr marL="48768" marR="48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531086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34</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2713892" y="244475"/>
            <a:ext cx="548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anose="020B0604020202020204" pitchFamily="34" charset="0"/>
                <a:cs typeface="Arial" panose="020B0604020202020204" pitchFamily="34" charset="0"/>
              </a:rPr>
              <a:t>RESULTS AND DISCUSSIONS </a:t>
            </a:r>
            <a:r>
              <a:rPr lang="en-US" altLang="en-US" sz="2800" dirty="0" smtClean="0">
                <a:solidFill>
                  <a:srgbClr val="FF00FF"/>
                </a:solidFill>
                <a:latin typeface="Arial" panose="020B0604020202020204" pitchFamily="34" charset="0"/>
                <a:cs typeface="Arial" panose="020B0604020202020204" pitchFamily="34" charset="0"/>
              </a:rPr>
              <a:t> </a:t>
            </a:r>
            <a:endParaRPr lang="en-US" altLang="en-US" sz="2800" dirty="0">
              <a:solidFill>
                <a:srgbClr val="FF00FF"/>
              </a:solidFill>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1799492" y="1044575"/>
            <a:ext cx="9393116"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buClr>
                <a:srgbClr val="FF0066"/>
              </a:buClr>
              <a:buSzPct val="115000"/>
              <a:buFont typeface="Wingdings" panose="05000000000000000000" pitchFamily="2" charset="2"/>
              <a:buChar char="ü"/>
            </a:pPr>
            <a:r>
              <a:rPr lang="en-US" sz="2400" dirty="0" smtClean="0">
                <a:latin typeface="Calibri" pitchFamily="34" charset="0"/>
                <a:ea typeface="Times"/>
              </a:rPr>
              <a:t> </a:t>
            </a:r>
            <a:r>
              <a:rPr lang="en-US" altLang="en-US" sz="2400" dirty="0" smtClean="0">
                <a:latin typeface="Arial" panose="020B0604020202020204" pitchFamily="34" charset="0"/>
                <a:cs typeface="Arial" panose="020B0604020202020204" pitchFamily="34" charset="0"/>
              </a:rPr>
              <a:t>Actual </a:t>
            </a:r>
            <a:r>
              <a:rPr lang="en-US" altLang="en-US" sz="2400" dirty="0" smtClean="0">
                <a:solidFill>
                  <a:srgbClr val="0000FF"/>
                </a:solidFill>
                <a:latin typeface="Arial" panose="020B0604020202020204" pitchFamily="34" charset="0"/>
                <a:cs typeface="Arial" panose="020B0604020202020204" pitchFamily="34" charset="0"/>
              </a:rPr>
              <a:t>measured temperatures </a:t>
            </a:r>
            <a:r>
              <a:rPr lang="en-US" altLang="en-US" sz="2400" dirty="0" smtClean="0">
                <a:latin typeface="Arial" panose="020B0604020202020204" pitchFamily="34" charset="0"/>
                <a:cs typeface="Arial" panose="020B0604020202020204" pitchFamily="34" charset="0"/>
              </a:rPr>
              <a:t>vary on plus as well as minus side over predicted by the </a:t>
            </a:r>
            <a:r>
              <a:rPr lang="en-US" altLang="en-US" sz="2400" dirty="0" smtClean="0">
                <a:solidFill>
                  <a:srgbClr val="0000FF"/>
                </a:solidFill>
                <a:latin typeface="Arial" panose="020B0604020202020204" pitchFamily="34" charset="0"/>
                <a:cs typeface="Arial" panose="020B0604020202020204" pitchFamily="34" charset="0"/>
              </a:rPr>
              <a:t>empirical methods</a:t>
            </a:r>
            <a:r>
              <a:rPr lang="en-US" altLang="en-US" sz="2400" dirty="0" smtClean="0">
                <a:latin typeface="Arial" panose="020B0604020202020204" pitchFamily="34" charset="0"/>
                <a:cs typeface="Arial" panose="020B0604020202020204" pitchFamily="34" charset="0"/>
              </a:rPr>
              <a:t> </a:t>
            </a:r>
          </a:p>
          <a:p>
            <a:pPr eaLnBrk="1" hangingPunct="1">
              <a:buClr>
                <a:srgbClr val="FF0066"/>
              </a:buClr>
              <a:buSzPct val="115000"/>
            </a:pPr>
            <a:endParaRPr lang="en-US" altLang="en-US" sz="2400" dirty="0">
              <a:latin typeface="Arial" panose="020B0604020202020204" pitchFamily="34" charset="0"/>
              <a:cs typeface="Arial" panose="020B0604020202020204" pitchFamily="34" charset="0"/>
            </a:endParaRPr>
          </a:p>
          <a:p>
            <a:pPr eaLnBrk="1" hangingPunct="1">
              <a:buClr>
                <a:srgbClr val="FF0066"/>
              </a:buClr>
              <a:buSzPct val="115000"/>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The average difference in measured and predicted maximum temperature by 3 methods :</a:t>
            </a:r>
          </a:p>
          <a:p>
            <a:pPr lvl="3" eaLnBrk="1" hangingPunct="1">
              <a:buClr>
                <a:srgbClr val="0000FF"/>
              </a:buClr>
              <a:buSzPct val="125000"/>
              <a:buFont typeface="Wingdings" panose="05000000000000000000" pitchFamily="2" charset="2"/>
              <a:buChar char="Ø"/>
            </a:pPr>
            <a:r>
              <a:rPr lang="en-US" altLang="en-US" sz="2400" dirty="0">
                <a:solidFill>
                  <a:srgbClr val="FF00FF"/>
                </a:solidFill>
                <a:latin typeface="Arial" panose="020B0604020202020204" pitchFamily="34" charset="0"/>
                <a:cs typeface="Arial" panose="020B0604020202020204" pitchFamily="34" charset="0"/>
              </a:rPr>
              <a:t>PCA method</a:t>
            </a:r>
            <a:r>
              <a:rPr lang="en-US" altLang="en-US" sz="2400" dirty="0">
                <a:latin typeface="Arial" panose="020B0604020202020204" pitchFamily="34" charset="0"/>
                <a:cs typeface="Arial" panose="020B0604020202020204" pitchFamily="34" charset="0"/>
              </a:rPr>
              <a:t>  - </a:t>
            </a:r>
            <a:r>
              <a:rPr lang="en-US" altLang="en-US" sz="2400" dirty="0" smtClean="0">
                <a:solidFill>
                  <a:srgbClr val="0000FF"/>
                </a:solidFill>
                <a:latin typeface="Arial" panose="020B0604020202020204" pitchFamily="34" charset="0"/>
                <a:cs typeface="Arial" panose="020B0604020202020204" pitchFamily="34" charset="0"/>
              </a:rPr>
              <a:t>Deviation of </a:t>
            </a:r>
            <a:r>
              <a:rPr lang="en-US" altLang="en-US" sz="2400" dirty="0" smtClean="0">
                <a:solidFill>
                  <a:srgbClr val="C00000"/>
                </a:solidFill>
                <a:latin typeface="Arial" panose="020B0604020202020204" pitchFamily="34" charset="0"/>
                <a:cs typeface="Arial" panose="020B0604020202020204" pitchFamily="34" charset="0"/>
              </a:rPr>
              <a:t>(+) 1.60%</a:t>
            </a:r>
            <a:endParaRPr lang="en-US" altLang="en-US" sz="2400" dirty="0">
              <a:solidFill>
                <a:srgbClr val="C00000"/>
              </a:solidFill>
              <a:latin typeface="Arial" panose="020B0604020202020204" pitchFamily="34" charset="0"/>
              <a:cs typeface="Arial" panose="020B0604020202020204" pitchFamily="34" charset="0"/>
            </a:endParaRPr>
          </a:p>
          <a:p>
            <a:pPr lvl="3" eaLnBrk="1" hangingPunct="1">
              <a:buClr>
                <a:srgbClr val="0000FF"/>
              </a:buClr>
              <a:buSzPct val="125000"/>
              <a:buFont typeface="Wingdings" panose="05000000000000000000" pitchFamily="2" charset="2"/>
              <a:buChar char="Ø"/>
            </a:pPr>
            <a:r>
              <a:rPr lang="en-US" altLang="en-US" sz="2400" dirty="0">
                <a:solidFill>
                  <a:srgbClr val="FF00FF"/>
                </a:solidFill>
                <a:latin typeface="Arial" panose="020B0604020202020204" pitchFamily="34" charset="0"/>
                <a:cs typeface="Arial" panose="020B0604020202020204" pitchFamily="34" charset="0"/>
              </a:rPr>
              <a:t>ACI graphical method</a:t>
            </a:r>
            <a:r>
              <a:rPr lang="en-US" altLang="en-US" sz="2400" dirty="0">
                <a:latin typeface="Arial" panose="020B0604020202020204" pitchFamily="34" charset="0"/>
                <a:cs typeface="Arial" panose="020B0604020202020204" pitchFamily="34" charset="0"/>
              </a:rPr>
              <a:t> - </a:t>
            </a:r>
            <a:r>
              <a:rPr lang="en-US" altLang="en-US" sz="2400" dirty="0" smtClean="0">
                <a:solidFill>
                  <a:srgbClr val="0000FF"/>
                </a:solidFill>
                <a:latin typeface="Arial" panose="020B0604020202020204" pitchFamily="34" charset="0"/>
                <a:cs typeface="Arial" panose="020B0604020202020204" pitchFamily="34" charset="0"/>
              </a:rPr>
              <a:t>Deviation of </a:t>
            </a:r>
            <a:r>
              <a:rPr lang="en-US" altLang="en-US" sz="2400" dirty="0" smtClean="0">
                <a:solidFill>
                  <a:srgbClr val="C00000"/>
                </a:solidFill>
                <a:latin typeface="Arial" panose="020B0604020202020204" pitchFamily="34" charset="0"/>
                <a:cs typeface="Arial" panose="020B0604020202020204" pitchFamily="34" charset="0"/>
              </a:rPr>
              <a:t>(-) 4.5% </a:t>
            </a:r>
            <a:r>
              <a:rPr lang="en-US" altLang="en-US" sz="2400" dirty="0" smtClean="0">
                <a:latin typeface="Arial" panose="020B0604020202020204" pitchFamily="34" charset="0"/>
                <a:cs typeface="Arial" panose="020B0604020202020204" pitchFamily="34" charset="0"/>
              </a:rPr>
              <a:t>and </a:t>
            </a:r>
            <a:r>
              <a:rPr lang="en-US" altLang="en-US" sz="2400" dirty="0" smtClean="0">
                <a:solidFill>
                  <a:srgbClr val="0000FF"/>
                </a:solidFill>
                <a:latin typeface="Arial" panose="020B0604020202020204" pitchFamily="34" charset="0"/>
                <a:cs typeface="Arial" panose="020B0604020202020204" pitchFamily="34" charset="0"/>
              </a:rPr>
              <a:t>Deviation of </a:t>
            </a:r>
            <a:r>
              <a:rPr lang="en-US" altLang="en-US" sz="2400" dirty="0" smtClean="0">
                <a:solidFill>
                  <a:srgbClr val="C00000"/>
                </a:solidFill>
                <a:latin typeface="Arial" panose="020B0604020202020204" pitchFamily="34" charset="0"/>
                <a:cs typeface="Arial" panose="020B0604020202020204" pitchFamily="34" charset="0"/>
              </a:rPr>
              <a:t>(-) 0.40% </a:t>
            </a:r>
            <a:r>
              <a:rPr lang="en-US" altLang="en-US" sz="2400" dirty="0" smtClean="0">
                <a:latin typeface="Arial" panose="020B0604020202020204" pitchFamily="34" charset="0"/>
                <a:cs typeface="Arial" panose="020B0604020202020204" pitchFamily="34" charset="0"/>
              </a:rPr>
              <a:t>for </a:t>
            </a:r>
            <a:r>
              <a:rPr lang="en-US" altLang="en-US" sz="2400" dirty="0">
                <a:latin typeface="Arial" panose="020B0604020202020204" pitchFamily="34" charset="0"/>
                <a:cs typeface="Arial" panose="020B0604020202020204" pitchFamily="34" charset="0"/>
              </a:rPr>
              <a:t>without and with correction for fineness respectively. </a:t>
            </a:r>
          </a:p>
          <a:p>
            <a:pPr lvl="3" eaLnBrk="1" hangingPunct="1">
              <a:buClr>
                <a:srgbClr val="0000FF"/>
              </a:buClr>
              <a:buSzPct val="125000"/>
              <a:buFont typeface="Wingdings" panose="05000000000000000000" pitchFamily="2" charset="2"/>
              <a:buChar char="Ø"/>
            </a:pPr>
            <a:r>
              <a:rPr lang="en-US" altLang="en-US" sz="2400" dirty="0">
                <a:solidFill>
                  <a:srgbClr val="FF00FF"/>
                </a:solidFill>
                <a:latin typeface="Arial" panose="020B0604020202020204" pitchFamily="34" charset="0"/>
                <a:cs typeface="Arial" panose="020B0604020202020204" pitchFamily="34" charset="0"/>
              </a:rPr>
              <a:t> </a:t>
            </a:r>
            <a:r>
              <a:rPr lang="en-US" altLang="en-US" sz="2400" dirty="0" smtClean="0">
                <a:solidFill>
                  <a:srgbClr val="FF00FF"/>
                </a:solidFill>
                <a:latin typeface="Arial" panose="020B0604020202020204" pitchFamily="34" charset="0"/>
                <a:cs typeface="Arial" panose="020B0604020202020204" pitchFamily="34" charset="0"/>
              </a:rPr>
              <a:t>ASCE </a:t>
            </a:r>
            <a:r>
              <a:rPr lang="en-US" altLang="en-US" sz="2400" dirty="0">
                <a:solidFill>
                  <a:srgbClr val="FF00FF"/>
                </a:solidFill>
                <a:latin typeface="Arial" panose="020B0604020202020204" pitchFamily="34" charset="0"/>
                <a:cs typeface="Arial" panose="020B0604020202020204" pitchFamily="34" charset="0"/>
              </a:rPr>
              <a:t>method</a:t>
            </a:r>
            <a:r>
              <a:rPr lang="en-US" altLang="en-US" sz="2400" dirty="0">
                <a:latin typeface="Arial" panose="020B0604020202020204" pitchFamily="34" charset="0"/>
                <a:cs typeface="Arial" panose="020B0604020202020204" pitchFamily="34" charset="0"/>
              </a:rPr>
              <a:t> - </a:t>
            </a:r>
            <a:r>
              <a:rPr lang="en-US" altLang="en-US" sz="2400" dirty="0" smtClean="0">
                <a:solidFill>
                  <a:srgbClr val="0000FF"/>
                </a:solidFill>
                <a:latin typeface="Arial" panose="020B0604020202020204" pitchFamily="34" charset="0"/>
                <a:cs typeface="Arial" panose="020B0604020202020204" pitchFamily="34" charset="0"/>
              </a:rPr>
              <a:t>Deviation of </a:t>
            </a:r>
            <a:r>
              <a:rPr lang="en-US" altLang="en-US" sz="2400" dirty="0" smtClean="0">
                <a:solidFill>
                  <a:srgbClr val="C00000"/>
                </a:solidFill>
                <a:latin typeface="Arial" panose="020B0604020202020204" pitchFamily="34" charset="0"/>
                <a:cs typeface="Arial" panose="020B0604020202020204" pitchFamily="34" charset="0"/>
              </a:rPr>
              <a:t>(+) 10.80%</a:t>
            </a:r>
          </a:p>
          <a:p>
            <a:pPr lvl="3" eaLnBrk="1" hangingPunct="1">
              <a:buClr>
                <a:srgbClr val="0000FF"/>
              </a:buClr>
              <a:buSzPct val="125000"/>
            </a:pPr>
            <a:endParaRPr lang="en-US" altLang="en-US" sz="2400" dirty="0">
              <a:latin typeface="Arial" panose="020B0604020202020204" pitchFamily="34" charset="0"/>
              <a:cs typeface="Arial" panose="020B0604020202020204" pitchFamily="34" charset="0"/>
            </a:endParaRPr>
          </a:p>
          <a:p>
            <a:pPr eaLnBrk="1" hangingPunct="1">
              <a:buClr>
                <a:srgbClr val="FF0066"/>
              </a:buClr>
              <a:buSzPct val="115000"/>
              <a:buFont typeface="Wingdings" panose="05000000000000000000" pitchFamily="2" charset="2"/>
              <a:buChar char="ü"/>
            </a:pPr>
            <a:r>
              <a:rPr lang="en-US" altLang="en-US" sz="2400" dirty="0">
                <a:latin typeface="Arial" panose="020B0604020202020204" pitchFamily="34" charset="0"/>
                <a:cs typeface="Arial" panose="020B0604020202020204" pitchFamily="34" charset="0"/>
              </a:rPr>
              <a:t>The developed polynomial equations to predict the temperature with </a:t>
            </a:r>
            <a:r>
              <a:rPr lang="en-US" altLang="en-US" sz="2400" dirty="0">
                <a:solidFill>
                  <a:srgbClr val="0000FF"/>
                </a:solidFill>
                <a:latin typeface="Arial" panose="020B0604020202020204" pitchFamily="34" charset="0"/>
                <a:cs typeface="Arial" panose="020B0604020202020204" pitchFamily="34" charset="0"/>
              </a:rPr>
              <a:t>strong correlation coefficient (r)</a:t>
            </a:r>
            <a:r>
              <a:rPr lang="en-US" altLang="en-US" sz="2400" dirty="0">
                <a:latin typeface="Arial" panose="020B0604020202020204" pitchFamily="34" charset="0"/>
                <a:cs typeface="Arial" panose="020B0604020202020204" pitchFamily="34" charset="0"/>
              </a:rPr>
              <a:t> of </a:t>
            </a:r>
            <a:r>
              <a:rPr lang="en-US" altLang="en-US" sz="2400" dirty="0" smtClean="0">
                <a:solidFill>
                  <a:srgbClr val="0000FF"/>
                </a:solidFill>
                <a:latin typeface="Arial" panose="020B0604020202020204" pitchFamily="34" charset="0"/>
                <a:cs typeface="Arial" panose="020B0604020202020204" pitchFamily="34" charset="0"/>
              </a:rPr>
              <a:t>0.88 </a:t>
            </a:r>
            <a:r>
              <a:rPr lang="en-US" altLang="en-US" sz="2400" dirty="0">
                <a:solidFill>
                  <a:srgbClr val="0000FF"/>
                </a:solidFill>
                <a:latin typeface="Arial" panose="020B0604020202020204" pitchFamily="34" charset="0"/>
                <a:cs typeface="Arial" panose="020B0604020202020204" pitchFamily="34" charset="0"/>
              </a:rPr>
              <a:t>to </a:t>
            </a:r>
            <a:r>
              <a:rPr lang="en-US" altLang="en-US" sz="2400" dirty="0" smtClean="0">
                <a:solidFill>
                  <a:srgbClr val="0000FF"/>
                </a:solidFill>
                <a:latin typeface="Arial" panose="020B0604020202020204" pitchFamily="34" charset="0"/>
                <a:cs typeface="Arial" panose="020B0604020202020204" pitchFamily="34" charset="0"/>
              </a:rPr>
              <a:t>0.98</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can be used to calculate the temperature at any time after concreting but has restrictions.</a:t>
            </a:r>
          </a:p>
        </p:txBody>
      </p:sp>
    </p:spTree>
    <p:extLst>
      <p:ext uri="{BB962C8B-B14F-4D97-AF65-F5344CB8AC3E}">
        <p14:creationId xmlns:p14="http://schemas.microsoft.com/office/powerpoint/2010/main" xmlns="" val="1618710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35</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1899138" y="1280747"/>
            <a:ext cx="91440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buClr>
                <a:srgbClr val="FF0066"/>
              </a:buClr>
              <a:buSzPct val="115000"/>
              <a:buFont typeface="Wingdings" panose="05000000000000000000" pitchFamily="2" charset="2"/>
              <a:buChar char="ü"/>
            </a:pPr>
            <a:r>
              <a:rPr lang="en-US" altLang="en-US" sz="2400" dirty="0" smtClean="0">
                <a:latin typeface="Arial" panose="020B0604020202020204" pitchFamily="34" charset="0"/>
                <a:cs typeface="Arial" panose="020B0604020202020204" pitchFamily="34" charset="0"/>
              </a:rPr>
              <a:t> The </a:t>
            </a:r>
            <a:r>
              <a:rPr lang="en-US" altLang="en-US" sz="2400" dirty="0">
                <a:latin typeface="Arial" panose="020B0604020202020204" pitchFamily="34" charset="0"/>
                <a:cs typeface="Arial" panose="020B0604020202020204" pitchFamily="34" charset="0"/>
              </a:rPr>
              <a:t>results demonstrates that </a:t>
            </a:r>
            <a:r>
              <a:rPr lang="en-US" altLang="en-US" sz="2400" dirty="0">
                <a:solidFill>
                  <a:srgbClr val="0000FF"/>
                </a:solidFill>
                <a:latin typeface="Arial" panose="020B0604020202020204" pitchFamily="34" charset="0"/>
                <a:cs typeface="Arial" panose="020B0604020202020204" pitchFamily="34" charset="0"/>
              </a:rPr>
              <a:t>PCA method</a:t>
            </a:r>
            <a:r>
              <a:rPr lang="en-US" altLang="en-US" sz="2400" dirty="0">
                <a:latin typeface="Arial" panose="020B0604020202020204" pitchFamily="34" charset="0"/>
                <a:cs typeface="Arial" panose="020B0604020202020204" pitchFamily="34" charset="0"/>
              </a:rPr>
              <a:t> is not accurate to be a reliable predictor of maximum temperature for mass concrete structures. It can be a </a:t>
            </a:r>
            <a:r>
              <a:rPr lang="en-US" altLang="en-US" sz="2400" dirty="0">
                <a:solidFill>
                  <a:srgbClr val="FF00FF"/>
                </a:solidFill>
                <a:latin typeface="Arial" panose="020B0604020202020204" pitchFamily="34" charset="0"/>
                <a:cs typeface="Arial" panose="020B0604020202020204" pitchFamily="34" charset="0"/>
              </a:rPr>
              <a:t>useful tool</a:t>
            </a:r>
            <a:r>
              <a:rPr lang="en-US" altLang="en-US" sz="2400" dirty="0">
                <a:latin typeface="Arial" panose="020B0604020202020204" pitchFamily="34" charset="0"/>
                <a:cs typeface="Arial" panose="020B0604020202020204" pitchFamily="34" charset="0"/>
              </a:rPr>
              <a:t> for quick estimates to show the effect of cement content on heat development. </a:t>
            </a:r>
          </a:p>
          <a:p>
            <a:pPr eaLnBrk="1" hangingPunct="1">
              <a:buClr>
                <a:srgbClr val="FF0066"/>
              </a:buClr>
              <a:buSzPct val="115000"/>
              <a:buFont typeface="Wingdings" panose="05000000000000000000" pitchFamily="2" charset="2"/>
              <a:buChar char="ü"/>
            </a:pPr>
            <a:endParaRPr lang="en-US" altLang="en-US" sz="2400" dirty="0">
              <a:latin typeface="Arial" panose="020B0604020202020204" pitchFamily="34" charset="0"/>
              <a:cs typeface="Arial" panose="020B0604020202020204" pitchFamily="34" charset="0"/>
            </a:endParaRPr>
          </a:p>
          <a:p>
            <a:pPr eaLnBrk="1" hangingPunct="1">
              <a:buClr>
                <a:srgbClr val="FF0066"/>
              </a:buClr>
              <a:buSzPct val="115000"/>
              <a:buFont typeface="Wingdings" panose="05000000000000000000" pitchFamily="2" charset="2"/>
              <a:buChar char="ü"/>
            </a:pPr>
            <a:r>
              <a:rPr lang="en-US" altLang="en-US" sz="2400" dirty="0" smtClean="0">
                <a:latin typeface="Arial" panose="020B0604020202020204" pitchFamily="34" charset="0"/>
                <a:cs typeface="Arial" panose="020B0604020202020204" pitchFamily="34" charset="0"/>
              </a:rPr>
              <a:t> The </a:t>
            </a:r>
            <a:r>
              <a:rPr lang="en-US" altLang="en-US" sz="2400" dirty="0">
                <a:latin typeface="Arial" panose="020B0604020202020204" pitchFamily="34" charset="0"/>
                <a:cs typeface="Arial" panose="020B0604020202020204" pitchFamily="34" charset="0"/>
              </a:rPr>
              <a:t>reliability of </a:t>
            </a:r>
            <a:r>
              <a:rPr lang="en-US" altLang="en-US" sz="2400" dirty="0">
                <a:solidFill>
                  <a:srgbClr val="0000FF"/>
                </a:solidFill>
                <a:latin typeface="Arial" panose="020B0604020202020204" pitchFamily="34" charset="0"/>
                <a:cs typeface="Arial" panose="020B0604020202020204" pitchFamily="34" charset="0"/>
              </a:rPr>
              <a:t>ACI graphical method</a:t>
            </a:r>
            <a:r>
              <a:rPr lang="en-US" altLang="en-US" sz="2400" dirty="0">
                <a:latin typeface="Arial" panose="020B0604020202020204" pitchFamily="34" charset="0"/>
                <a:cs typeface="Arial" panose="020B0604020202020204" pitchFamily="34" charset="0"/>
              </a:rPr>
              <a:t> is poor because cements have changed significantly since the charts in ACI were developed.</a:t>
            </a:r>
          </a:p>
          <a:p>
            <a:pPr eaLnBrk="1" hangingPunct="1">
              <a:buClr>
                <a:srgbClr val="FF0066"/>
              </a:buClr>
              <a:buSzPct val="115000"/>
              <a:buFont typeface="Wingdings" panose="05000000000000000000" pitchFamily="2" charset="2"/>
              <a:buChar char="ü"/>
            </a:pPr>
            <a:endParaRPr lang="en-US" altLang="en-US" sz="2400" dirty="0">
              <a:latin typeface="Arial" panose="020B0604020202020204" pitchFamily="34" charset="0"/>
              <a:cs typeface="Arial" panose="020B0604020202020204" pitchFamily="34" charset="0"/>
            </a:endParaRPr>
          </a:p>
          <a:p>
            <a:pPr eaLnBrk="1" hangingPunct="1">
              <a:buClr>
                <a:srgbClr val="FF0066"/>
              </a:buClr>
              <a:buSzPct val="115000"/>
              <a:buFont typeface="Wingdings" panose="05000000000000000000" pitchFamily="2" charset="2"/>
              <a:buChar char="ü"/>
            </a:pPr>
            <a:r>
              <a:rPr lang="en-US" altLang="en-US" sz="2400" dirty="0" smtClean="0">
                <a:latin typeface="Arial" panose="020B0604020202020204" pitchFamily="34" charset="0"/>
                <a:cs typeface="Arial" panose="020B0604020202020204" pitchFamily="34" charset="0"/>
              </a:rPr>
              <a:t> The </a:t>
            </a:r>
            <a:r>
              <a:rPr lang="en-US" altLang="en-US" sz="2400" dirty="0">
                <a:solidFill>
                  <a:srgbClr val="0000FF"/>
                </a:solidFill>
                <a:latin typeface="Arial" panose="020B0604020202020204" pitchFamily="34" charset="0"/>
                <a:cs typeface="Arial" panose="020B0604020202020204" pitchFamily="34" charset="0"/>
              </a:rPr>
              <a:t>ASCE method</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predicts </a:t>
            </a:r>
            <a:r>
              <a:rPr lang="en-US" altLang="en-US" sz="2400" dirty="0">
                <a:latin typeface="Arial" panose="020B0604020202020204" pitchFamily="34" charset="0"/>
                <a:cs typeface="Arial" panose="020B0604020202020204" pitchFamily="34" charset="0"/>
              </a:rPr>
              <a:t>relatively better when time (t) is </a:t>
            </a:r>
            <a:r>
              <a:rPr lang="en-US" altLang="en-US" sz="2400" dirty="0" smtClean="0">
                <a:latin typeface="Arial" panose="020B0604020202020204" pitchFamily="34" charset="0"/>
                <a:cs typeface="Arial" panose="020B0604020202020204" pitchFamily="34" charset="0"/>
              </a:rPr>
              <a:t>less but here time being more the predicted values vary to large extent and hence is a time dependent method.</a:t>
            </a:r>
            <a:endParaRPr lang="en-US" altLang="en-US" sz="2400" dirty="0">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3270738" y="268629"/>
            <a:ext cx="5715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anose="020B0604020202020204" pitchFamily="34" charset="0"/>
                <a:cs typeface="Arial" panose="020B0604020202020204" pitchFamily="34" charset="0"/>
              </a:rPr>
              <a:t>RESULTS AND </a:t>
            </a:r>
            <a:r>
              <a:rPr lang="en-US" altLang="en-US" sz="2800" b="1" dirty="0" smtClean="0">
                <a:solidFill>
                  <a:srgbClr val="FF00FF"/>
                </a:solidFill>
                <a:latin typeface="Arial" panose="020B0604020202020204" pitchFamily="34" charset="0"/>
                <a:cs typeface="Arial" panose="020B0604020202020204" pitchFamily="34" charset="0"/>
              </a:rPr>
              <a:t>DISCUSSIONS</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988437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36</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4223239" y="196361"/>
            <a:ext cx="4495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anose="020B0604020202020204" pitchFamily="34" charset="0"/>
                <a:cs typeface="Arial" panose="020B0604020202020204" pitchFamily="34" charset="0"/>
              </a:rPr>
              <a:t>CONCLUSIONS </a:t>
            </a:r>
          </a:p>
        </p:txBody>
      </p:sp>
      <p:sp>
        <p:nvSpPr>
          <p:cNvPr id="6" name="Text Box 5"/>
          <p:cNvSpPr txBox="1">
            <a:spLocks noChangeArrowheads="1"/>
          </p:cNvSpPr>
          <p:nvPr/>
        </p:nvSpPr>
        <p:spPr bwMode="auto">
          <a:xfrm>
            <a:off x="1603130" y="1286612"/>
            <a:ext cx="9492761"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
                <a:srgbClr val="0000FF"/>
              </a:buClr>
              <a:buSzPct val="110000"/>
              <a:buFont typeface="Wingdings" pitchFamily="2" charset="2"/>
              <a:buChar char="v"/>
            </a:pPr>
            <a:r>
              <a:rPr lang="en-US" altLang="en-US" sz="2400" dirty="0">
                <a:latin typeface="Arial" panose="020B0604020202020204" pitchFamily="34" charset="0"/>
                <a:cs typeface="Arial" panose="020B0604020202020204" pitchFamily="34" charset="0"/>
              </a:rPr>
              <a:t>      The </a:t>
            </a:r>
            <a:r>
              <a:rPr lang="en-US" altLang="en-US" sz="2400" dirty="0">
                <a:solidFill>
                  <a:srgbClr val="0000FF"/>
                </a:solidFill>
                <a:latin typeface="Arial" panose="020B0604020202020204" pitchFamily="34" charset="0"/>
                <a:cs typeface="Arial" panose="020B0604020202020204" pitchFamily="34" charset="0"/>
              </a:rPr>
              <a:t>actual recorded</a:t>
            </a:r>
            <a:r>
              <a:rPr lang="en-US" altLang="en-US" sz="2400" dirty="0">
                <a:latin typeface="Arial" panose="020B0604020202020204" pitchFamily="34" charset="0"/>
                <a:cs typeface="Arial" panose="020B0604020202020204" pitchFamily="34" charset="0"/>
              </a:rPr>
              <a:t> temperatures were found to be </a:t>
            </a:r>
            <a:r>
              <a:rPr lang="en-US" altLang="en-US" sz="2400" dirty="0" smtClean="0">
                <a:solidFill>
                  <a:srgbClr val="FF0066"/>
                </a:solidFill>
                <a:latin typeface="Arial" panose="020B0604020202020204" pitchFamily="34" charset="0"/>
                <a:cs typeface="Arial" panose="020B0604020202020204" pitchFamily="34" charset="0"/>
              </a:rPr>
              <a:t>varying </a:t>
            </a:r>
            <a:r>
              <a:rPr lang="en-US" altLang="en-US" sz="2400" dirty="0" err="1" smtClean="0">
                <a:latin typeface="Arial" panose="020B0604020202020204" pitchFamily="34" charset="0"/>
                <a:cs typeface="Arial" panose="020B0604020202020204" pitchFamily="34" charset="0"/>
              </a:rPr>
              <a:t>w.r.t</a:t>
            </a:r>
            <a:r>
              <a:rPr lang="en-US" altLang="en-US" sz="2400" dirty="0" smtClean="0">
                <a:solidFill>
                  <a:srgbClr val="FF0066"/>
                </a:solidFill>
                <a:latin typeface="Arial" panose="020B0604020202020204" pitchFamily="34" charset="0"/>
                <a:cs typeface="Arial" panose="020B0604020202020204" pitchFamily="34" charset="0"/>
              </a:rPr>
              <a:t>. </a:t>
            </a:r>
            <a:r>
              <a:rPr lang="en-US" altLang="en-US" sz="2400" dirty="0" smtClean="0">
                <a:solidFill>
                  <a:srgbClr val="0000FF"/>
                </a:solidFill>
                <a:latin typeface="Arial" panose="020B0604020202020204" pitchFamily="34" charset="0"/>
                <a:cs typeface="Arial" panose="020B0604020202020204" pitchFamily="34" charset="0"/>
              </a:rPr>
              <a:t>calculated </a:t>
            </a:r>
            <a:r>
              <a:rPr lang="en-US" altLang="en-US" sz="2400" dirty="0">
                <a:solidFill>
                  <a:srgbClr val="0000FF"/>
                </a:solidFill>
                <a:latin typeface="Arial" panose="020B0604020202020204" pitchFamily="34" charset="0"/>
                <a:cs typeface="Arial" panose="020B0604020202020204" pitchFamily="34" charset="0"/>
              </a:rPr>
              <a:t>values</a:t>
            </a:r>
            <a:r>
              <a:rPr lang="en-US" altLang="en-US" sz="2400" dirty="0">
                <a:latin typeface="Arial" panose="020B0604020202020204" pitchFamily="34" charset="0"/>
                <a:cs typeface="Arial" panose="020B0604020202020204" pitchFamily="34" charset="0"/>
              </a:rPr>
              <a:t>  from 3 methods. This could be attributed to </a:t>
            </a:r>
            <a:r>
              <a:rPr lang="en-US" altLang="en-US" sz="2400" dirty="0" smtClean="0">
                <a:latin typeface="Arial" panose="020B0604020202020204" pitchFamily="34" charset="0"/>
                <a:cs typeface="Arial" panose="020B0604020202020204" pitchFamily="34" charset="0"/>
              </a:rPr>
              <a:t>the </a:t>
            </a:r>
            <a:r>
              <a:rPr lang="en-US" altLang="en-US" sz="2400" dirty="0">
                <a:latin typeface="Arial" panose="020B0604020202020204" pitchFamily="34" charset="0"/>
                <a:cs typeface="Arial" panose="020B0604020202020204" pitchFamily="34" charset="0"/>
              </a:rPr>
              <a:t>combined effects of thermal properties of concrete, environmental and weather conditions and curing and form removal. </a:t>
            </a:r>
            <a:endParaRPr lang="en-US" altLang="en-US" sz="2400" dirty="0" smtClean="0">
              <a:latin typeface="Arial" panose="020B0604020202020204" pitchFamily="34" charset="0"/>
              <a:cs typeface="Arial" panose="020B0604020202020204" pitchFamily="34" charset="0"/>
            </a:endParaRPr>
          </a:p>
          <a:p>
            <a:pPr eaLnBrk="1" hangingPunct="1">
              <a:spcBef>
                <a:spcPct val="50000"/>
              </a:spcBef>
              <a:buClr>
                <a:srgbClr val="0000FF"/>
              </a:buClr>
              <a:buSzPct val="110000"/>
              <a:buFont typeface="Wingdings" pitchFamily="2" charset="2"/>
              <a:buChar char="v"/>
            </a:pPr>
            <a:r>
              <a:rPr lang="en-US" altLang="en-US" sz="2400" dirty="0" smtClean="0">
                <a:latin typeface="Arial" panose="020B0604020202020204" pitchFamily="34" charset="0"/>
                <a:cs typeface="Arial" panose="020B0604020202020204" pitchFamily="34" charset="0"/>
              </a:rPr>
              <a:t>     In </a:t>
            </a:r>
            <a:r>
              <a:rPr lang="en-US" altLang="en-US" sz="2400" dirty="0">
                <a:latin typeface="Arial" panose="020B0604020202020204" pitchFamily="34" charset="0"/>
                <a:cs typeface="Arial" panose="020B0604020202020204" pitchFamily="34" charset="0"/>
              </a:rPr>
              <a:t>prototype structure the formwork was removed 3 days after concreting the layers, and the concrete water cured continuously, due to which the surface concrete got cooled down which affected the heat balance and flow of heat.</a:t>
            </a:r>
          </a:p>
          <a:p>
            <a:pPr eaLnBrk="1" hangingPunct="1">
              <a:spcBef>
                <a:spcPct val="50000"/>
              </a:spcBef>
              <a:buClr>
                <a:srgbClr val="0000FF"/>
              </a:buClr>
              <a:buSzPct val="110000"/>
              <a:buFont typeface="Wingdings" pitchFamily="2" charset="2"/>
              <a:buChar char="v"/>
            </a:pPr>
            <a:r>
              <a:rPr lang="en-US" altLang="en-US" sz="2400" dirty="0">
                <a:latin typeface="Arial" panose="020B0604020202020204" pitchFamily="34" charset="0"/>
                <a:cs typeface="Arial" panose="020B0604020202020204" pitchFamily="34" charset="0"/>
              </a:rPr>
              <a:t>    </a:t>
            </a:r>
            <a:r>
              <a:rPr lang="mr-IN" altLang="en-US" sz="2400" dirty="0">
                <a:latin typeface="Arial" panose="020B0604020202020204" pitchFamily="34" charset="0"/>
              </a:rPr>
              <a:t> </a:t>
            </a:r>
            <a:r>
              <a:rPr lang="en-US" altLang="en-US" sz="2400" dirty="0">
                <a:latin typeface="Arial" panose="020B0604020202020204" pitchFamily="34" charset="0"/>
                <a:cs typeface="Arial" panose="020B0604020202020204" pitchFamily="34" charset="0"/>
              </a:rPr>
              <a:t> Hence, </a:t>
            </a:r>
            <a:r>
              <a:rPr lang="en-US" altLang="en-US" sz="2400" dirty="0">
                <a:solidFill>
                  <a:srgbClr val="0000FF"/>
                </a:solidFill>
                <a:latin typeface="Arial" panose="020B0604020202020204" pitchFamily="34" charset="0"/>
                <a:cs typeface="Arial" panose="020B0604020202020204" pitchFamily="34" charset="0"/>
              </a:rPr>
              <a:t>these methods have limited usefulness</a:t>
            </a:r>
            <a:r>
              <a:rPr lang="en-US" altLang="en-US" sz="2400" dirty="0">
                <a:latin typeface="Arial" panose="020B0604020202020204" pitchFamily="34" charset="0"/>
                <a:cs typeface="Arial" panose="020B0604020202020204" pitchFamily="34" charset="0"/>
              </a:rPr>
              <a:t> and can be a </a:t>
            </a:r>
            <a:r>
              <a:rPr lang="en-US" altLang="en-US" sz="2400" dirty="0">
                <a:solidFill>
                  <a:srgbClr val="FF0066"/>
                </a:solidFill>
                <a:latin typeface="Arial" panose="020B0604020202020204" pitchFamily="34" charset="0"/>
                <a:cs typeface="Arial" panose="020B0604020202020204" pitchFamily="34" charset="0"/>
              </a:rPr>
              <a:t>tool to roughly and quickly</a:t>
            </a:r>
            <a:r>
              <a:rPr lang="en-US" altLang="en-US" sz="2400" dirty="0">
                <a:latin typeface="Arial" panose="020B0604020202020204" pitchFamily="34" charset="0"/>
                <a:cs typeface="Arial" panose="020B0604020202020204" pitchFamily="34" charset="0"/>
              </a:rPr>
              <a:t> estimate the maximum temperature rise.</a:t>
            </a:r>
          </a:p>
        </p:txBody>
      </p:sp>
    </p:spTree>
    <p:extLst>
      <p:ext uri="{BB962C8B-B14F-4D97-AF65-F5344CB8AC3E}">
        <p14:creationId xmlns:p14="http://schemas.microsoft.com/office/powerpoint/2010/main" xmlns="" val="2338454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37</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1542759" y="1086729"/>
            <a:ext cx="9633438"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
                <a:srgbClr val="0000FF"/>
              </a:buClr>
              <a:buSzPct val="110000"/>
              <a:buFont typeface="Wingdings" pitchFamily="2" charset="2"/>
              <a:buChar char="v"/>
            </a:pPr>
            <a:r>
              <a:rPr lang="en-US" altLang="en-US" sz="2400" dirty="0">
                <a:latin typeface="Arial" panose="020B0604020202020204" pitchFamily="34" charset="0"/>
                <a:cs typeface="Arial" panose="020B0604020202020204" pitchFamily="34" charset="0"/>
              </a:rPr>
              <a:t>      The maximum temperature; the time to maximum temperature and the time spent at elevated temperatures were observed to be critical parameters in predicting </a:t>
            </a:r>
            <a:r>
              <a:rPr lang="en-US" altLang="en-US" sz="2400" dirty="0" smtClean="0">
                <a:latin typeface="Arial" panose="020B0604020202020204" pitchFamily="34" charset="0"/>
                <a:cs typeface="Arial" panose="020B0604020202020204" pitchFamily="34" charset="0"/>
              </a:rPr>
              <a:t>thermal </a:t>
            </a:r>
            <a:r>
              <a:rPr lang="en-US" altLang="en-US" sz="2400" dirty="0">
                <a:latin typeface="Arial" panose="020B0604020202020204" pitchFamily="34" charset="0"/>
                <a:cs typeface="Arial" panose="020B0604020202020204" pitchFamily="34" charset="0"/>
              </a:rPr>
              <a:t>shock susceptibility. This suggests that the </a:t>
            </a:r>
            <a:r>
              <a:rPr lang="en-US" altLang="en-US" sz="2400" dirty="0">
                <a:solidFill>
                  <a:srgbClr val="0000FF"/>
                </a:solidFill>
                <a:latin typeface="Arial" panose="020B0604020202020204" pitchFamily="34" charset="0"/>
                <a:cs typeface="Arial" panose="020B0604020202020204" pitchFamily="34" charset="0"/>
              </a:rPr>
              <a:t>time of removal of formwork must be delayed beyond the point of occurrence of peak</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a:r>
            <a:br>
              <a:rPr lang="en-US" altLang="en-US" sz="2400" dirty="0" smtClean="0">
                <a:latin typeface="Arial" panose="020B0604020202020204" pitchFamily="34" charset="0"/>
                <a:cs typeface="Arial" panose="020B0604020202020204" pitchFamily="34" charset="0"/>
              </a:rPr>
            </a:br>
            <a:r>
              <a:rPr lang="en-US" altLang="en-US" sz="2400" dirty="0" smtClean="0">
                <a:latin typeface="Arial" panose="020B0604020202020204" pitchFamily="34" charset="0"/>
                <a:cs typeface="Arial" panose="020B0604020202020204" pitchFamily="34" charset="0"/>
              </a:rPr>
              <a:t>Present </a:t>
            </a:r>
            <a:r>
              <a:rPr lang="en-US" altLang="en-US" sz="2400" dirty="0">
                <a:latin typeface="Arial" panose="020B0604020202020204" pitchFamily="34" charset="0"/>
                <a:cs typeface="Arial" panose="020B0604020202020204" pitchFamily="34" charset="0"/>
              </a:rPr>
              <a:t>study </a:t>
            </a:r>
            <a:r>
              <a:rPr lang="en-US" altLang="en-US" sz="2400" dirty="0" smtClean="0">
                <a:latin typeface="Arial" panose="020B0604020202020204" pitchFamily="34" charset="0"/>
                <a:cs typeface="Arial" panose="020B0604020202020204" pitchFamily="34" charset="0"/>
              </a:rPr>
              <a:t>the average of the time of peak </a:t>
            </a:r>
            <a:r>
              <a:rPr lang="en-US" altLang="en-US" sz="2400" dirty="0">
                <a:latin typeface="Arial" panose="020B0604020202020204" pitchFamily="34" charset="0"/>
                <a:cs typeface="Arial" panose="020B0604020202020204" pitchFamily="34" charset="0"/>
              </a:rPr>
              <a:t>temperatures </a:t>
            </a:r>
            <a:r>
              <a:rPr lang="en-US" altLang="en-US" sz="2400" dirty="0" smtClean="0">
                <a:latin typeface="Arial" panose="020B0604020202020204" pitchFamily="34" charset="0"/>
                <a:cs typeface="Arial" panose="020B0604020202020204" pitchFamily="34" charset="0"/>
              </a:rPr>
              <a:t>reached is about 66 </a:t>
            </a:r>
            <a:r>
              <a:rPr lang="en-US" altLang="en-US" sz="2400" dirty="0">
                <a:latin typeface="Arial" panose="020B0604020202020204" pitchFamily="34" charset="0"/>
                <a:cs typeface="Arial" panose="020B0604020202020204" pitchFamily="34" charset="0"/>
              </a:rPr>
              <a:t>Hrs. </a:t>
            </a:r>
            <a:r>
              <a:rPr lang="en-US" altLang="en-US" sz="2400" dirty="0" smtClean="0">
                <a:latin typeface="Arial" panose="020B0604020202020204" pitchFamily="34" charset="0"/>
                <a:cs typeface="Arial" panose="020B0604020202020204" pitchFamily="34" charset="0"/>
              </a:rPr>
              <a:t>while </a:t>
            </a:r>
            <a:r>
              <a:rPr lang="en-US" altLang="en-US" sz="2400" dirty="0">
                <a:latin typeface="Arial" panose="020B0604020202020204" pitchFamily="34" charset="0"/>
                <a:cs typeface="Arial" panose="020B0604020202020204" pitchFamily="34" charset="0"/>
              </a:rPr>
              <a:t>the Form was removed </a:t>
            </a:r>
            <a:r>
              <a:rPr lang="en-US" altLang="en-US" sz="2400" dirty="0" smtClean="0">
                <a:latin typeface="Arial" panose="020B0604020202020204" pitchFamily="34" charset="0"/>
                <a:cs typeface="Arial" panose="020B0604020202020204" pitchFamily="34" charset="0"/>
              </a:rPr>
              <a:t>later </a:t>
            </a:r>
            <a:r>
              <a:rPr lang="en-US" altLang="en-US" sz="2400" dirty="0">
                <a:latin typeface="Arial" panose="020B0604020202020204" pitchFamily="34" charset="0"/>
                <a:cs typeface="Arial" panose="020B0604020202020204" pitchFamily="34" charset="0"/>
              </a:rPr>
              <a:t>i.e. 72 Hrs. </a:t>
            </a:r>
            <a:endParaRPr lang="en-US" altLang="en-US" sz="2400" dirty="0" smtClean="0">
              <a:latin typeface="Arial" panose="020B0604020202020204" pitchFamily="34" charset="0"/>
              <a:cs typeface="Arial" panose="020B0604020202020204" pitchFamily="34" charset="0"/>
            </a:endParaRPr>
          </a:p>
          <a:p>
            <a:pPr marL="0" indent="0" eaLnBrk="1" hangingPunct="1">
              <a:spcBef>
                <a:spcPct val="50000"/>
              </a:spcBef>
              <a:buClr>
                <a:srgbClr val="0000FF"/>
              </a:buClr>
              <a:buSzPct val="110000"/>
            </a:pPr>
            <a:endParaRPr lang="en-US" altLang="en-US" sz="2400" dirty="0" smtClean="0">
              <a:latin typeface="Arial" panose="020B0604020202020204" pitchFamily="34" charset="0"/>
              <a:cs typeface="Arial" panose="020B0604020202020204" pitchFamily="34" charset="0"/>
            </a:endParaRPr>
          </a:p>
          <a:p>
            <a:pPr eaLnBrk="1" hangingPunct="1">
              <a:spcBef>
                <a:spcPct val="50000"/>
              </a:spcBef>
              <a:buClr>
                <a:srgbClr val="0000FF"/>
              </a:buClr>
              <a:buSzPct val="110000"/>
              <a:buFont typeface="Wingdings" pitchFamily="2" charset="2"/>
              <a:buChar char="v"/>
            </a:pPr>
            <a:r>
              <a:rPr lang="en-US" altLang="en-US" sz="2400" dirty="0" smtClean="0">
                <a:latin typeface="Arial" panose="020B0604020202020204" pitchFamily="34" charset="0"/>
                <a:cs typeface="Arial" panose="020B0604020202020204" pitchFamily="34" charset="0"/>
              </a:rPr>
              <a:t>     The temperature measurement by inserting Thermo Couples </a:t>
            </a:r>
            <a:r>
              <a:rPr lang="en-US" altLang="en-US" sz="2400" dirty="0" smtClean="0">
                <a:solidFill>
                  <a:srgbClr val="0000FF"/>
                </a:solidFill>
                <a:latin typeface="Arial" panose="020B0604020202020204" pitchFamily="34" charset="0"/>
                <a:cs typeface="Arial" panose="020B0604020202020204" pitchFamily="34" charset="0"/>
              </a:rPr>
              <a:t>has limited adoptability</a:t>
            </a:r>
            <a:r>
              <a:rPr lang="en-US" altLang="en-US" sz="2400" dirty="0" smtClean="0">
                <a:latin typeface="Arial" panose="020B0604020202020204" pitchFamily="34" charset="0"/>
                <a:cs typeface="Arial" panose="020B0604020202020204" pitchFamily="34" charset="0"/>
              </a:rPr>
              <a:t> as such studies </a:t>
            </a:r>
            <a:r>
              <a:rPr lang="en-US" altLang="en-US" sz="2400" dirty="0" smtClean="0">
                <a:solidFill>
                  <a:srgbClr val="0000FF"/>
                </a:solidFill>
                <a:latin typeface="Arial" panose="020B0604020202020204" pitchFamily="34" charset="0"/>
                <a:cs typeface="Arial" panose="020B0604020202020204" pitchFamily="34" charset="0"/>
              </a:rPr>
              <a:t>could not</a:t>
            </a:r>
            <a:r>
              <a:rPr lang="mr-IN" altLang="en-US" sz="2400" dirty="0" smtClean="0">
                <a:solidFill>
                  <a:srgbClr val="0000FF"/>
                </a:solidFill>
                <a:latin typeface="Arial" panose="020B0604020202020204" pitchFamily="34" charset="0"/>
              </a:rPr>
              <a:t>   </a:t>
            </a:r>
            <a:r>
              <a:rPr lang="en-US" altLang="en-US" sz="2400" dirty="0" smtClean="0">
                <a:solidFill>
                  <a:srgbClr val="0000FF"/>
                </a:solidFill>
                <a:latin typeface="Arial" panose="020B0604020202020204" pitchFamily="34" charset="0"/>
                <a:cs typeface="Arial" panose="020B0604020202020204" pitchFamily="34" charset="0"/>
              </a:rPr>
              <a:t>be done in every structure.</a:t>
            </a:r>
          </a:p>
          <a:p>
            <a:pPr eaLnBrk="1" hangingPunct="1">
              <a:spcBef>
                <a:spcPct val="50000"/>
              </a:spcBef>
            </a:pPr>
            <a:r>
              <a:rPr lang="en-US" altLang="en-US" sz="2400"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p:txBody>
      </p:sp>
      <p:sp>
        <p:nvSpPr>
          <p:cNvPr id="6" name="Text Box 5"/>
          <p:cNvSpPr txBox="1">
            <a:spLocks noChangeArrowheads="1"/>
          </p:cNvSpPr>
          <p:nvPr/>
        </p:nvSpPr>
        <p:spPr bwMode="auto">
          <a:xfrm>
            <a:off x="4536831" y="284285"/>
            <a:ext cx="30597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anose="020B0604020202020204" pitchFamily="34" charset="0"/>
                <a:cs typeface="Arial" panose="020B0604020202020204" pitchFamily="34" charset="0"/>
              </a:rPr>
              <a:t>CONCLUSIONS </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4605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38</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4"/>
          <p:cNvSpPr txBox="1">
            <a:spLocks noChangeArrowheads="1"/>
          </p:cNvSpPr>
          <p:nvPr/>
        </p:nvSpPr>
        <p:spPr bwMode="auto">
          <a:xfrm>
            <a:off x="1349327" y="1095520"/>
            <a:ext cx="9633438"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
                <a:srgbClr val="0000FF"/>
              </a:buClr>
              <a:buSzPct val="110000"/>
              <a:buFont typeface="Wingdings" pitchFamily="2" charset="2"/>
              <a:buChar char="v"/>
            </a:pPr>
            <a:r>
              <a:rPr lang="en-US" sz="2400" dirty="0" smtClean="0">
                <a:latin typeface="Arial" pitchFamily="34" charset="0"/>
                <a:cs typeface="Arial" pitchFamily="34" charset="0"/>
              </a:rPr>
              <a:t>The </a:t>
            </a:r>
            <a:r>
              <a:rPr lang="en-US" sz="2400" dirty="0">
                <a:latin typeface="Arial" pitchFamily="34" charset="0"/>
                <a:cs typeface="Arial" pitchFamily="34" charset="0"/>
              </a:rPr>
              <a:t>use of </a:t>
            </a:r>
            <a:r>
              <a:rPr lang="en-US" sz="2400" dirty="0">
                <a:solidFill>
                  <a:srgbClr val="0000FF"/>
                </a:solidFill>
                <a:latin typeface="Arial" panose="020B0604020202020204" pitchFamily="34" charset="0"/>
                <a:cs typeface="Arial" panose="020B0604020202020204" pitchFamily="34" charset="0"/>
              </a:rPr>
              <a:t>micro fibers </a:t>
            </a:r>
            <a:r>
              <a:rPr lang="en-US" sz="2400" dirty="0">
                <a:latin typeface="Arial" pitchFamily="34" charset="0"/>
                <a:cs typeface="Arial" pitchFamily="34" charset="0"/>
              </a:rPr>
              <a:t>like </a:t>
            </a:r>
            <a:r>
              <a:rPr lang="en-US" sz="2400" dirty="0">
                <a:solidFill>
                  <a:srgbClr val="FF0000"/>
                </a:solidFill>
                <a:latin typeface="Arial" pitchFamily="34" charset="0"/>
                <a:cs typeface="Arial" pitchFamily="34" charset="0"/>
              </a:rPr>
              <a:t>fibrillated polypropylene </a:t>
            </a:r>
            <a:r>
              <a:rPr lang="en-US" sz="2400" dirty="0">
                <a:latin typeface="Arial" pitchFamily="34" charset="0"/>
                <a:cs typeface="Arial" pitchFamily="34" charset="0"/>
              </a:rPr>
              <a:t>can be very useful in arresting the temperature induced micro cracking of the matrix of </a:t>
            </a:r>
            <a:r>
              <a:rPr lang="en-US" sz="2400" dirty="0" smtClean="0">
                <a:latin typeface="Arial" pitchFamily="34" charset="0"/>
                <a:cs typeface="Arial" pitchFamily="34" charset="0"/>
              </a:rPr>
              <a:t>concrete due to high temperatures or large </a:t>
            </a:r>
            <a:r>
              <a:rPr lang="en-US" sz="2400" smtClean="0">
                <a:latin typeface="Arial" pitchFamily="34" charset="0"/>
                <a:cs typeface="Arial" pitchFamily="34" charset="0"/>
              </a:rPr>
              <a:t>temperature differential.</a:t>
            </a:r>
            <a:endParaRPr lang="en-US" sz="2400" dirty="0" smtClean="0">
              <a:latin typeface="Arial" pitchFamily="34" charset="0"/>
              <a:cs typeface="Arial" pitchFamily="34" charset="0"/>
            </a:endParaRPr>
          </a:p>
          <a:p>
            <a:pPr eaLnBrk="1" hangingPunct="1">
              <a:spcBef>
                <a:spcPct val="50000"/>
              </a:spcBef>
              <a:buClr>
                <a:srgbClr val="0000FF"/>
              </a:buClr>
              <a:buSzPct val="110000"/>
              <a:buFont typeface="Wingdings" pitchFamily="2" charset="2"/>
              <a:buChar char="v"/>
            </a:pPr>
            <a:endParaRPr lang="en-US" altLang="en-US" sz="2400" dirty="0">
              <a:latin typeface="Arial" pitchFamily="34" charset="0"/>
              <a:cs typeface="Arial" pitchFamily="34" charset="0"/>
            </a:endParaRPr>
          </a:p>
          <a:p>
            <a:pPr eaLnBrk="1" hangingPunct="1">
              <a:spcBef>
                <a:spcPct val="50000"/>
              </a:spcBef>
              <a:buClr>
                <a:srgbClr val="0000FF"/>
              </a:buClr>
              <a:buSzPct val="110000"/>
              <a:buFont typeface="Wingdings" pitchFamily="2" charset="2"/>
              <a:buChar char="v"/>
            </a:pPr>
            <a:r>
              <a:rPr lang="en-US" altLang="en-US" sz="2400" dirty="0">
                <a:latin typeface="Arial" pitchFamily="34" charset="0"/>
                <a:cs typeface="Arial" pitchFamily="34" charset="0"/>
              </a:rPr>
              <a:t>However, the results obtained from such experimental studies could be </a:t>
            </a:r>
            <a:r>
              <a:rPr lang="en-US" altLang="en-US" sz="2400" dirty="0">
                <a:solidFill>
                  <a:srgbClr val="0000FF"/>
                </a:solidFill>
                <a:latin typeface="Arial" panose="020B0604020202020204" pitchFamily="34" charset="0"/>
                <a:cs typeface="Arial" panose="020B0604020202020204" pitchFamily="34" charset="0"/>
              </a:rPr>
              <a:t>used to validate</a:t>
            </a:r>
            <a:r>
              <a:rPr lang="en-US" altLang="en-US" sz="2400" dirty="0">
                <a:latin typeface="Arial" panose="020B0604020202020204" pitchFamily="34" charset="0"/>
                <a:cs typeface="Arial" panose="020B0604020202020204" pitchFamily="34" charset="0"/>
              </a:rPr>
              <a:t> the results from </a:t>
            </a:r>
            <a:r>
              <a:rPr lang="en-US" altLang="en-US" sz="2400" dirty="0">
                <a:solidFill>
                  <a:srgbClr val="0000FF"/>
                </a:solidFill>
                <a:latin typeface="Arial" panose="020B0604020202020204" pitchFamily="34" charset="0"/>
                <a:cs typeface="Arial" panose="020B0604020202020204" pitchFamily="34" charset="0"/>
              </a:rPr>
              <a:t>mathematical models</a:t>
            </a:r>
            <a:r>
              <a:rPr lang="en-US" altLang="en-US" sz="2400" dirty="0">
                <a:latin typeface="Arial" panose="020B0604020202020204" pitchFamily="34" charset="0"/>
                <a:cs typeface="Arial" panose="020B0604020202020204" pitchFamily="34" charset="0"/>
              </a:rPr>
              <a:t> which could be</a:t>
            </a:r>
            <a:r>
              <a:rPr lang="mr-IN" altLang="en-US" sz="2400" dirty="0">
                <a:latin typeface="Arial" panose="020B0604020202020204" pitchFamily="34" charset="0"/>
              </a:rPr>
              <a:t>  </a:t>
            </a:r>
            <a:r>
              <a:rPr lang="en-US" altLang="en-US" sz="2400" dirty="0">
                <a:latin typeface="Arial" panose="020B0604020202020204" pitchFamily="34" charset="0"/>
                <a:cs typeface="Arial" panose="020B0604020202020204" pitchFamily="34" charset="0"/>
              </a:rPr>
              <a:t>generalized prediction tools for accurate prediction of temperature profiles in concrete structures</a:t>
            </a:r>
            <a:r>
              <a:rPr lang="en-US" altLang="en-US" sz="2400" dirty="0" smtClean="0">
                <a:latin typeface="Arial" panose="020B0604020202020204" pitchFamily="34" charset="0"/>
                <a:cs typeface="Arial" panose="020B0604020202020204" pitchFamily="34" charset="0"/>
              </a:rPr>
              <a:t>.</a:t>
            </a:r>
          </a:p>
          <a:p>
            <a:pPr eaLnBrk="1" hangingPunct="1">
              <a:spcBef>
                <a:spcPct val="50000"/>
              </a:spcBef>
            </a:pPr>
            <a:endParaRPr lang="en-US" altLang="en-US" sz="2400" dirty="0">
              <a:latin typeface="Arial" panose="020B0604020202020204" pitchFamily="34" charset="0"/>
              <a:cs typeface="Arial" panose="020B0604020202020204" pitchFamily="34" charset="0"/>
            </a:endParaRPr>
          </a:p>
          <a:p>
            <a:pPr eaLnBrk="1" hangingPunct="1">
              <a:spcBef>
                <a:spcPct val="50000"/>
              </a:spcBef>
            </a:pPr>
            <a:r>
              <a:rPr lang="en-US" altLang="en-US" sz="2400" dirty="0">
                <a:latin typeface="Arial" panose="020B0604020202020204" pitchFamily="34" charset="0"/>
                <a:cs typeface="Arial" panose="020B0604020202020204" pitchFamily="34" charset="0"/>
              </a:rPr>
              <a:t>      </a:t>
            </a:r>
          </a:p>
        </p:txBody>
      </p:sp>
      <p:sp>
        <p:nvSpPr>
          <p:cNvPr id="6" name="Text Box 5"/>
          <p:cNvSpPr txBox="1">
            <a:spLocks noChangeArrowheads="1"/>
          </p:cNvSpPr>
          <p:nvPr/>
        </p:nvSpPr>
        <p:spPr bwMode="auto">
          <a:xfrm>
            <a:off x="4536831" y="284285"/>
            <a:ext cx="305972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2800" b="1" dirty="0">
                <a:solidFill>
                  <a:srgbClr val="FF00FF"/>
                </a:solidFill>
                <a:latin typeface="Arial" panose="020B0604020202020204" pitchFamily="34" charset="0"/>
                <a:cs typeface="Arial" panose="020B0604020202020204" pitchFamily="34" charset="0"/>
              </a:rPr>
              <a:t>CONCLUSIONS </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29712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39</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6" name="Text Box 5"/>
          <p:cNvSpPr txBox="1">
            <a:spLocks noChangeArrowheads="1"/>
          </p:cNvSpPr>
          <p:nvPr/>
        </p:nvSpPr>
        <p:spPr bwMode="auto">
          <a:xfrm>
            <a:off x="2914945" y="829407"/>
            <a:ext cx="679293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Acknowledgement</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7" name="Rectangle 6"/>
          <p:cNvSpPr/>
          <p:nvPr/>
        </p:nvSpPr>
        <p:spPr>
          <a:xfrm>
            <a:off x="2255520" y="2068175"/>
            <a:ext cx="9418320" cy="3785652"/>
          </a:xfrm>
          <a:prstGeom prst="rect">
            <a:avLst/>
          </a:prstGeom>
        </p:spPr>
        <p:txBody>
          <a:bodyPr wrap="square">
            <a:spAutoFit/>
          </a:bodyPr>
          <a:lstStyle/>
          <a:p>
            <a:r>
              <a:rPr lang="en-US" sz="4000" dirty="0" smtClean="0">
                <a:solidFill>
                  <a:srgbClr val="0000FF"/>
                </a:solidFill>
                <a:latin typeface="Blackadder ITC" pitchFamily="82" charset="0"/>
                <a:cs typeface="Arial" pitchFamily="34" charset="0"/>
              </a:rPr>
              <a:t>The authors are thankful to </a:t>
            </a:r>
          </a:p>
          <a:p>
            <a:r>
              <a:rPr lang="en-US" sz="4000" dirty="0" smtClean="0">
                <a:solidFill>
                  <a:srgbClr val="0000FF"/>
                </a:solidFill>
                <a:latin typeface="Blackadder ITC" pitchFamily="82" charset="0"/>
                <a:cs typeface="Arial" pitchFamily="34" charset="0"/>
              </a:rPr>
              <a:t>Hon. Director Project </a:t>
            </a:r>
          </a:p>
          <a:p>
            <a:r>
              <a:rPr lang="en-US" sz="4000" dirty="0" smtClean="0">
                <a:solidFill>
                  <a:srgbClr val="0000FF"/>
                </a:solidFill>
                <a:latin typeface="Blackadder ITC" pitchFamily="82" charset="0"/>
                <a:cs typeface="Arial" pitchFamily="34" charset="0"/>
              </a:rPr>
              <a:t>and</a:t>
            </a:r>
          </a:p>
          <a:p>
            <a:r>
              <a:rPr lang="en-US" sz="4000" dirty="0" smtClean="0">
                <a:solidFill>
                  <a:srgbClr val="0000FF"/>
                </a:solidFill>
                <a:latin typeface="Blackadder ITC" pitchFamily="82" charset="0"/>
                <a:cs typeface="Arial" pitchFamily="34" charset="0"/>
              </a:rPr>
              <a:t>Hon. Managing Director, </a:t>
            </a:r>
          </a:p>
          <a:p>
            <a:r>
              <a:rPr lang="en-US" sz="4000" dirty="0" smtClean="0">
                <a:solidFill>
                  <a:srgbClr val="0000FF"/>
                </a:solidFill>
                <a:latin typeface="Blackadder ITC" pitchFamily="82" charset="0"/>
                <a:cs typeface="Arial" pitchFamily="34" charset="0"/>
              </a:rPr>
              <a:t>Maharashtra Metro Rail Corporation Ltd. Nagpur for their motivational inputs and support.</a:t>
            </a:r>
            <a:endParaRPr lang="en-US" sz="4000" dirty="0">
              <a:solidFill>
                <a:srgbClr val="0000FF"/>
              </a:solidFill>
              <a:latin typeface="Blackadder ITC" pitchFamily="82" charset="0"/>
              <a:cs typeface="Arial" pitchFamily="34" charset="0"/>
            </a:endParaRPr>
          </a:p>
        </p:txBody>
      </p:sp>
    </p:spTree>
    <p:extLst>
      <p:ext uri="{BB962C8B-B14F-4D97-AF65-F5344CB8AC3E}">
        <p14:creationId xmlns:p14="http://schemas.microsoft.com/office/powerpoint/2010/main" xmlns="" val="561984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4</a:t>
            </a:fld>
            <a:endParaRPr lang="en-IN"/>
          </a:p>
        </p:txBody>
      </p:sp>
      <p:sp>
        <p:nvSpPr>
          <p:cNvPr id="5" name="Text Box 5"/>
          <p:cNvSpPr txBox="1">
            <a:spLocks noChangeArrowheads="1"/>
          </p:cNvSpPr>
          <p:nvPr/>
        </p:nvSpPr>
        <p:spPr bwMode="auto">
          <a:xfrm>
            <a:off x="3681047" y="175846"/>
            <a:ext cx="4953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algn="ctr" eaLnBrk="1" hangingPunct="1">
              <a:spcBef>
                <a:spcPct val="50000"/>
              </a:spcBef>
            </a:pPr>
            <a:r>
              <a:rPr lang="en-US" altLang="en-US" sz="3600" b="1" dirty="0" smtClean="0">
                <a:solidFill>
                  <a:srgbClr val="FF00FF"/>
                </a:solidFill>
                <a:latin typeface="Arial" pitchFamily="34" charset="0"/>
                <a:cs typeface="Arial" pitchFamily="34" charset="0"/>
              </a:rPr>
              <a:t>STIPULATIONS</a:t>
            </a:r>
            <a:endParaRPr lang="en-US" altLang="en-US" sz="3600" b="1" dirty="0">
              <a:solidFill>
                <a:srgbClr val="FF00FF"/>
              </a:solidFill>
              <a:latin typeface="Arial" pitchFamily="34" charset="0"/>
              <a:cs typeface="Arial" pitchFamily="34" charset="0"/>
            </a:endParaRPr>
          </a:p>
        </p:txBody>
      </p:sp>
      <p:sp>
        <p:nvSpPr>
          <p:cNvPr id="8" name="Text Box 4"/>
          <p:cNvSpPr txBox="1">
            <a:spLocks noChangeArrowheads="1"/>
          </p:cNvSpPr>
          <p:nvPr/>
        </p:nvSpPr>
        <p:spPr bwMode="auto">
          <a:xfrm>
            <a:off x="1570892" y="820616"/>
            <a:ext cx="10193215"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dirty="0">
                <a:cs typeface="Arial" panose="020B0604020202020204" pitchFamily="34" charset="0"/>
              </a:rPr>
              <a:t> </a:t>
            </a:r>
            <a:r>
              <a:rPr lang="en-US" altLang="en-US" sz="2400" dirty="0">
                <a:latin typeface="Arial" pitchFamily="34" charset="0"/>
                <a:cs typeface="Arial" pitchFamily="34" charset="0"/>
              </a:rPr>
              <a:t>ACI </a:t>
            </a:r>
            <a:r>
              <a:rPr lang="en-US" altLang="en-US" sz="2800" dirty="0">
                <a:solidFill>
                  <a:srgbClr val="FF00FF"/>
                </a:solidFill>
                <a:latin typeface="Arial" pitchFamily="34" charset="0"/>
                <a:cs typeface="Arial" pitchFamily="34" charset="0"/>
              </a:rPr>
              <a:t>116.R-05</a:t>
            </a:r>
            <a:r>
              <a:rPr lang="en-US" altLang="en-US" sz="2400" dirty="0">
                <a:latin typeface="Arial" pitchFamily="34" charset="0"/>
                <a:cs typeface="Arial" pitchFamily="34" charset="0"/>
              </a:rPr>
              <a:t> committee defines mass concrete as :</a:t>
            </a:r>
          </a:p>
          <a:p>
            <a:pPr eaLnBrk="1" hangingPunct="1">
              <a:spcBef>
                <a:spcPct val="50000"/>
              </a:spcBef>
            </a:pPr>
            <a:r>
              <a:rPr lang="en-US" altLang="en-US" sz="2400" dirty="0">
                <a:latin typeface="Arial" pitchFamily="34" charset="0"/>
                <a:cs typeface="Arial" pitchFamily="34" charset="0"/>
              </a:rPr>
              <a:t> “any volume of concrete with dimensions large enough to require that measures be taken to cope up with the generation of heat from the hydration of cement and attendant volume change to minimize cracking</a:t>
            </a:r>
            <a:r>
              <a:rPr lang="en-US" altLang="en-US" sz="2400" dirty="0" smtClean="0">
                <a:latin typeface="Arial" pitchFamily="34" charset="0"/>
                <a:cs typeface="Arial" pitchFamily="34" charset="0"/>
              </a:rPr>
              <a:t>.”</a:t>
            </a:r>
          </a:p>
          <a:p>
            <a:pPr eaLnBrk="1" hangingPunct="1">
              <a:spcBef>
                <a:spcPct val="50000"/>
              </a:spcBef>
            </a:pPr>
            <a:endParaRPr lang="en-US" altLang="en-US" sz="2400" dirty="0">
              <a:latin typeface="Arial" pitchFamily="34" charset="0"/>
              <a:cs typeface="Arial" pitchFamily="34" charset="0"/>
            </a:endParaRPr>
          </a:p>
          <a:p>
            <a:pPr eaLnBrk="1" hangingPunct="1">
              <a:spcBef>
                <a:spcPct val="50000"/>
              </a:spcBef>
            </a:pPr>
            <a:r>
              <a:rPr lang="en-US" altLang="en-US" sz="2400" dirty="0">
                <a:latin typeface="Arial" pitchFamily="34" charset="0"/>
                <a:cs typeface="Arial" pitchFamily="34" charset="0"/>
              </a:rPr>
              <a:t> As per </a:t>
            </a:r>
            <a:r>
              <a:rPr lang="en-US" altLang="en-US" sz="2800" dirty="0">
                <a:solidFill>
                  <a:srgbClr val="FF00FF"/>
                </a:solidFill>
                <a:latin typeface="Arial" pitchFamily="34" charset="0"/>
                <a:cs typeface="Arial" pitchFamily="34" charset="0"/>
              </a:rPr>
              <a:t>ACI 301.R.05</a:t>
            </a:r>
            <a:r>
              <a:rPr lang="en-US" altLang="en-US" sz="2400" dirty="0">
                <a:latin typeface="Arial" pitchFamily="34" charset="0"/>
                <a:cs typeface="Arial" pitchFamily="34" charset="0"/>
              </a:rPr>
              <a:t>  committee :</a:t>
            </a:r>
          </a:p>
          <a:p>
            <a:pPr eaLnBrk="1" hangingPunct="1">
              <a:spcBef>
                <a:spcPct val="50000"/>
              </a:spcBef>
            </a:pPr>
            <a:r>
              <a:rPr lang="en-US" altLang="en-US" sz="2400" dirty="0">
                <a:latin typeface="Arial" pitchFamily="34" charset="0"/>
                <a:cs typeface="Arial" pitchFamily="34" charset="0"/>
              </a:rPr>
              <a:t> “in general heat generation should be considered when minimum cross sectional dimensions approaches or exceeds 360mm or cement contents above 356 Kg/m3 are used.” </a:t>
            </a:r>
          </a:p>
        </p:txBody>
      </p:sp>
      <p:pic>
        <p:nvPicPr>
          <p:cNvPr id="9" name="Picture 8"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Tree>
    <p:extLst>
      <p:ext uri="{BB962C8B-B14F-4D97-AF65-F5344CB8AC3E}">
        <p14:creationId xmlns:p14="http://schemas.microsoft.com/office/powerpoint/2010/main" xmlns="" val="267527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40</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pic>
        <p:nvPicPr>
          <p:cNvPr id="4" name="Picture 2" descr="ros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828" y="212480"/>
            <a:ext cx="8356601" cy="6267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WordArt 3" descr="Narrow vertical"/>
          <p:cNvSpPr>
            <a:spLocks noChangeArrowheads="1" noChangeShapeType="1" noTextEdit="1"/>
          </p:cNvSpPr>
          <p:nvPr/>
        </p:nvSpPr>
        <p:spPr bwMode="auto">
          <a:xfrm>
            <a:off x="2485292" y="4981574"/>
            <a:ext cx="2667000" cy="1084263"/>
          </a:xfrm>
          <a:prstGeom prst="rect">
            <a:avLst/>
          </a:prstGeom>
        </p:spPr>
        <p:txBody>
          <a:bodyPr wrap="none" fromWordArt="1">
            <a:prstTxWarp prst="textCurveUp">
              <a:avLst>
                <a:gd name="adj" fmla="val 40356"/>
              </a:avLst>
            </a:prstTxWarp>
          </a:bodyPr>
          <a:lstStyle/>
          <a:p>
            <a:pPr algn="ctr"/>
            <a:r>
              <a:rPr lang="en-IN"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anose="020B0A04020102020204" pitchFamily="34" charset="0"/>
              </a:rPr>
              <a:t>Thank You </a:t>
            </a:r>
          </a:p>
        </p:txBody>
      </p:sp>
    </p:spTree>
    <p:extLst>
      <p:ext uri="{BB962C8B-B14F-4D97-AF65-F5344CB8AC3E}">
        <p14:creationId xmlns:p14="http://schemas.microsoft.com/office/powerpoint/2010/main" xmlns="" val="267362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5</a:t>
            </a:fld>
            <a:endParaRPr lang="en-IN"/>
          </a:p>
        </p:txBody>
      </p:sp>
      <p:sp>
        <p:nvSpPr>
          <p:cNvPr id="5" name="Text Box 4"/>
          <p:cNvSpPr txBox="1">
            <a:spLocks noChangeArrowheads="1"/>
          </p:cNvSpPr>
          <p:nvPr/>
        </p:nvSpPr>
        <p:spPr bwMode="auto">
          <a:xfrm>
            <a:off x="1617784" y="840108"/>
            <a:ext cx="9741878" cy="581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marL="342900" indent="-342900" eaLnBrk="1" hangingPunct="1">
              <a:spcBef>
                <a:spcPct val="50000"/>
              </a:spcBef>
              <a:buClr>
                <a:srgbClr val="FF0000"/>
              </a:buClr>
              <a:buSzPct val="1100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most important characteristics of mass concrete is thermal behavior.</a:t>
            </a:r>
          </a:p>
          <a:p>
            <a:pPr marL="342900" indent="-342900" eaLnBrk="1" hangingPunct="1">
              <a:spcBef>
                <a:spcPct val="50000"/>
              </a:spcBef>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Hydration of Portland cement produces large amount of heat in mass concrete elements.</a:t>
            </a:r>
          </a:p>
          <a:p>
            <a:pPr marL="342900" indent="-342900" eaLnBrk="1" hangingPunct="1">
              <a:spcBef>
                <a:spcPct val="50000"/>
              </a:spcBef>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 Since concrete has low conductivity, a great portion of generated heat is trapped inside the mass concrete and is dissipated slowly. </a:t>
            </a:r>
          </a:p>
          <a:p>
            <a:pPr marL="342900" indent="-342900" eaLnBrk="1" hangingPunct="1">
              <a:spcBef>
                <a:spcPct val="50000"/>
              </a:spcBef>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This situation leads to a temperature increase inside and a temperature difference between the center and outer part of mass concrete element. </a:t>
            </a:r>
          </a:p>
          <a:p>
            <a:pPr marL="342900" indent="-342900" eaLnBrk="1" hangingPunct="1">
              <a:spcBef>
                <a:spcPct val="50000"/>
              </a:spcBef>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Temperature difference is a cause for tensile stresses which form thermal cracks. </a:t>
            </a:r>
          </a:p>
          <a:p>
            <a:pPr marL="342900" indent="-342900" eaLnBrk="1" hangingPunct="1">
              <a:spcBef>
                <a:spcPct val="50000"/>
              </a:spcBef>
              <a:buClr>
                <a:srgbClr val="FF0000"/>
              </a:buCl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Thermal cracking may cause loss of integrity and shortening of service life of the concrete element.</a:t>
            </a:r>
            <a:endParaRPr lang="en-US" altLang="en-US" sz="2400" dirty="0">
              <a:latin typeface="Arial" panose="020B0604020202020204" pitchFamily="34" charset="0"/>
              <a:cs typeface="Arial" panose="020B0604020202020204" pitchFamily="34" charset="0"/>
            </a:endParaRPr>
          </a:p>
        </p:txBody>
      </p:sp>
      <p:pic>
        <p:nvPicPr>
          <p:cNvPr id="18" name="Picture 17"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19" name="Text Box 13"/>
          <p:cNvSpPr txBox="1">
            <a:spLocks noChangeArrowheads="1"/>
          </p:cNvSpPr>
          <p:nvPr/>
        </p:nvSpPr>
        <p:spPr bwMode="auto">
          <a:xfrm>
            <a:off x="2831123" y="0"/>
            <a:ext cx="698972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3600" b="1" dirty="0">
                <a:solidFill>
                  <a:srgbClr val="FF00FF"/>
                </a:solidFill>
                <a:latin typeface="Arial" panose="020B0604020202020204" pitchFamily="34" charset="0"/>
              </a:rPr>
              <a:t>Heat Generation and its Effect</a:t>
            </a:r>
            <a:r>
              <a:rPr lang="en-US" altLang="en-US" sz="3600" dirty="0">
                <a:latin typeface="Arial" panose="020B0604020202020204" pitchFamily="34" charset="0"/>
              </a:rPr>
              <a:t> </a:t>
            </a:r>
          </a:p>
        </p:txBody>
      </p:sp>
      <p:sp>
        <p:nvSpPr>
          <p:cNvPr id="20" name="AutoShape 15"/>
          <p:cNvSpPr>
            <a:spLocks noChangeArrowheads="1"/>
          </p:cNvSpPr>
          <p:nvPr/>
        </p:nvSpPr>
        <p:spPr bwMode="auto">
          <a:xfrm>
            <a:off x="2211556" y="43960"/>
            <a:ext cx="609600" cy="533400"/>
          </a:xfrm>
          <a:prstGeom prst="star4">
            <a:avLst>
              <a:gd name="adj" fmla="val 125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21" name="AutoShape 14"/>
          <p:cNvSpPr>
            <a:spLocks noChangeArrowheads="1"/>
          </p:cNvSpPr>
          <p:nvPr/>
        </p:nvSpPr>
        <p:spPr bwMode="auto">
          <a:xfrm>
            <a:off x="9576583" y="0"/>
            <a:ext cx="533400" cy="457200"/>
          </a:xfrm>
          <a:prstGeom prst="irregularSeal2">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xmlns="" val="10509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0"/>
                                        </p:tgtEl>
                                      </p:cBhvr>
                                      <p:by x="150000" y="150000"/>
                                    </p:animScale>
                                  </p:childTnLst>
                                </p:cTn>
                              </p:par>
                              <p:par>
                                <p:cTn id="7" presetID="6" presetClass="emph" presetSubtype="0" fill="hold" grpId="0" nodeType="withEffect">
                                  <p:stCondLst>
                                    <p:cond delay="0"/>
                                  </p:stCondLst>
                                  <p:childTnLst>
                                    <p:animScale>
                                      <p:cBhvr>
                                        <p:cTn id="8"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6</a:t>
            </a:fld>
            <a:endParaRPr lang="en-IN"/>
          </a:p>
        </p:txBody>
      </p:sp>
      <p:sp>
        <p:nvSpPr>
          <p:cNvPr id="3" name="Text Box 4"/>
          <p:cNvSpPr txBox="1">
            <a:spLocks noChangeArrowheads="1"/>
          </p:cNvSpPr>
          <p:nvPr/>
        </p:nvSpPr>
        <p:spPr bwMode="auto">
          <a:xfrm>
            <a:off x="1617785" y="542193"/>
            <a:ext cx="9885238"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2400" dirty="0">
                <a:latin typeface="Arial" panose="020B0604020202020204" pitchFamily="34" charset="0"/>
                <a:cs typeface="Arial" panose="020B0604020202020204" pitchFamily="34" charset="0"/>
              </a:rPr>
              <a:t>Factors most </a:t>
            </a:r>
            <a:r>
              <a:rPr lang="en-US" altLang="en-US" sz="2400" dirty="0">
                <a:solidFill>
                  <a:srgbClr val="0000FF"/>
                </a:solidFill>
                <a:latin typeface="Arial" panose="020B0604020202020204" pitchFamily="34" charset="0"/>
                <a:cs typeface="Arial" panose="020B0604020202020204" pitchFamily="34" charset="0"/>
              </a:rPr>
              <a:t>relevant to cracking</a:t>
            </a:r>
            <a:r>
              <a:rPr lang="en-US" altLang="en-US" sz="2400" dirty="0">
                <a:latin typeface="Arial" panose="020B0604020202020204" pitchFamily="34" charset="0"/>
                <a:cs typeface="Arial" panose="020B0604020202020204" pitchFamily="34" charset="0"/>
              </a:rPr>
              <a:t> in massive structures are </a:t>
            </a:r>
            <a:r>
              <a:rPr lang="en-US" altLang="en-US" sz="2400" dirty="0">
                <a:solidFill>
                  <a:srgbClr val="0000FF"/>
                </a:solidFill>
                <a:latin typeface="Arial" panose="020B0604020202020204" pitchFamily="34" charset="0"/>
                <a:cs typeface="Arial" panose="020B0604020202020204" pitchFamily="34" charset="0"/>
              </a:rPr>
              <a:t>thermal stresses</a:t>
            </a:r>
            <a:r>
              <a:rPr lang="en-US" altLang="en-US" sz="2400" dirty="0">
                <a:latin typeface="Arial" panose="020B0604020202020204" pitchFamily="34" charset="0"/>
                <a:cs typeface="Arial" panose="020B0604020202020204" pitchFamily="34" charset="0"/>
              </a:rPr>
              <a:t> induced by thermal gradients.</a:t>
            </a:r>
          </a:p>
          <a:p>
            <a:pPr eaLnBrk="1" hangingPunct="1"/>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 . </a:t>
            </a:r>
            <a:r>
              <a:rPr lang="en-US" altLang="en-US" sz="2400" b="1" dirty="0">
                <a:solidFill>
                  <a:srgbClr val="0000FF"/>
                </a:solidFill>
                <a:latin typeface="Arial" panose="020B0604020202020204" pitchFamily="34" charset="0"/>
                <a:cs typeface="Arial" panose="020B0604020202020204" pitchFamily="34" charset="0"/>
              </a:rPr>
              <a:t>Mehta, P.K and </a:t>
            </a:r>
            <a:r>
              <a:rPr lang="en-US" altLang="en-US" sz="2400" b="1" dirty="0" err="1">
                <a:solidFill>
                  <a:srgbClr val="0000FF"/>
                </a:solidFill>
                <a:latin typeface="Arial" panose="020B0604020202020204" pitchFamily="34" charset="0"/>
                <a:cs typeface="Arial" panose="020B0604020202020204" pitchFamily="34" charset="0"/>
              </a:rPr>
              <a:t>Monterio</a:t>
            </a:r>
            <a:r>
              <a:rPr lang="en-US" altLang="en-US" sz="2400" b="1" dirty="0">
                <a:solidFill>
                  <a:srgbClr val="0000FF"/>
                </a:solidFill>
                <a:latin typeface="Arial" panose="020B0604020202020204" pitchFamily="34" charset="0"/>
                <a:cs typeface="Arial" panose="020B0604020202020204" pitchFamily="34" charset="0"/>
              </a:rPr>
              <a:t>, P.J.M</a:t>
            </a:r>
            <a:r>
              <a:rPr lang="en-US" altLang="en-US" sz="2400" dirty="0">
                <a:latin typeface="Arial" panose="020B0604020202020204" pitchFamily="34" charset="0"/>
                <a:cs typeface="Arial" panose="020B0604020202020204" pitchFamily="34" charset="0"/>
              </a:rPr>
              <a:t>, </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The thermal stress is given by the formula</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                  </a:t>
            </a:r>
            <a:r>
              <a:rPr lang="en-US" altLang="en-US" sz="2400" dirty="0" err="1">
                <a:solidFill>
                  <a:srgbClr val="FF0066"/>
                </a:solidFill>
                <a:latin typeface="Arial" panose="020B0604020202020204" pitchFamily="34" charset="0"/>
                <a:cs typeface="Arial" panose="020B0604020202020204" pitchFamily="34" charset="0"/>
              </a:rPr>
              <a:t>σt</a:t>
            </a:r>
            <a:r>
              <a:rPr lang="en-US" altLang="en-US" sz="2400" dirty="0">
                <a:solidFill>
                  <a:srgbClr val="FF0066"/>
                </a:solidFill>
                <a:latin typeface="Arial" panose="020B0604020202020204" pitchFamily="34" charset="0"/>
                <a:cs typeface="Arial" panose="020B0604020202020204" pitchFamily="34" charset="0"/>
              </a:rPr>
              <a:t> =    Kr * (E/1 + φ) * α * ∆T</a:t>
            </a:r>
          </a:p>
          <a:p>
            <a:pPr eaLnBrk="1" hangingPunct="1"/>
            <a:endParaRPr lang="en-US" altLang="en-US" sz="2400" dirty="0">
              <a:solidFill>
                <a:srgbClr val="FF0066"/>
              </a:solidFill>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         </a:t>
            </a:r>
            <a:r>
              <a:rPr lang="en-US" altLang="en-US" sz="2400" dirty="0">
                <a:solidFill>
                  <a:srgbClr val="0000FF"/>
                </a:solidFill>
                <a:latin typeface="Arial" panose="020B0604020202020204" pitchFamily="34" charset="0"/>
                <a:cs typeface="Arial" panose="020B0604020202020204" pitchFamily="34" charset="0"/>
              </a:rPr>
              <a:t>where</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σt</a:t>
            </a:r>
            <a:r>
              <a:rPr lang="en-US" altLang="en-US" sz="2400" dirty="0">
                <a:latin typeface="Arial" panose="020B0604020202020204" pitchFamily="34" charset="0"/>
                <a:cs typeface="Arial" panose="020B0604020202020204" pitchFamily="34" charset="0"/>
              </a:rPr>
              <a:t> =  tensile stress ; </a:t>
            </a:r>
          </a:p>
          <a:p>
            <a:pPr eaLnBrk="1" hangingPunct="1"/>
            <a:r>
              <a:rPr lang="en-US" altLang="en-US" sz="2400" dirty="0">
                <a:latin typeface="Arial" panose="020B0604020202020204" pitchFamily="34" charset="0"/>
                <a:cs typeface="Arial" panose="020B0604020202020204" pitchFamily="34" charset="0"/>
              </a:rPr>
              <a:t>                      Kr =  degree of restraint ;</a:t>
            </a:r>
          </a:p>
          <a:p>
            <a:pPr eaLnBrk="1" hangingPunct="1"/>
            <a:r>
              <a:rPr lang="en-US" altLang="en-US" sz="2400" dirty="0">
                <a:latin typeface="Arial" panose="020B0604020202020204" pitchFamily="34" charset="0"/>
                <a:cs typeface="Arial" panose="020B0604020202020204" pitchFamily="34" charset="0"/>
              </a:rPr>
              <a:t>                      E  = elastic modulus ; </a:t>
            </a:r>
          </a:p>
          <a:p>
            <a:pPr eaLnBrk="1" hangingPunct="1"/>
            <a:r>
              <a:rPr lang="en-US" altLang="en-US" sz="2400" dirty="0">
                <a:latin typeface="Arial" panose="020B0604020202020204" pitchFamily="34" charset="0"/>
                <a:cs typeface="Arial" panose="020B0604020202020204" pitchFamily="34" charset="0"/>
              </a:rPr>
              <a:t>                      φ  = creep coefficient ;</a:t>
            </a:r>
          </a:p>
          <a:p>
            <a:pPr eaLnBrk="1" hangingPunct="1"/>
            <a:r>
              <a:rPr lang="en-US" altLang="en-US" sz="2400" dirty="0">
                <a:latin typeface="Arial" panose="020B0604020202020204" pitchFamily="34" charset="0"/>
                <a:cs typeface="Arial" panose="020B0604020202020204" pitchFamily="34" charset="0"/>
              </a:rPr>
              <a:t>                      α  = coefficient of thermal expansion;  </a:t>
            </a:r>
          </a:p>
          <a:p>
            <a:pPr eaLnBrk="1" hangingPunct="1"/>
            <a:r>
              <a:rPr lang="en-US" altLang="en-US" sz="2400" dirty="0">
                <a:latin typeface="Arial" panose="020B0604020202020204" pitchFamily="34" charset="0"/>
                <a:cs typeface="Arial" panose="020B0604020202020204" pitchFamily="34" charset="0"/>
              </a:rPr>
              <a:t>                     ∆T = temperature change </a:t>
            </a:r>
          </a:p>
        </p:txBody>
      </p:sp>
      <p:pic>
        <p:nvPicPr>
          <p:cNvPr id="4" name="Picture 3"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Tree>
    <p:extLst>
      <p:ext uri="{BB962C8B-B14F-4D97-AF65-F5344CB8AC3E}">
        <p14:creationId xmlns:p14="http://schemas.microsoft.com/office/powerpoint/2010/main" xmlns="" val="313610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7</a:t>
            </a:fld>
            <a:endParaRPr lang="en-IN"/>
          </a:p>
        </p:txBody>
      </p:sp>
      <p:sp>
        <p:nvSpPr>
          <p:cNvPr id="5" name="Rectangle 6"/>
          <p:cNvSpPr>
            <a:spLocks noChangeArrowheads="1"/>
          </p:cNvSpPr>
          <p:nvPr/>
        </p:nvSpPr>
        <p:spPr bwMode="auto">
          <a:xfrm>
            <a:off x="1910188" y="207073"/>
            <a:ext cx="810132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3600" b="1" dirty="0">
                <a:latin typeface="Arial" panose="020B0604020202020204" pitchFamily="34" charset="0"/>
                <a:cs typeface="Arial" panose="020B0604020202020204" pitchFamily="34" charset="0"/>
              </a:rPr>
              <a:t> </a:t>
            </a:r>
            <a:r>
              <a:rPr lang="en-US" altLang="en-US" sz="3600" b="1" dirty="0">
                <a:solidFill>
                  <a:srgbClr val="FF00FF"/>
                </a:solidFill>
                <a:latin typeface="Arial" panose="020B0604020202020204" pitchFamily="34" charset="0"/>
                <a:cs typeface="Arial" panose="020B0604020202020204" pitchFamily="34" charset="0"/>
              </a:rPr>
              <a:t>Temperature Evolution in </a:t>
            </a:r>
            <a:r>
              <a:rPr lang="en-US" altLang="en-US" sz="3600" b="1" dirty="0" smtClean="0">
                <a:solidFill>
                  <a:srgbClr val="FF00FF"/>
                </a:solidFill>
                <a:latin typeface="Arial" panose="020B0604020202020204" pitchFamily="34" charset="0"/>
                <a:cs typeface="Arial" panose="020B0604020202020204" pitchFamily="34" charset="0"/>
              </a:rPr>
              <a:t>Concrete</a:t>
            </a:r>
            <a:r>
              <a:rPr lang="en-US" altLang="en-US" sz="3600" dirty="0" smtClean="0">
                <a:latin typeface="Arial" panose="020B0604020202020204" pitchFamily="34" charset="0"/>
                <a:cs typeface="Arial" panose="020B0604020202020204" pitchFamily="34" charset="0"/>
              </a:rPr>
              <a:t> </a:t>
            </a:r>
            <a:endParaRPr lang="en-US" altLang="en-US" sz="3600" dirty="0">
              <a:latin typeface="Arial" panose="020B0604020202020204" pitchFamily="34" charset="0"/>
              <a:cs typeface="Arial" panose="020B0604020202020204" pitchFamily="34" charset="0"/>
            </a:endParaRPr>
          </a:p>
        </p:txBody>
      </p:sp>
      <p:pic>
        <p:nvPicPr>
          <p:cNvPr id="8" name="Picture 4" descr="Temp_Evol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0108" y="1225061"/>
            <a:ext cx="7391400" cy="457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Picture 6"/>
          <p:cNvPicPr>
            <a:picLocks noChangeAspect="1"/>
          </p:cNvPicPr>
          <p:nvPr/>
        </p:nvPicPr>
        <p:blipFill>
          <a:blip r:embed="rId3" cstate="print">
            <a:extLst/>
          </a:blip>
          <a:srcRect l="17453" t="12268" r="12700" b="19044"/>
          <a:stretch>
            <a:fillRect/>
          </a:stretch>
        </p:blipFill>
        <p:spPr>
          <a:xfrm>
            <a:off x="10853601" y="0"/>
            <a:ext cx="936884" cy="1060478"/>
          </a:xfrm>
          <a:prstGeom prst="rect">
            <a:avLst/>
          </a:prstGeom>
          <a:ln w="12700">
            <a:miter lim="400000"/>
          </a:ln>
        </p:spPr>
      </p:pic>
    </p:spTree>
    <p:extLst>
      <p:ext uri="{BB962C8B-B14F-4D97-AF65-F5344CB8AC3E}">
        <p14:creationId xmlns:p14="http://schemas.microsoft.com/office/powerpoint/2010/main" xmlns="" val="349269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8</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8" name="Text Box 4"/>
          <p:cNvSpPr txBox="1">
            <a:spLocks noChangeArrowheads="1"/>
          </p:cNvSpPr>
          <p:nvPr/>
        </p:nvSpPr>
        <p:spPr bwMode="auto">
          <a:xfrm>
            <a:off x="1608992" y="381000"/>
            <a:ext cx="9244608"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pPr>
            <a:r>
              <a:rPr lang="en-US" altLang="en-US" sz="3200" b="1" dirty="0" smtClean="0">
                <a:solidFill>
                  <a:srgbClr val="FF00FF"/>
                </a:solidFill>
                <a:latin typeface="Arial" panose="020B0604020202020204" pitchFamily="34" charset="0"/>
                <a:cs typeface="Arial" pitchFamily="34" charset="0"/>
              </a:rPr>
              <a:t>Criteria </a:t>
            </a:r>
            <a:r>
              <a:rPr lang="en-US" altLang="en-US" sz="3200" b="1" dirty="0">
                <a:solidFill>
                  <a:srgbClr val="FF00FF"/>
                </a:solidFill>
                <a:latin typeface="Arial" pitchFamily="34" charset="0"/>
                <a:cs typeface="Arial" pitchFamily="34" charset="0"/>
              </a:rPr>
              <a:t>for assessment of hydration heat induced cracks </a:t>
            </a:r>
            <a:r>
              <a:rPr lang="en-US" altLang="en-US" sz="3200" dirty="0" smtClean="0">
                <a:latin typeface="Arial" pitchFamily="34" charset="0"/>
                <a:cs typeface="Arial" pitchFamily="34" charset="0"/>
              </a:rPr>
              <a:t> </a:t>
            </a:r>
            <a:endParaRPr lang="en-US" altLang="en-US" sz="3200" dirty="0">
              <a:latin typeface="Arial" pitchFamily="34" charset="0"/>
              <a:cs typeface="Arial" pitchFamily="34" charset="0"/>
            </a:endParaRPr>
          </a:p>
          <a:p>
            <a:pPr eaLnBrk="1" hangingPunct="1">
              <a:spcBef>
                <a:spcPct val="50000"/>
              </a:spcBef>
            </a:pPr>
            <a:endParaRPr lang="en-US" altLang="en-US" sz="2400" dirty="0">
              <a:latin typeface="Arial" panose="020B0604020202020204" pitchFamily="34" charset="0"/>
              <a:cs typeface="Arial" panose="020B0604020202020204" pitchFamily="34" charset="0"/>
            </a:endParaRPr>
          </a:p>
          <a:p>
            <a:pPr lvl="2" eaLnBrk="1" hangingPunct="1">
              <a:spcBef>
                <a:spcPct val="50000"/>
              </a:spcBef>
              <a:buClr>
                <a:srgbClr val="0000FF"/>
              </a:buClr>
              <a:buSzPct val="115000"/>
              <a:buFont typeface="Wingdings" panose="05000000000000000000" pitchFamily="2" charset="2"/>
              <a:buChar char="ü"/>
            </a:pPr>
            <a:r>
              <a:rPr lang="en-US" altLang="en-US" sz="2400" dirty="0">
                <a:solidFill>
                  <a:srgbClr val="FF00FF"/>
                </a:solidFill>
                <a:latin typeface="Arial" pitchFamily="34" charset="0"/>
                <a:cs typeface="Arial" pitchFamily="34" charset="0"/>
              </a:rPr>
              <a:t>Temperature</a:t>
            </a:r>
            <a:r>
              <a:rPr lang="en-US" altLang="en-US" sz="2400" dirty="0">
                <a:latin typeface="Arial" pitchFamily="34" charset="0"/>
                <a:cs typeface="Arial" pitchFamily="34" charset="0"/>
              </a:rPr>
              <a:t> based assessment.</a:t>
            </a:r>
          </a:p>
          <a:p>
            <a:pPr lvl="2" eaLnBrk="1" hangingPunct="1">
              <a:spcBef>
                <a:spcPct val="50000"/>
              </a:spcBef>
              <a:buClr>
                <a:srgbClr val="0000FF"/>
              </a:buClr>
              <a:buSzPct val="115000"/>
              <a:buFont typeface="Wingdings" panose="05000000000000000000" pitchFamily="2" charset="2"/>
              <a:buChar char="ü"/>
            </a:pPr>
            <a:r>
              <a:rPr lang="en-US" altLang="en-US" sz="2400" dirty="0">
                <a:solidFill>
                  <a:srgbClr val="FF00FF"/>
                </a:solidFill>
                <a:latin typeface="Arial" pitchFamily="34" charset="0"/>
                <a:cs typeface="Arial" pitchFamily="34" charset="0"/>
              </a:rPr>
              <a:t>Stress</a:t>
            </a:r>
            <a:r>
              <a:rPr lang="en-US" altLang="en-US" sz="2400" dirty="0">
                <a:latin typeface="Arial" pitchFamily="34" charset="0"/>
                <a:cs typeface="Arial" pitchFamily="34" charset="0"/>
              </a:rPr>
              <a:t> based assessment. </a:t>
            </a:r>
          </a:p>
          <a:p>
            <a:pPr eaLnBrk="1" hangingPunct="1">
              <a:spcBef>
                <a:spcPct val="50000"/>
              </a:spcBef>
            </a:pPr>
            <a:r>
              <a:rPr lang="en-US" altLang="en-US" sz="2400" dirty="0" smtClean="0">
                <a:latin typeface="Arial" pitchFamily="34" charset="0"/>
                <a:cs typeface="Arial" pitchFamily="34" charset="0"/>
              </a:rPr>
              <a:t>         Temperature </a:t>
            </a:r>
            <a:r>
              <a:rPr lang="en-US" altLang="en-US" sz="2400" dirty="0">
                <a:latin typeface="Arial" pitchFamily="34" charset="0"/>
                <a:cs typeface="Arial" pitchFamily="34" charset="0"/>
              </a:rPr>
              <a:t>based assessment </a:t>
            </a:r>
            <a:r>
              <a:rPr lang="en-US" altLang="en-US" sz="2400" dirty="0">
                <a:solidFill>
                  <a:srgbClr val="0000FF"/>
                </a:solidFill>
                <a:latin typeface="Arial" pitchFamily="34" charset="0"/>
                <a:cs typeface="Arial" pitchFamily="34" charset="0"/>
              </a:rPr>
              <a:t>frequently</a:t>
            </a:r>
            <a:r>
              <a:rPr lang="en-US" altLang="en-US" sz="2400" dirty="0">
                <a:latin typeface="Arial" pitchFamily="34" charset="0"/>
                <a:cs typeface="Arial" pitchFamily="34" charset="0"/>
              </a:rPr>
              <a:t> adopted : - </a:t>
            </a:r>
          </a:p>
          <a:p>
            <a:pPr lvl="2" eaLnBrk="1" hangingPunct="1">
              <a:spcBef>
                <a:spcPct val="50000"/>
              </a:spcBef>
              <a:buClr>
                <a:srgbClr val="FF0066"/>
              </a:buClr>
              <a:buSzPct val="115000"/>
              <a:buFont typeface="Wingdings" panose="05000000000000000000" pitchFamily="2" charset="2"/>
              <a:buChar char="§"/>
            </a:pPr>
            <a:r>
              <a:rPr lang="en-US" altLang="en-US" sz="2400" dirty="0">
                <a:latin typeface="Arial" pitchFamily="34" charset="0"/>
                <a:cs typeface="Arial" pitchFamily="34" charset="0"/>
              </a:rPr>
              <a:t> </a:t>
            </a:r>
            <a:r>
              <a:rPr lang="en-US" altLang="en-US" sz="2400" dirty="0" smtClean="0">
                <a:latin typeface="Arial" pitchFamily="34" charset="0"/>
                <a:cs typeface="Arial" pitchFamily="34" charset="0"/>
              </a:rPr>
              <a:t> As </a:t>
            </a:r>
            <a:r>
              <a:rPr lang="en-US" altLang="en-US" sz="2400" dirty="0">
                <a:latin typeface="Arial" pitchFamily="34" charset="0"/>
                <a:cs typeface="Arial" pitchFamily="34" charset="0"/>
              </a:rPr>
              <a:t>temperatures can be </a:t>
            </a:r>
            <a:r>
              <a:rPr lang="en-US" altLang="en-US" sz="2400" dirty="0">
                <a:solidFill>
                  <a:srgbClr val="0000FF"/>
                </a:solidFill>
                <a:latin typeface="Arial" pitchFamily="34" charset="0"/>
                <a:cs typeface="Arial" pitchFamily="34" charset="0"/>
              </a:rPr>
              <a:t>readily assessed</a:t>
            </a:r>
            <a:r>
              <a:rPr lang="en-US" altLang="en-US" sz="2400" dirty="0">
                <a:latin typeface="Arial" pitchFamily="34" charset="0"/>
                <a:cs typeface="Arial" pitchFamily="34" charset="0"/>
              </a:rPr>
              <a:t> by field  measurements and  numerical analysis </a:t>
            </a:r>
          </a:p>
          <a:p>
            <a:pPr lvl="2" eaLnBrk="1" hangingPunct="1">
              <a:spcBef>
                <a:spcPct val="50000"/>
              </a:spcBef>
              <a:buClr>
                <a:srgbClr val="FF0066"/>
              </a:buClr>
              <a:buSzPct val="115000"/>
              <a:buFont typeface="Wingdings" panose="05000000000000000000" pitchFamily="2" charset="2"/>
              <a:buNone/>
            </a:pPr>
            <a:r>
              <a:rPr lang="en-US" altLang="en-US" sz="2400" b="1" dirty="0">
                <a:latin typeface="Arial" pitchFamily="34" charset="0"/>
                <a:cs typeface="Arial" pitchFamily="34" charset="0"/>
              </a:rPr>
              <a:t>                        </a:t>
            </a:r>
            <a:r>
              <a:rPr lang="en-US" altLang="en-US" sz="2400" b="1" dirty="0" smtClean="0">
                <a:latin typeface="Arial" pitchFamily="34" charset="0"/>
                <a:cs typeface="Arial" pitchFamily="34" charset="0"/>
              </a:rPr>
              <a:t>          AND</a:t>
            </a:r>
            <a:endParaRPr lang="en-US" altLang="en-US" sz="2400" b="1" dirty="0">
              <a:latin typeface="Arial" pitchFamily="34" charset="0"/>
              <a:cs typeface="Arial" pitchFamily="34" charset="0"/>
            </a:endParaRPr>
          </a:p>
          <a:p>
            <a:pPr lvl="2" eaLnBrk="1" hangingPunct="1">
              <a:spcBef>
                <a:spcPct val="50000"/>
              </a:spcBef>
              <a:buClr>
                <a:srgbClr val="FF0066"/>
              </a:buClr>
              <a:buSzPct val="115000"/>
              <a:buFont typeface="Wingdings" panose="05000000000000000000" pitchFamily="2" charset="2"/>
              <a:buChar char="§"/>
            </a:pPr>
            <a:r>
              <a:rPr lang="en-US" altLang="en-US" sz="2400" dirty="0" smtClean="0">
                <a:latin typeface="Arial" pitchFamily="34" charset="0"/>
                <a:cs typeface="Arial" pitchFamily="34" charset="0"/>
              </a:rPr>
              <a:t> The </a:t>
            </a:r>
            <a:r>
              <a:rPr lang="en-US" altLang="en-US" sz="2400" dirty="0">
                <a:solidFill>
                  <a:srgbClr val="0000FF"/>
                </a:solidFill>
                <a:latin typeface="Arial" pitchFamily="34" charset="0"/>
                <a:cs typeface="Arial" pitchFamily="34" charset="0"/>
              </a:rPr>
              <a:t>reliability </a:t>
            </a:r>
            <a:r>
              <a:rPr lang="en-US" altLang="en-US" sz="2400" dirty="0">
                <a:latin typeface="Arial" pitchFamily="34" charset="0"/>
                <a:cs typeface="Arial" pitchFamily="34" charset="0"/>
              </a:rPr>
              <a:t>of temperature measurement is significantly </a:t>
            </a:r>
            <a:r>
              <a:rPr lang="en-US" altLang="en-US" sz="2400" dirty="0">
                <a:solidFill>
                  <a:srgbClr val="0000FF"/>
                </a:solidFill>
                <a:latin typeface="Arial" pitchFamily="34" charset="0"/>
                <a:cs typeface="Arial" pitchFamily="34" charset="0"/>
              </a:rPr>
              <a:t>higher </a:t>
            </a:r>
            <a:r>
              <a:rPr lang="en-US" altLang="en-US" sz="2400" dirty="0">
                <a:latin typeface="Arial" pitchFamily="34" charset="0"/>
                <a:cs typeface="Arial" pitchFamily="34" charset="0"/>
              </a:rPr>
              <a:t>than that of stress measurements.</a:t>
            </a:r>
          </a:p>
        </p:txBody>
      </p:sp>
    </p:spTree>
    <p:extLst>
      <p:ext uri="{BB962C8B-B14F-4D97-AF65-F5344CB8AC3E}">
        <p14:creationId xmlns:p14="http://schemas.microsoft.com/office/powerpoint/2010/main" xmlns="" val="274190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9</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8" name="Rectangle 6"/>
          <p:cNvSpPr>
            <a:spLocks noChangeArrowheads="1"/>
          </p:cNvSpPr>
          <p:nvPr/>
        </p:nvSpPr>
        <p:spPr bwMode="auto">
          <a:xfrm>
            <a:off x="1494692" y="134035"/>
            <a:ext cx="89050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r>
              <a:rPr lang="en-US" altLang="en-US" sz="3600" b="1" dirty="0" smtClean="0">
                <a:solidFill>
                  <a:srgbClr val="FF00FF"/>
                </a:solidFill>
                <a:latin typeface="Arial" panose="020B0604020202020204" pitchFamily="34" charset="0"/>
                <a:cs typeface="Arial" panose="020B0604020202020204" pitchFamily="34" charset="0"/>
              </a:rPr>
              <a:t>Research significance of present study</a:t>
            </a:r>
            <a:r>
              <a:rPr lang="en-US" altLang="en-US" sz="3600" dirty="0" smtClean="0">
                <a:latin typeface="Arial" panose="020B0604020202020204" pitchFamily="34" charset="0"/>
                <a:cs typeface="Arial" panose="020B0604020202020204" pitchFamily="34" charset="0"/>
              </a:rPr>
              <a:t> </a:t>
            </a:r>
            <a:endParaRPr lang="en-US" altLang="en-US" sz="3600" dirty="0">
              <a:latin typeface="Arial" panose="020B0604020202020204" pitchFamily="34" charset="0"/>
              <a:cs typeface="Arial" panose="020B0604020202020204" pitchFamily="34" charset="0"/>
            </a:endParaRPr>
          </a:p>
        </p:txBody>
      </p:sp>
      <p:sp>
        <p:nvSpPr>
          <p:cNvPr id="9" name="Text Box 5"/>
          <p:cNvSpPr txBox="1">
            <a:spLocks noChangeArrowheads="1"/>
          </p:cNvSpPr>
          <p:nvPr/>
        </p:nvSpPr>
        <p:spPr bwMode="auto">
          <a:xfrm>
            <a:off x="1494692" y="914400"/>
            <a:ext cx="9358908"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marL="342900" indent="-342900" eaLnBrk="1" hangingPunct="1">
              <a:spcBef>
                <a:spcPct val="50000"/>
              </a:spcBef>
              <a:buClr>
                <a:srgbClr val="FF0000"/>
              </a:buClr>
              <a:buFont typeface="Wingdings" panose="05000000000000000000" pitchFamily="2" charset="2"/>
              <a:buChar char="§"/>
            </a:pPr>
            <a:r>
              <a:rPr lang="en-US" altLang="en-US" sz="2400" dirty="0">
                <a:latin typeface="Arial" pitchFamily="34" charset="0"/>
                <a:cs typeface="Arial" pitchFamily="34" charset="0"/>
              </a:rPr>
              <a:t>The temperature prediction methods are over 50 years old. </a:t>
            </a:r>
          </a:p>
          <a:p>
            <a:pPr marL="342900" indent="-342900" eaLnBrk="1" hangingPunct="1">
              <a:spcBef>
                <a:spcPct val="50000"/>
              </a:spcBef>
              <a:buClr>
                <a:srgbClr val="FF0000"/>
              </a:buClr>
              <a:buFont typeface="Wingdings" panose="05000000000000000000" pitchFamily="2" charset="2"/>
              <a:buChar char="§"/>
            </a:pPr>
            <a:endParaRPr lang="en-US" altLang="en-US" sz="2400" dirty="0">
              <a:latin typeface="Arial" pitchFamily="34" charset="0"/>
              <a:cs typeface="Arial" pitchFamily="34" charset="0"/>
            </a:endParaRPr>
          </a:p>
          <a:p>
            <a:pPr marL="342900" indent="-342900" eaLnBrk="1" hangingPunct="1">
              <a:buClr>
                <a:srgbClr val="FF0000"/>
              </a:buClr>
              <a:buFont typeface="Wingdings" panose="05000000000000000000" pitchFamily="2" charset="2"/>
              <a:buChar char="§"/>
            </a:pPr>
            <a:r>
              <a:rPr lang="en-US" altLang="en-US" sz="2400" dirty="0">
                <a:latin typeface="Arial" pitchFamily="34" charset="0"/>
                <a:cs typeface="Arial" pitchFamily="34" charset="0"/>
              </a:rPr>
              <a:t>With time there is change in construction methodology, form types, cement chemistry, cement fines and types/grades, SCM’s and chemical admixtures, SO these methods may not be appropriate or needs </a:t>
            </a:r>
            <a:r>
              <a:rPr lang="en-US" altLang="en-US" sz="2400" dirty="0" err="1">
                <a:latin typeface="Arial" pitchFamily="34" charset="0"/>
                <a:cs typeface="Arial" pitchFamily="34" charset="0"/>
              </a:rPr>
              <a:t>updation</a:t>
            </a:r>
            <a:r>
              <a:rPr lang="en-US" altLang="en-US" sz="2400" dirty="0">
                <a:latin typeface="Arial" pitchFamily="34" charset="0"/>
                <a:cs typeface="Arial" pitchFamily="34" charset="0"/>
              </a:rPr>
              <a:t>.</a:t>
            </a:r>
          </a:p>
          <a:p>
            <a:pPr marL="342900" indent="-342900" eaLnBrk="1" hangingPunct="1">
              <a:buClr>
                <a:srgbClr val="FF0000"/>
              </a:buClr>
              <a:buFont typeface="Wingdings" panose="05000000000000000000" pitchFamily="2" charset="2"/>
              <a:buChar char="§"/>
            </a:pPr>
            <a:r>
              <a:rPr lang="en-US" altLang="en-US" sz="2400" dirty="0">
                <a:latin typeface="Arial" pitchFamily="34" charset="0"/>
                <a:cs typeface="Arial" pitchFamily="34" charset="0"/>
              </a:rPr>
              <a:t> </a:t>
            </a:r>
          </a:p>
          <a:p>
            <a:pPr marL="342900" indent="-342900" eaLnBrk="1" hangingPunct="1">
              <a:buClr>
                <a:srgbClr val="FF0000"/>
              </a:buClr>
              <a:buFont typeface="Wingdings" panose="05000000000000000000" pitchFamily="2" charset="2"/>
              <a:buChar char="§"/>
            </a:pPr>
            <a:r>
              <a:rPr lang="en-US" altLang="en-US" sz="2400" dirty="0">
                <a:latin typeface="Arial" pitchFamily="34" charset="0"/>
                <a:cs typeface="Arial" pitchFamily="34" charset="0"/>
              </a:rPr>
              <a:t>The use of mass concrete elements have also increased. </a:t>
            </a:r>
          </a:p>
          <a:p>
            <a:pPr marL="342900" indent="-342900" eaLnBrk="1" hangingPunct="1">
              <a:buClr>
                <a:srgbClr val="FF0000"/>
              </a:buClr>
              <a:buFont typeface="Wingdings" panose="05000000000000000000" pitchFamily="2" charset="2"/>
              <a:buChar char="§"/>
            </a:pPr>
            <a:r>
              <a:rPr lang="en-US" altLang="en-US" sz="2400" dirty="0">
                <a:latin typeface="Arial" pitchFamily="34" charset="0"/>
                <a:cs typeface="Arial" pitchFamily="34" charset="0"/>
              </a:rPr>
              <a:t>Hence a need to accurately predict the temperatures.</a:t>
            </a:r>
          </a:p>
          <a:p>
            <a:pPr marL="342900" indent="-342900" eaLnBrk="1" hangingPunct="1">
              <a:buClr>
                <a:srgbClr val="FF0000"/>
              </a:buClr>
              <a:buFont typeface="Wingdings" panose="05000000000000000000" pitchFamily="2" charset="2"/>
              <a:buChar char="§"/>
            </a:pPr>
            <a:endParaRPr lang="en-US" altLang="en-US" sz="2400" dirty="0">
              <a:latin typeface="Arial" pitchFamily="34" charset="0"/>
              <a:cs typeface="Arial" pitchFamily="34" charset="0"/>
            </a:endParaRPr>
          </a:p>
          <a:p>
            <a:pPr marL="342900" indent="-342900" eaLnBrk="1" hangingPunct="1">
              <a:buClr>
                <a:srgbClr val="FF0000"/>
              </a:buClr>
              <a:buFont typeface="Wingdings" panose="05000000000000000000" pitchFamily="2" charset="2"/>
              <a:buChar char="§"/>
            </a:pPr>
            <a:r>
              <a:rPr lang="en-US" altLang="en-US" sz="2400" dirty="0">
                <a:solidFill>
                  <a:srgbClr val="0000FF"/>
                </a:solidFill>
                <a:latin typeface="Arial" pitchFamily="34" charset="0"/>
                <a:cs typeface="Arial" pitchFamily="34" charset="0"/>
              </a:rPr>
              <a:t>In this study</a:t>
            </a:r>
            <a:r>
              <a:rPr lang="en-US" altLang="en-US" sz="2400" dirty="0">
                <a:latin typeface="Arial" pitchFamily="34" charset="0"/>
                <a:cs typeface="Arial" pitchFamily="34" charset="0"/>
              </a:rPr>
              <a:t>, an effort has been made to assess the ability of these methods by </a:t>
            </a:r>
            <a:r>
              <a:rPr lang="en-US" altLang="en-US" sz="2400" dirty="0">
                <a:solidFill>
                  <a:srgbClr val="FF0066"/>
                </a:solidFill>
                <a:latin typeface="Arial" pitchFamily="34" charset="0"/>
                <a:cs typeface="Arial" pitchFamily="34" charset="0"/>
              </a:rPr>
              <a:t>checking their accuracy to predict</a:t>
            </a:r>
            <a:r>
              <a:rPr lang="en-US" altLang="en-US" sz="2400" dirty="0">
                <a:latin typeface="Arial" pitchFamily="34" charset="0"/>
                <a:cs typeface="Arial" pitchFamily="34" charset="0"/>
              </a:rPr>
              <a:t> the maximum temperatures by </a:t>
            </a:r>
            <a:r>
              <a:rPr lang="en-US" altLang="en-US" sz="2400" dirty="0">
                <a:solidFill>
                  <a:srgbClr val="0000FF"/>
                </a:solidFill>
                <a:latin typeface="Arial" pitchFamily="34" charset="0"/>
                <a:cs typeface="Arial" pitchFamily="34" charset="0"/>
              </a:rPr>
              <a:t>comparing </a:t>
            </a:r>
            <a:r>
              <a:rPr lang="en-US" altLang="en-US" sz="2400" dirty="0">
                <a:latin typeface="Arial" pitchFamily="34" charset="0"/>
                <a:cs typeface="Arial" pitchFamily="34" charset="0"/>
              </a:rPr>
              <a:t>with the actual maximum temperatures measured in a prototype structure.</a:t>
            </a:r>
          </a:p>
        </p:txBody>
      </p:sp>
    </p:spTree>
    <p:extLst>
      <p:ext uri="{BB962C8B-B14F-4D97-AF65-F5344CB8AC3E}">
        <p14:creationId xmlns:p14="http://schemas.microsoft.com/office/powerpoint/2010/main" xmlns="" val="4170685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TotalTime>
  <Words>3106</Words>
  <Application>Microsoft Office PowerPoint</Application>
  <PresentationFormat>Custom</PresentationFormat>
  <Paragraphs>502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Parallax</vt:lpstr>
      <vt:lpstr>COMPARISON OF TEMPERATURE RISE PREDICTION METHODS WITH MEASURED TEMPERATURES DUE TO HYDRATION OF CEMENTITIOUS MATERIALS IN CONCRETE.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Tayade</dc:creator>
  <cp:lastModifiedBy>RTC</cp:lastModifiedBy>
  <cp:revision>108</cp:revision>
  <dcterms:created xsi:type="dcterms:W3CDTF">2018-09-12T05:20:25Z</dcterms:created>
  <dcterms:modified xsi:type="dcterms:W3CDTF">2018-09-19T05:06:13Z</dcterms:modified>
</cp:coreProperties>
</file>