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5" r:id="rId1"/>
  </p:sldMasterIdLst>
  <p:sldIdLst>
    <p:sldId id="257" r:id="rId2"/>
    <p:sldId id="256" r:id="rId3"/>
    <p:sldId id="316" r:id="rId4"/>
    <p:sldId id="259" r:id="rId5"/>
    <p:sldId id="265" r:id="rId6"/>
    <p:sldId id="263" r:id="rId7"/>
    <p:sldId id="261" r:id="rId8"/>
    <p:sldId id="264" r:id="rId9"/>
    <p:sldId id="266" r:id="rId10"/>
    <p:sldId id="267" r:id="rId11"/>
    <p:sldId id="271" r:id="rId12"/>
    <p:sldId id="270" r:id="rId13"/>
    <p:sldId id="269" r:id="rId14"/>
    <p:sldId id="272" r:id="rId15"/>
    <p:sldId id="278" r:id="rId16"/>
    <p:sldId id="317" r:id="rId17"/>
    <p:sldId id="305" r:id="rId18"/>
    <p:sldId id="306" r:id="rId19"/>
    <p:sldId id="280" r:id="rId20"/>
    <p:sldId id="307" r:id="rId21"/>
    <p:sldId id="309" r:id="rId22"/>
    <p:sldId id="313" r:id="rId23"/>
    <p:sldId id="281" r:id="rId24"/>
    <p:sldId id="310" r:id="rId25"/>
    <p:sldId id="286" r:id="rId26"/>
    <p:sldId id="308" r:id="rId27"/>
    <p:sldId id="289" r:id="rId28"/>
    <p:sldId id="311" r:id="rId29"/>
    <p:sldId id="312" r:id="rId30"/>
    <p:sldId id="291" r:id="rId31"/>
    <p:sldId id="293" r:id="rId32"/>
    <p:sldId id="294" r:id="rId33"/>
    <p:sldId id="299" r:id="rId34"/>
    <p:sldId id="300" r:id="rId35"/>
    <p:sldId id="301" r:id="rId36"/>
    <p:sldId id="302" r:id="rId37"/>
    <p:sldId id="318" r:id="rId38"/>
    <p:sldId id="314" r:id="rId39"/>
    <p:sldId id="30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FF00FF"/>
    <a:srgbClr val="00CC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snapToGrid="0">
      <p:cViewPr varScale="1">
        <p:scale>
          <a:sx n="63" d="100"/>
          <a:sy n="63" d="100"/>
        </p:scale>
        <p:origin x="-126" y="-25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1007020584"/>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391665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65558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4163880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727606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2558190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109392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2889987471"/>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24791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6FE363-57EA-49AF-97EB-355D4368802B}" type="datetimeFigureOut">
              <a:rPr lang="en-IN" smtClean="0"/>
              <a:pPr/>
              <a:t>9/19/2018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1943108407"/>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6FE363-57EA-49AF-97EB-355D4368802B}" type="datetimeFigureOut">
              <a:rPr lang="en-IN" smtClean="0"/>
              <a:pPr/>
              <a:t>9/19/2018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1043500769"/>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6FE363-57EA-49AF-97EB-355D4368802B}" type="datetimeFigureOut">
              <a:rPr lang="en-IN" smtClean="0"/>
              <a:pPr/>
              <a:t>9/19/2018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2698982401"/>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6FE363-57EA-49AF-97EB-355D4368802B}" type="datetimeFigureOut">
              <a:rPr lang="en-IN" smtClean="0"/>
              <a:pPr/>
              <a:t>9/19/2018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25380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FE363-57EA-49AF-97EB-355D4368802B}" type="datetimeFigureOut">
              <a:rPr lang="en-IN" smtClean="0"/>
              <a:pPr/>
              <a:t>9/19/2018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1193222449"/>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FE363-57EA-49AF-97EB-355D4368802B}" type="datetimeFigureOut">
              <a:rPr lang="en-IN" smtClean="0"/>
              <a:pPr/>
              <a:t>9/19/2018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1605958397"/>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6FE363-57EA-49AF-97EB-355D4368802B}" type="datetimeFigureOut">
              <a:rPr lang="en-IN" smtClean="0"/>
              <a:pPr/>
              <a:t>9/19/2018</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880314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F6FE363-57EA-49AF-97EB-355D4368802B}" type="datetimeFigureOut">
              <a:rPr lang="en-IN" smtClean="0"/>
              <a:pPr/>
              <a:t>9/19/2018</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4ADA5CF-1F4D-4FBA-AA13-A929BFCFA6B7}" type="slidenum">
              <a:rPr lang="en-IN" smtClean="0"/>
              <a:pPr/>
              <a:t>‹#›</a:t>
            </a:fld>
            <a:endParaRPr lang="en-IN"/>
          </a:p>
        </p:txBody>
      </p:sp>
    </p:spTree>
    <p:extLst>
      <p:ext uri="{BB962C8B-B14F-4D97-AF65-F5344CB8AC3E}">
        <p14:creationId xmlns="" xmlns:p14="http://schemas.microsoft.com/office/powerpoint/2010/main" val="814955113"/>
      </p:ext>
    </p:extLst>
  </p:cSld>
  <p:clrMap bg1="lt1" tx1="dk1" bg2="lt2" tx2="dk2" accent1="accent1" accent2="accent2" accent3="accent3" accent4="accent4" accent5="accent5" accent6="accent6" hlink="hlink" folHlink="folHlink"/>
  <p:sldLayoutIdLst>
    <p:sldLayoutId id="2147484726" r:id="rId1"/>
    <p:sldLayoutId id="2147484727" r:id="rId2"/>
    <p:sldLayoutId id="2147484728" r:id="rId3"/>
    <p:sldLayoutId id="2147484729" r:id="rId4"/>
    <p:sldLayoutId id="2147484730" r:id="rId5"/>
    <p:sldLayoutId id="2147484731" r:id="rId6"/>
    <p:sldLayoutId id="2147484732" r:id="rId7"/>
    <p:sldLayoutId id="2147484733" r:id="rId8"/>
    <p:sldLayoutId id="2147484734" r:id="rId9"/>
    <p:sldLayoutId id="2147484735" r:id="rId10"/>
    <p:sldLayoutId id="2147484736" r:id="rId11"/>
    <p:sldLayoutId id="2147484737" r:id="rId12"/>
    <p:sldLayoutId id="2147484738" r:id="rId13"/>
    <p:sldLayoutId id="2147484739" r:id="rId14"/>
    <p:sldLayoutId id="2147484740" r:id="rId15"/>
    <p:sldLayoutId id="2147484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en.wikipedia.org/wiki/Alumel" TargetMode="External"/><Relationship Id="rId5" Type="http://schemas.openxmlformats.org/officeDocument/2006/relationships/hyperlink" Target="http://en.wikipedia.org/wiki/Chromel"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CASE STUDY ON MEASUREMENT OF TEMPERATURE RISE IN CONCRETE AND ASSESSMENT OF PROBABILITY OF CRACKING DUE TO HEAT OF HYDRATION.</a:t>
            </a:r>
            <a:br>
              <a:rPr lang="en-US" b="1" dirty="0" smtClean="0"/>
            </a:br>
            <a:r>
              <a:rPr lang="en-US" b="1" dirty="0" smtClean="0"/>
              <a:t>                         By - - </a:t>
            </a:r>
            <a:br>
              <a:rPr lang="en-US" b="1" dirty="0" smtClean="0"/>
            </a:br>
            <a:endParaRPr lang="en-IN" dirty="0"/>
          </a:p>
        </p:txBody>
      </p:sp>
      <p:sp>
        <p:nvSpPr>
          <p:cNvPr id="3" name="Content Placeholder 2"/>
          <p:cNvSpPr>
            <a:spLocks noGrp="1"/>
          </p:cNvSpPr>
          <p:nvPr>
            <p:ph idx="1"/>
          </p:nvPr>
        </p:nvSpPr>
        <p:spPr>
          <a:xfrm>
            <a:off x="487680" y="3215640"/>
            <a:ext cx="11353800" cy="3642360"/>
          </a:xfrm>
        </p:spPr>
        <p:txBody>
          <a:bodyPr>
            <a:normAutofit fontScale="70000" lnSpcReduction="20000"/>
          </a:bodyPr>
          <a:lstStyle/>
          <a:p>
            <a:r>
              <a:rPr lang="en-US" sz="3600" b="1" dirty="0" smtClean="0"/>
              <a:t>Dr. </a:t>
            </a:r>
            <a:r>
              <a:rPr lang="en-US" sz="3600" b="1" dirty="0" err="1" smtClean="0"/>
              <a:t>K.C.Tayade</a:t>
            </a:r>
            <a:r>
              <a:rPr lang="en-US" b="1" dirty="0" smtClean="0"/>
              <a:t>, </a:t>
            </a:r>
            <a:r>
              <a:rPr lang="en-US" sz="2900" dirty="0" smtClean="0"/>
              <a:t>Dy. General Manager and </a:t>
            </a:r>
            <a:r>
              <a:rPr lang="en-US" sz="2900" dirty="0" smtClean="0"/>
              <a:t>Head </a:t>
            </a:r>
            <a:r>
              <a:rPr lang="en-US" sz="2900" dirty="0" smtClean="0"/>
              <a:t>Quality Control, Maharashtra Metro Rail Corporation Ltd., Nagpur.</a:t>
            </a:r>
          </a:p>
          <a:p>
            <a:endParaRPr lang="en-US" sz="2900" b="1" dirty="0" smtClean="0"/>
          </a:p>
          <a:p>
            <a:r>
              <a:rPr lang="en-US" sz="3600" b="1" dirty="0" err="1" smtClean="0"/>
              <a:t>Er</a:t>
            </a:r>
            <a:r>
              <a:rPr lang="en-US" sz="3600" b="1" dirty="0" smtClean="0"/>
              <a:t>. </a:t>
            </a:r>
            <a:r>
              <a:rPr lang="en-US" sz="3600" b="1" dirty="0" err="1" smtClean="0"/>
              <a:t>Sandip</a:t>
            </a:r>
            <a:r>
              <a:rPr lang="en-US" sz="3600" b="1" dirty="0" smtClean="0"/>
              <a:t> </a:t>
            </a:r>
            <a:r>
              <a:rPr lang="en-US" sz="3600" b="1" dirty="0" err="1" smtClean="0"/>
              <a:t>Sonule</a:t>
            </a:r>
            <a:r>
              <a:rPr lang="en-US" b="1" dirty="0" smtClean="0"/>
              <a:t>, </a:t>
            </a:r>
            <a:r>
              <a:rPr lang="en-US" sz="2900" dirty="0" smtClean="0"/>
              <a:t>Sect. </a:t>
            </a:r>
            <a:r>
              <a:rPr lang="en-US" sz="2900" dirty="0" err="1" smtClean="0"/>
              <a:t>Engg</a:t>
            </a:r>
            <a:r>
              <a:rPr lang="en-US" sz="2900" dirty="0" smtClean="0"/>
              <a:t>. Quality, Reach-1, General Consultants, </a:t>
            </a:r>
            <a:r>
              <a:rPr lang="en-US" sz="2900" dirty="0" err="1" smtClean="0"/>
              <a:t>Maha</a:t>
            </a:r>
            <a:r>
              <a:rPr lang="en-US" sz="2900" dirty="0" smtClean="0"/>
              <a:t> Metro, Nagpur.</a:t>
            </a:r>
            <a:r>
              <a:rPr lang="en-US" sz="2900" b="1" dirty="0" smtClean="0"/>
              <a:t>  </a:t>
            </a:r>
          </a:p>
          <a:p>
            <a:endParaRPr lang="en-US" sz="2900" b="1" dirty="0" smtClean="0"/>
          </a:p>
          <a:p>
            <a:r>
              <a:rPr lang="en-US" sz="3600" b="1" dirty="0" err="1" smtClean="0"/>
              <a:t>Er.Sushil</a:t>
            </a:r>
            <a:r>
              <a:rPr lang="en-US" sz="3600" b="1" dirty="0" smtClean="0"/>
              <a:t> Kumar </a:t>
            </a:r>
            <a:r>
              <a:rPr lang="en-US" b="1" dirty="0" smtClean="0"/>
              <a:t>, </a:t>
            </a:r>
            <a:r>
              <a:rPr lang="en-US" sz="2900" dirty="0" err="1" smtClean="0"/>
              <a:t>Addl.General</a:t>
            </a:r>
            <a:r>
              <a:rPr lang="en-US" sz="2900" dirty="0" smtClean="0"/>
              <a:t> Manager, Reach-1, Maharashtra Metro Rail Corporation Ltd., Nagpur.</a:t>
            </a:r>
            <a:r>
              <a:rPr lang="en-US" sz="2900" b="1" dirty="0" smtClean="0"/>
              <a:t>  </a:t>
            </a:r>
          </a:p>
          <a:p>
            <a:r>
              <a:rPr lang="en-US" b="1" dirty="0" smtClean="0"/>
              <a:t>             </a:t>
            </a:r>
          </a:p>
          <a:p>
            <a:r>
              <a:rPr lang="en-US" sz="3600" b="1" dirty="0" err="1" smtClean="0"/>
              <a:t>Er</a:t>
            </a:r>
            <a:r>
              <a:rPr lang="en-US" sz="3600" b="1" dirty="0" smtClean="0"/>
              <a:t>. Mahesh </a:t>
            </a:r>
            <a:r>
              <a:rPr lang="en-US" sz="3600" b="1" dirty="0" err="1" smtClean="0"/>
              <a:t>kumar</a:t>
            </a:r>
            <a:r>
              <a:rPr lang="en-US" sz="3600" b="1" dirty="0" smtClean="0"/>
              <a:t> </a:t>
            </a:r>
            <a:r>
              <a:rPr lang="en-US" sz="2900" b="1" dirty="0" smtClean="0"/>
              <a:t>, </a:t>
            </a:r>
            <a:r>
              <a:rPr lang="en-US" sz="2900" dirty="0" smtClean="0"/>
              <a:t>Director Project, Maharashtra Metro Rail Corporation Ltd., Nagpur.</a:t>
            </a:r>
            <a:endParaRPr lang="en-IN" sz="2900" dirty="0"/>
          </a:p>
        </p:txBody>
      </p:sp>
      <p:pic>
        <p:nvPicPr>
          <p:cNvPr id="4" name="Picture 3" descr="Picture 6"/>
          <p:cNvPicPr>
            <a:picLocks noChangeAspect="1"/>
          </p:cNvPicPr>
          <p:nvPr/>
        </p:nvPicPr>
        <p:blipFill>
          <a:blip r:embed="rId2" cstate="print">
            <a:extLst/>
          </a:blip>
          <a:srcRect l="17453" t="12268" r="12700" b="19044"/>
          <a:stretch>
            <a:fillRect/>
          </a:stretch>
        </p:blipFill>
        <p:spPr>
          <a:xfrm>
            <a:off x="9886447" y="0"/>
            <a:ext cx="1166867" cy="1320801"/>
          </a:xfrm>
          <a:prstGeom prst="rect">
            <a:avLst/>
          </a:prstGeom>
          <a:ln w="12700">
            <a:miter lim="400000"/>
          </a:ln>
        </p:spPr>
      </p:pic>
    </p:spTree>
    <p:extLst>
      <p:ext uri="{BB962C8B-B14F-4D97-AF65-F5344CB8AC3E}">
        <p14:creationId xmlns="" xmlns:p14="http://schemas.microsoft.com/office/powerpoint/2010/main" val="3951402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3" name="Text Box 2"/>
          <p:cNvSpPr txBox="1">
            <a:spLocks noChangeArrowheads="1"/>
          </p:cNvSpPr>
          <p:nvPr/>
        </p:nvSpPr>
        <p:spPr bwMode="auto">
          <a:xfrm>
            <a:off x="685799" y="228600"/>
            <a:ext cx="9566031" cy="5816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33CC"/>
              </a:buClr>
              <a:buSzPct val="110000"/>
              <a:buFont typeface="Wingdings" panose="05000000000000000000" pitchFamily="2" charset="2"/>
              <a:buChar char="ü"/>
            </a:pPr>
            <a:r>
              <a:rPr lang="en-US" altLang="en-US" sz="2400" dirty="0">
                <a:latin typeface="Arial" panose="020B0604020202020204" pitchFamily="34" charset="0"/>
              </a:rPr>
              <a:t>ACI Committee  </a:t>
            </a:r>
            <a:r>
              <a:rPr lang="en-US" altLang="en-US" sz="2400" dirty="0">
                <a:solidFill>
                  <a:srgbClr val="0000FF"/>
                </a:solidFill>
                <a:latin typeface="Arial" panose="020B0604020202020204" pitchFamily="34" charset="0"/>
              </a:rPr>
              <a:t>207.1R </a:t>
            </a:r>
            <a:r>
              <a:rPr lang="en-US" altLang="en-US" sz="2400" dirty="0">
                <a:latin typeface="Arial" panose="020B0604020202020204" pitchFamily="34" charset="0"/>
              </a:rPr>
              <a:t> &amp; </a:t>
            </a:r>
            <a:r>
              <a:rPr lang="en-US" altLang="en-US" sz="2400" dirty="0">
                <a:solidFill>
                  <a:srgbClr val="0000FF"/>
                </a:solidFill>
                <a:latin typeface="Arial" panose="020B0604020202020204" pitchFamily="34" charset="0"/>
              </a:rPr>
              <a:t>RILEM Tech. Committee</a:t>
            </a:r>
            <a:r>
              <a:rPr lang="en-US" altLang="en-US" sz="2400" dirty="0">
                <a:latin typeface="Arial" panose="020B0604020202020204" pitchFamily="34" charset="0"/>
              </a:rPr>
              <a:t> give useful guidance in respect of thermal control plan and cracking in mass concrete. </a:t>
            </a:r>
          </a:p>
          <a:p>
            <a:pPr>
              <a:buClr>
                <a:srgbClr val="FF33CC"/>
              </a:buClr>
              <a:buSzPct val="110000"/>
              <a:buFont typeface="Wingdings" panose="05000000000000000000" pitchFamily="2" charset="2"/>
              <a:buChar char="ü"/>
            </a:pPr>
            <a:r>
              <a:rPr lang="en-US" altLang="en-US" sz="2400" dirty="0">
                <a:latin typeface="Arial" panose="020B0604020202020204" pitchFamily="34" charset="0"/>
              </a:rPr>
              <a:t>ACI Committee </a:t>
            </a:r>
            <a:r>
              <a:rPr lang="en-US" altLang="en-US" sz="2400" dirty="0">
                <a:solidFill>
                  <a:srgbClr val="0000FF"/>
                </a:solidFill>
                <a:latin typeface="Arial" panose="020B0604020202020204" pitchFamily="34" charset="0"/>
              </a:rPr>
              <a:t>224.R </a:t>
            </a:r>
            <a:r>
              <a:rPr lang="en-US" altLang="en-US" sz="2400" dirty="0">
                <a:latin typeface="Arial" panose="020B0604020202020204" pitchFamily="34" charset="0"/>
              </a:rPr>
              <a:t>contains recommendations regarding crack control in mass concrete.</a:t>
            </a:r>
          </a:p>
          <a:p>
            <a:pPr>
              <a:spcBef>
                <a:spcPct val="50000"/>
              </a:spcBef>
              <a:buClr>
                <a:srgbClr val="FF33CC"/>
              </a:buClr>
              <a:buSzPct val="110000"/>
              <a:buFont typeface="Wingdings" panose="05000000000000000000" pitchFamily="2" charset="2"/>
              <a:buChar char="ü"/>
            </a:pPr>
            <a:r>
              <a:rPr lang="en-US" altLang="en-US" sz="2400" dirty="0" err="1">
                <a:solidFill>
                  <a:srgbClr val="0000FF"/>
                </a:solidFill>
                <a:latin typeface="Arial" panose="020B0604020202020204" pitchFamily="34" charset="0"/>
              </a:rPr>
              <a:t>Panarese</a:t>
            </a:r>
            <a:r>
              <a:rPr lang="en-US" altLang="en-US" sz="2400" dirty="0">
                <a:latin typeface="Arial" panose="020B0604020202020204" pitchFamily="34" charset="0"/>
              </a:rPr>
              <a:t> postulated  that when dimensions of concrete structures are more than 1 m, temperature rise shall be considered. </a:t>
            </a:r>
          </a:p>
          <a:p>
            <a:pPr>
              <a:spcBef>
                <a:spcPct val="50000"/>
              </a:spcBef>
              <a:buClr>
                <a:srgbClr val="FF33CC"/>
              </a:buClr>
              <a:buSzPct val="110000"/>
              <a:buFont typeface="Wingdings" panose="05000000000000000000" pitchFamily="2" charset="2"/>
              <a:buChar char="ü"/>
            </a:pPr>
            <a:r>
              <a:rPr lang="en-US" altLang="en-US" sz="2400" dirty="0">
                <a:latin typeface="Arial" panose="020B0604020202020204" pitchFamily="34" charset="0"/>
              </a:rPr>
              <a:t>As per </a:t>
            </a:r>
            <a:r>
              <a:rPr lang="en-US" altLang="en-US" sz="2400" dirty="0">
                <a:solidFill>
                  <a:srgbClr val="0000FF"/>
                </a:solidFill>
                <a:latin typeface="Arial" panose="020B0604020202020204" pitchFamily="34" charset="0"/>
              </a:rPr>
              <a:t>ACI 301</a:t>
            </a:r>
            <a:r>
              <a:rPr lang="en-US" altLang="en-US" sz="2400" dirty="0">
                <a:latin typeface="Arial" panose="020B0604020202020204" pitchFamily="34" charset="0"/>
              </a:rPr>
              <a:t> heat generation should be considered when minimum c/s dimensions approaches or exceeds 760 mm or when cement contents above 356 Kg/m3 are used.</a:t>
            </a:r>
          </a:p>
          <a:p>
            <a:pPr>
              <a:spcBef>
                <a:spcPct val="50000"/>
              </a:spcBef>
              <a:buClr>
                <a:srgbClr val="FF33CC"/>
              </a:buClr>
              <a:buSzPct val="110000"/>
              <a:buFont typeface="Wingdings" panose="05000000000000000000" pitchFamily="2" charset="2"/>
              <a:buChar char="ü"/>
            </a:pPr>
            <a:r>
              <a:rPr lang="en-US" altLang="en-US" sz="2400" dirty="0">
                <a:latin typeface="Arial" panose="020B0604020202020204" pitchFamily="34" charset="0"/>
              </a:rPr>
              <a:t>The exact temperature required for the formation of DEF is extensively debated; but the majority of available research reports 70</a:t>
            </a:r>
            <a:r>
              <a:rPr lang="en-US" altLang="en-US" sz="2400" baseline="30000" dirty="0">
                <a:latin typeface="Arial" panose="020B0604020202020204" pitchFamily="34" charset="0"/>
              </a:rPr>
              <a:t>0</a:t>
            </a:r>
            <a:r>
              <a:rPr lang="en-US" altLang="en-US" sz="2400" dirty="0">
                <a:latin typeface="Arial" panose="020B0604020202020204" pitchFamily="34" charset="0"/>
              </a:rPr>
              <a:t>C (158</a:t>
            </a:r>
            <a:r>
              <a:rPr lang="en-US" altLang="en-US" sz="2400" baseline="30000" dirty="0">
                <a:latin typeface="Arial" panose="020B0604020202020204" pitchFamily="34" charset="0"/>
              </a:rPr>
              <a:t>0</a:t>
            </a:r>
            <a:r>
              <a:rPr lang="en-US" altLang="en-US" sz="2400" dirty="0">
                <a:latin typeface="Arial" panose="020B0604020202020204" pitchFamily="34" charset="0"/>
              </a:rPr>
              <a:t>F) as the minimum temperature necessary for the formation of DEF- </a:t>
            </a:r>
            <a:r>
              <a:rPr lang="en-US" altLang="en-US" sz="2400" dirty="0" err="1">
                <a:solidFill>
                  <a:srgbClr val="0000FF"/>
                </a:solidFill>
                <a:latin typeface="Arial" panose="020B0604020202020204" pitchFamily="34" charset="0"/>
              </a:rPr>
              <a:t>Gajda</a:t>
            </a:r>
            <a:r>
              <a:rPr lang="en-US" altLang="en-US" sz="2400" dirty="0">
                <a:solidFill>
                  <a:srgbClr val="0000FF"/>
                </a:solidFill>
                <a:latin typeface="Arial" panose="020B0604020202020204" pitchFamily="34" charset="0"/>
              </a:rPr>
              <a:t>.</a:t>
            </a:r>
            <a:r>
              <a:rPr lang="en-US" altLang="en-US" sz="2400" dirty="0">
                <a:latin typeface="Arial" panose="020B0604020202020204" pitchFamily="34" charset="0"/>
              </a:rPr>
              <a:t> </a:t>
            </a:r>
          </a:p>
        </p:txBody>
      </p:sp>
    </p:spTree>
    <p:extLst>
      <p:ext uri="{BB962C8B-B14F-4D97-AF65-F5344CB8AC3E}">
        <p14:creationId xmlns="" xmlns:p14="http://schemas.microsoft.com/office/powerpoint/2010/main" val="1034746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3" name="Text Box 2"/>
          <p:cNvSpPr txBox="1">
            <a:spLocks noChangeArrowheads="1"/>
          </p:cNvSpPr>
          <p:nvPr/>
        </p:nvSpPr>
        <p:spPr bwMode="auto">
          <a:xfrm>
            <a:off x="1295400" y="152400"/>
            <a:ext cx="8068408"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00FF"/>
                </a:solidFill>
                <a:latin typeface="Arial" panose="020B0604020202020204" pitchFamily="34" charset="0"/>
              </a:rPr>
              <a:t>REVIEW OF PROVISIONS REGARDING CRACKING ASSESSMENT</a:t>
            </a:r>
            <a:endParaRPr lang="en-US" altLang="en-US" b="1" dirty="0">
              <a:solidFill>
                <a:srgbClr val="FF00FF"/>
              </a:solidFill>
            </a:endParaRPr>
          </a:p>
        </p:txBody>
      </p:sp>
      <p:sp>
        <p:nvSpPr>
          <p:cNvPr id="4" name="Text Box 3"/>
          <p:cNvSpPr txBox="1">
            <a:spLocks noChangeArrowheads="1"/>
          </p:cNvSpPr>
          <p:nvPr/>
        </p:nvSpPr>
        <p:spPr bwMode="auto">
          <a:xfrm>
            <a:off x="990600" y="990600"/>
            <a:ext cx="9252438" cy="54476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0066"/>
              </a:buClr>
              <a:buSzPct val="115000"/>
              <a:buFont typeface="Wingdings" panose="05000000000000000000" pitchFamily="2" charset="2"/>
              <a:buChar char="Ø"/>
            </a:pPr>
            <a:r>
              <a:rPr lang="en-US" altLang="en-US" sz="2400" dirty="0">
                <a:latin typeface="Arial" panose="020B0604020202020204" pitchFamily="34" charset="0"/>
              </a:rPr>
              <a:t>There are many </a:t>
            </a:r>
            <a:r>
              <a:rPr lang="en-US" altLang="en-US" sz="2400" dirty="0">
                <a:solidFill>
                  <a:srgbClr val="CC3300"/>
                </a:solidFill>
                <a:latin typeface="Arial" panose="020B0604020202020204" pitchFamily="34" charset="0"/>
              </a:rPr>
              <a:t>criteria for assessment</a:t>
            </a:r>
            <a:r>
              <a:rPr lang="en-US" altLang="en-US" sz="2400" dirty="0">
                <a:latin typeface="Arial" panose="020B0604020202020204" pitchFamily="34" charset="0"/>
              </a:rPr>
              <a:t> of the hydration heat induced cracks. Such as </a:t>
            </a:r>
            <a:r>
              <a:rPr lang="en-US" altLang="en-US" sz="2400" dirty="0">
                <a:solidFill>
                  <a:srgbClr val="CC3300"/>
                </a:solidFill>
                <a:latin typeface="Arial" panose="020B0604020202020204" pitchFamily="34" charset="0"/>
              </a:rPr>
              <a:t>temperature based</a:t>
            </a:r>
            <a:r>
              <a:rPr lang="en-US" altLang="en-US" sz="2400" dirty="0">
                <a:latin typeface="Arial" panose="020B0604020202020204" pitchFamily="34" charset="0"/>
              </a:rPr>
              <a:t> assessment as well as </a:t>
            </a:r>
            <a:r>
              <a:rPr lang="en-US" altLang="en-US" sz="2400" dirty="0">
                <a:solidFill>
                  <a:srgbClr val="CC3300"/>
                </a:solidFill>
                <a:latin typeface="Arial" panose="020B0604020202020204" pitchFamily="34" charset="0"/>
              </a:rPr>
              <a:t>stress based</a:t>
            </a:r>
            <a:r>
              <a:rPr lang="en-US" altLang="en-US" sz="2400" dirty="0">
                <a:latin typeface="Arial" panose="020B0604020202020204" pitchFamily="34" charset="0"/>
              </a:rPr>
              <a:t> assessment. </a:t>
            </a:r>
          </a:p>
          <a:p>
            <a:pPr>
              <a:spcBef>
                <a:spcPct val="50000"/>
              </a:spcBef>
              <a:buClr>
                <a:srgbClr val="FF0066"/>
              </a:buClr>
              <a:buSzPct val="115000"/>
              <a:buFont typeface="Wingdings" panose="05000000000000000000" pitchFamily="2" charset="2"/>
              <a:buChar char="Ø"/>
            </a:pPr>
            <a:r>
              <a:rPr lang="en-US" altLang="en-US" sz="2400" dirty="0">
                <a:latin typeface="Arial" panose="020B0604020202020204" pitchFamily="34" charset="0"/>
              </a:rPr>
              <a:t> </a:t>
            </a:r>
            <a:r>
              <a:rPr lang="en-US" altLang="en-US" sz="2400" dirty="0">
                <a:solidFill>
                  <a:srgbClr val="0000FF"/>
                </a:solidFill>
                <a:latin typeface="Arial" panose="020B0604020202020204" pitchFamily="34" charset="0"/>
              </a:rPr>
              <a:t>Temperature based assessment</a:t>
            </a:r>
            <a:r>
              <a:rPr lang="en-US" altLang="en-US" sz="2400" dirty="0">
                <a:latin typeface="Arial" panose="020B0604020202020204" pitchFamily="34" charset="0"/>
              </a:rPr>
              <a:t> has been frequently employed in practice as temperatures can be </a:t>
            </a:r>
            <a:r>
              <a:rPr lang="en-US" altLang="en-US" sz="2400" dirty="0">
                <a:solidFill>
                  <a:srgbClr val="0000FF"/>
                </a:solidFill>
                <a:latin typeface="Arial" panose="020B0604020202020204" pitchFamily="34" charset="0"/>
              </a:rPr>
              <a:t>readily</a:t>
            </a:r>
            <a:r>
              <a:rPr lang="en-US" altLang="en-US" sz="2400" dirty="0">
                <a:latin typeface="Arial" panose="020B0604020202020204" pitchFamily="34" charset="0"/>
              </a:rPr>
              <a:t> assessed by field measurements as well as analysis and the </a:t>
            </a:r>
            <a:r>
              <a:rPr lang="en-US" altLang="en-US" sz="2400" dirty="0">
                <a:solidFill>
                  <a:srgbClr val="0000FF"/>
                </a:solidFill>
                <a:latin typeface="Arial" panose="020B0604020202020204" pitchFamily="34" charset="0"/>
              </a:rPr>
              <a:t>reliability</a:t>
            </a:r>
            <a:r>
              <a:rPr lang="en-US" altLang="en-US" sz="2400" dirty="0">
                <a:latin typeface="Arial" panose="020B0604020202020204" pitchFamily="34" charset="0"/>
              </a:rPr>
              <a:t> of temperature measurement is significantly </a:t>
            </a:r>
            <a:r>
              <a:rPr lang="en-US" altLang="en-US" sz="2400" dirty="0">
                <a:solidFill>
                  <a:srgbClr val="0000FF"/>
                </a:solidFill>
                <a:latin typeface="Arial" panose="020B0604020202020204" pitchFamily="34" charset="0"/>
              </a:rPr>
              <a:t>higher</a:t>
            </a:r>
            <a:r>
              <a:rPr lang="en-US" altLang="en-US" sz="2400" dirty="0">
                <a:latin typeface="Arial" panose="020B0604020202020204" pitchFamily="34" charset="0"/>
              </a:rPr>
              <a:t> than that of stress measurements. </a:t>
            </a:r>
          </a:p>
          <a:p>
            <a:pPr>
              <a:buClr>
                <a:srgbClr val="FF0066"/>
              </a:buClr>
              <a:buSzPct val="110000"/>
              <a:buFont typeface="Wingdings" panose="05000000000000000000" pitchFamily="2" charset="2"/>
              <a:buChar char="Ø"/>
            </a:pPr>
            <a:r>
              <a:rPr lang="en-US" altLang="en-US" sz="2400" dirty="0">
                <a:latin typeface="Arial" panose="020B0604020202020204" pitchFamily="34" charset="0"/>
              </a:rPr>
              <a:t> In the US the ACI guides namely </a:t>
            </a:r>
            <a:r>
              <a:rPr lang="en-US" altLang="en-US" sz="2400" dirty="0">
                <a:solidFill>
                  <a:srgbClr val="0000FF"/>
                </a:solidFill>
                <a:latin typeface="Arial" panose="020B0604020202020204" pitchFamily="34" charset="0"/>
              </a:rPr>
              <a:t>ACI 207.2R-2007</a:t>
            </a:r>
            <a:r>
              <a:rPr lang="en-US" altLang="en-US" sz="2400" dirty="0">
                <a:latin typeface="Arial" panose="020B0604020202020204" pitchFamily="34" charset="0"/>
              </a:rPr>
              <a:t> and  </a:t>
            </a:r>
            <a:r>
              <a:rPr lang="en-US" altLang="en-US" sz="2400" dirty="0">
                <a:solidFill>
                  <a:srgbClr val="0000FF"/>
                </a:solidFill>
                <a:latin typeface="Arial" panose="020B0604020202020204" pitchFamily="34" charset="0"/>
              </a:rPr>
              <a:t>ACI 305 R</a:t>
            </a:r>
            <a:r>
              <a:rPr lang="en-US" altLang="en-US" sz="2400" dirty="0">
                <a:latin typeface="Arial" panose="020B0604020202020204" pitchFamily="34" charset="0"/>
              </a:rPr>
              <a:t> do not provide any specific criteria for cracking induced by the heat of hydration.</a:t>
            </a:r>
          </a:p>
          <a:p>
            <a:pPr>
              <a:buClr>
                <a:srgbClr val="FF0066"/>
              </a:buClr>
              <a:buSzPct val="110000"/>
              <a:buFont typeface="Wingdings" panose="05000000000000000000" pitchFamily="2" charset="2"/>
              <a:buChar char="Ø"/>
            </a:pPr>
            <a:r>
              <a:rPr lang="en-US" altLang="en-US" sz="2400" dirty="0">
                <a:latin typeface="Arial" panose="020B0604020202020204" pitchFamily="34" charset="0"/>
              </a:rPr>
              <a:t> In Europe, as per </a:t>
            </a:r>
            <a:r>
              <a:rPr lang="en-US" altLang="en-US" sz="2400" dirty="0">
                <a:solidFill>
                  <a:srgbClr val="0000FF"/>
                </a:solidFill>
                <a:latin typeface="Arial" panose="020B0604020202020204" pitchFamily="34" charset="0"/>
              </a:rPr>
              <a:t>CEB–FIB 1993</a:t>
            </a:r>
            <a:r>
              <a:rPr lang="en-US" altLang="en-US" sz="2400" dirty="0">
                <a:latin typeface="Arial" panose="020B0604020202020204" pitchFamily="34" charset="0"/>
              </a:rPr>
              <a:t> crack risk criteria and various temperature difference criteria have been employed together in some large projects.</a:t>
            </a:r>
          </a:p>
        </p:txBody>
      </p:sp>
    </p:spTree>
    <p:extLst>
      <p:ext uri="{BB962C8B-B14F-4D97-AF65-F5344CB8AC3E}">
        <p14:creationId xmlns="" xmlns:p14="http://schemas.microsoft.com/office/powerpoint/2010/main" val="3940500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3" name="Text Box 2"/>
          <p:cNvSpPr txBox="1">
            <a:spLocks noChangeArrowheads="1"/>
          </p:cNvSpPr>
          <p:nvPr/>
        </p:nvSpPr>
        <p:spPr bwMode="auto">
          <a:xfrm>
            <a:off x="701040" y="76200"/>
            <a:ext cx="8793480" cy="39703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0000FF"/>
                </a:solidFill>
                <a:latin typeface="Arial" panose="020B0604020202020204" pitchFamily="34" charset="0"/>
              </a:rPr>
              <a:t>Japan Concrete Institute 1986</a:t>
            </a:r>
            <a:r>
              <a:rPr lang="en-US" altLang="en-US" sz="2400" dirty="0">
                <a:latin typeface="Arial" panose="020B0604020202020204" pitchFamily="34" charset="0"/>
              </a:rPr>
              <a:t> adopts the crack index based on the splitting tensile strength of concrete and the tensile strength which are time </a:t>
            </a:r>
            <a:r>
              <a:rPr lang="en-US" altLang="en-US" sz="2400" dirty="0" err="1">
                <a:latin typeface="Arial" panose="020B0604020202020204" pitchFamily="34" charset="0"/>
              </a:rPr>
              <a:t>dependant</a:t>
            </a:r>
            <a:r>
              <a:rPr lang="en-US" altLang="en-US" sz="2400" dirty="0">
                <a:latin typeface="Arial" panose="020B0604020202020204" pitchFamily="34" charset="0"/>
              </a:rPr>
              <a:t> and can be obtained by thermal stress analysis.</a:t>
            </a:r>
          </a:p>
          <a:p>
            <a:pPr>
              <a:spcBef>
                <a:spcPct val="50000"/>
              </a:spcBef>
            </a:pPr>
            <a:r>
              <a:rPr lang="en-US" altLang="en-US" sz="2400" dirty="0">
                <a:solidFill>
                  <a:srgbClr val="0000FF"/>
                </a:solidFill>
                <a:latin typeface="Arial" panose="020B0604020202020204" pitchFamily="34" charset="0"/>
              </a:rPr>
              <a:t>Korean Standard Specification</a:t>
            </a:r>
            <a:r>
              <a:rPr lang="en-US" altLang="en-US" sz="2400" dirty="0">
                <a:latin typeface="Arial" panose="020B0604020202020204" pitchFamily="34" charset="0"/>
              </a:rPr>
              <a:t> </a:t>
            </a:r>
            <a:r>
              <a:rPr lang="en-US" altLang="en-US" sz="2400" dirty="0">
                <a:solidFill>
                  <a:srgbClr val="0000FF"/>
                </a:solidFill>
                <a:latin typeface="Arial" panose="020B0604020202020204" pitchFamily="34" charset="0"/>
              </a:rPr>
              <a:t>2003 </a:t>
            </a:r>
            <a:r>
              <a:rPr lang="en-US" altLang="en-US" sz="2400" dirty="0">
                <a:latin typeface="Arial" panose="020B0604020202020204" pitchFamily="34" charset="0"/>
              </a:rPr>
              <a:t>for Concrete present simplified form of </a:t>
            </a:r>
            <a:r>
              <a:rPr lang="en-US" altLang="en-US" sz="2400" b="1" dirty="0">
                <a:solidFill>
                  <a:srgbClr val="CC3300"/>
                </a:solidFill>
                <a:latin typeface="Arial" panose="020B0604020202020204" pitchFamily="34" charset="0"/>
              </a:rPr>
              <a:t>crack index</a:t>
            </a:r>
            <a:r>
              <a:rPr lang="en-US" altLang="en-US" sz="2400" dirty="0">
                <a:latin typeface="Arial" panose="020B0604020202020204" pitchFamily="34" charset="0"/>
              </a:rPr>
              <a:t> as a function of temperature and for internally restrained case is given by : - - </a:t>
            </a:r>
          </a:p>
          <a:p>
            <a:r>
              <a:rPr lang="en-US" altLang="en-US" sz="2400" dirty="0">
                <a:latin typeface="Arial" panose="020B0604020202020204" pitchFamily="34" charset="0"/>
              </a:rPr>
              <a:t> </a:t>
            </a:r>
            <a:r>
              <a:rPr lang="en-US" altLang="en-US" sz="2400" b="1" dirty="0" err="1">
                <a:solidFill>
                  <a:srgbClr val="CC3300"/>
                </a:solidFill>
                <a:latin typeface="Arial" panose="020B0604020202020204" pitchFamily="34" charset="0"/>
              </a:rPr>
              <a:t>Icr</a:t>
            </a:r>
            <a:r>
              <a:rPr lang="en-US" altLang="en-US" sz="2400" b="1" dirty="0">
                <a:solidFill>
                  <a:srgbClr val="CC3300"/>
                </a:solidFill>
                <a:latin typeface="Arial" panose="020B0604020202020204" pitchFamily="34" charset="0"/>
              </a:rPr>
              <a:t> =   15 / ∆</a:t>
            </a:r>
            <a:r>
              <a:rPr lang="en-US" altLang="en-US" sz="2400" b="1" dirty="0" err="1">
                <a:solidFill>
                  <a:srgbClr val="CC3300"/>
                </a:solidFill>
                <a:latin typeface="Arial" panose="020B0604020202020204" pitchFamily="34" charset="0"/>
              </a:rPr>
              <a:t>Ti</a:t>
            </a:r>
            <a:endParaRPr lang="en-US" altLang="en-US" sz="2400" b="1" dirty="0">
              <a:solidFill>
                <a:srgbClr val="CC3300"/>
              </a:solidFill>
              <a:latin typeface="Arial" panose="020B0604020202020204" pitchFamily="34" charset="0"/>
            </a:endParaRPr>
          </a:p>
          <a:p>
            <a:r>
              <a:rPr lang="en-US" altLang="en-US" sz="2400" dirty="0">
                <a:latin typeface="Arial" panose="020B0604020202020204" pitchFamily="34" charset="0"/>
              </a:rPr>
              <a:t>Where ∆</a:t>
            </a:r>
            <a:r>
              <a:rPr lang="en-US" altLang="en-US" sz="2400" dirty="0" err="1">
                <a:latin typeface="Arial" panose="020B0604020202020204" pitchFamily="34" charset="0"/>
              </a:rPr>
              <a:t>Ti</a:t>
            </a:r>
            <a:r>
              <a:rPr lang="en-US" altLang="en-US" sz="2400" dirty="0">
                <a:latin typeface="Arial" panose="020B0604020202020204" pitchFamily="34" charset="0"/>
              </a:rPr>
              <a:t>  = maximum temperature difference across the section </a:t>
            </a:r>
            <a:r>
              <a:rPr lang="en-US" altLang="en-US" sz="2400" baseline="30000" dirty="0">
                <a:latin typeface="Arial" panose="020B0604020202020204" pitchFamily="34" charset="0"/>
              </a:rPr>
              <a:t>o</a:t>
            </a:r>
            <a:r>
              <a:rPr lang="en-US" altLang="en-US" sz="2400" dirty="0">
                <a:latin typeface="Arial" panose="020B0604020202020204" pitchFamily="34" charset="0"/>
              </a:rPr>
              <a:t> C</a:t>
            </a:r>
          </a:p>
        </p:txBody>
      </p:sp>
      <p:pic>
        <p:nvPicPr>
          <p:cNvPr id="4"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4840" y="4084320"/>
            <a:ext cx="4191000" cy="2563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Group 4"/>
          <p:cNvGraphicFramePr>
            <a:graphicFrameLocks noGrp="1"/>
          </p:cNvGraphicFramePr>
          <p:nvPr/>
        </p:nvGraphicFramePr>
        <p:xfrm>
          <a:off x="5105400" y="3794760"/>
          <a:ext cx="4069080" cy="1539240"/>
        </p:xfrm>
        <a:graphic>
          <a:graphicData uri="http://schemas.openxmlformats.org/drawingml/2006/table">
            <a:tbl>
              <a:tblPr/>
              <a:tblGrid>
                <a:gridCol w="2517225">
                  <a:extLst>
                    <a:ext uri="{9D8B030D-6E8A-4147-A177-3AD203B41FA5}">
                      <a16:colId xmlns="" xmlns:a16="http://schemas.microsoft.com/office/drawing/2014/main" val="2892570927"/>
                    </a:ext>
                  </a:extLst>
                </a:gridCol>
                <a:gridCol w="1551855">
                  <a:extLst>
                    <a:ext uri="{9D8B030D-6E8A-4147-A177-3AD203B41FA5}">
                      <a16:colId xmlns="" xmlns:a16="http://schemas.microsoft.com/office/drawing/2014/main" val="3362205606"/>
                    </a:ext>
                  </a:extLst>
                </a:gridCol>
              </a:tblGrid>
              <a:tr h="307848">
                <a:tc grid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66"/>
                          </a:solidFill>
                          <a:effectLst/>
                          <a:latin typeface="Arial" panose="020B0604020202020204" pitchFamily="34" charset="0"/>
                          <a:cs typeface="Times New Roman" panose="02020603050405020304" pitchFamily="18" charset="0"/>
                        </a:rPr>
                        <a:t>The following criteria could be specified:</a:t>
                      </a:r>
                      <a:endParaRPr kumimoji="0" lang="en-US" altLang="en-US" sz="1400" b="1" i="0" u="none" strike="noStrike" cap="none" normalizeH="0" baseline="0" dirty="0" smtClean="0">
                        <a:ln>
                          <a:noFill/>
                        </a:ln>
                        <a:solidFill>
                          <a:srgbClr val="FF0066"/>
                        </a:solidFill>
                        <a:effectLst/>
                        <a:latin typeface="Arial" panose="020B0604020202020204" pitchFamily="34" charset="0"/>
                        <a:cs typeface="Arial" panose="020B0604020202020204" pitchFamily="34" charset="0"/>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IN"/>
                    </a:p>
                  </a:txBody>
                  <a:tcPr/>
                </a:tc>
                <a:extLst>
                  <a:ext uri="{0D108BD9-81ED-4DB2-BD59-A6C34878D82A}">
                    <a16:rowId xmlns="" xmlns:a16="http://schemas.microsoft.com/office/drawing/2014/main" val="1191744078"/>
                  </a:ext>
                </a:extLst>
              </a:tr>
              <a:tr h="30784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FF"/>
                          </a:solidFill>
                          <a:effectLst/>
                          <a:latin typeface="Arial" panose="020B0604020202020204" pitchFamily="34" charset="0"/>
                          <a:cs typeface="Times New Roman" panose="02020603050405020304" pitchFamily="18" charset="0"/>
                        </a:rPr>
                        <a:t>Criteria </a:t>
                      </a:r>
                      <a:endParaRPr kumimoji="0" lang="en-US" altLang="en-US" sz="1400" b="1"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FF"/>
                          </a:solidFill>
                          <a:effectLst/>
                          <a:latin typeface="Arial" panose="020B0604020202020204" pitchFamily="34" charset="0"/>
                          <a:cs typeface="Times New Roman" panose="02020603050405020304" pitchFamily="18" charset="0"/>
                        </a:rPr>
                        <a:t>I</a:t>
                      </a:r>
                      <a:r>
                        <a:rPr kumimoji="0" lang="en-US" altLang="en-US" sz="1400" b="1" i="0" u="none" strike="noStrike" cap="none" normalizeH="0" baseline="-30000" smtClean="0">
                          <a:ln>
                            <a:noFill/>
                          </a:ln>
                          <a:solidFill>
                            <a:srgbClr val="0000FF"/>
                          </a:solidFill>
                          <a:effectLst/>
                          <a:latin typeface="Arial" panose="020B0604020202020204" pitchFamily="34" charset="0"/>
                          <a:cs typeface="Times New Roman" panose="02020603050405020304" pitchFamily="18" charset="0"/>
                        </a:rPr>
                        <a:t>cr</a:t>
                      </a:r>
                      <a:r>
                        <a:rPr kumimoji="0" lang="en-US" altLang="en-US" sz="1400" b="1" i="0" u="none" strike="noStrike" cap="none" normalizeH="0" baseline="0" smtClean="0">
                          <a:ln>
                            <a:noFill/>
                          </a:ln>
                          <a:solidFill>
                            <a:srgbClr val="0000FF"/>
                          </a:solidFill>
                          <a:effectLst/>
                          <a:latin typeface="Arial" panose="020B0604020202020204" pitchFamily="34" charset="0"/>
                          <a:cs typeface="Times New Roman" panose="02020603050405020304" pitchFamily="18" charset="0"/>
                        </a:rPr>
                        <a:t> Value </a:t>
                      </a:r>
                      <a:endParaRPr kumimoji="0" lang="en-US" altLang="en-US" sz="1400" b="1" i="0" u="none" strike="noStrike" cap="none" normalizeH="0" baseline="0" smtClean="0">
                        <a:ln>
                          <a:noFill/>
                        </a:ln>
                        <a:solidFill>
                          <a:srgbClr val="0000FF"/>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2683085918"/>
                  </a:ext>
                </a:extLst>
              </a:tr>
              <a:tr h="30784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to prevent cracks</a:t>
                      </a: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Icr &gt; 1.5</a:t>
                      </a: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433464322"/>
                  </a:ext>
                </a:extLst>
              </a:tr>
              <a:tr h="30784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to limit cracks</a:t>
                      </a: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1.2 &gt; </a:t>
                      </a:r>
                      <a:r>
                        <a:rPr kumimoji="0" lang="en-US" altLang="en-US" sz="1400" b="0" i="0"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I</a:t>
                      </a:r>
                      <a:r>
                        <a:rPr kumimoji="0" lang="en-US" altLang="en-US" sz="1400" b="0" i="0" u="none" strike="noStrike" cap="none" normalizeH="0" baseline="-30000" dirty="0" err="1" smtClean="0">
                          <a:ln>
                            <a:noFill/>
                          </a:ln>
                          <a:solidFill>
                            <a:schemeClr val="tx1"/>
                          </a:solidFill>
                          <a:effectLst/>
                          <a:latin typeface="Arial" panose="020B0604020202020204" pitchFamily="34" charset="0"/>
                          <a:cs typeface="Times New Roman" panose="02020603050405020304" pitchFamily="18" charset="0"/>
                        </a:rPr>
                        <a:t>cr</a:t>
                      </a:r>
                      <a:r>
                        <a:rPr kumimoji="0" lang="en-US" altLang="en-US"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&lt; 1.5</a:t>
                      </a: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750142105"/>
                  </a:ext>
                </a:extLst>
              </a:tr>
              <a:tr h="307848">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rPr>
                        <a:t> to limit harmful cracks</a:t>
                      </a:r>
                      <a:endParaRPr kumimoji="0" lang="en-US" alt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cap="flat">
                      <a:noFill/>
                    </a:lnL>
                    <a:lnR>
                      <a:noFill/>
                    </a:lnR>
                    <a:lnT>
                      <a:noFill/>
                    </a:lnT>
                    <a:lnB cap="flat">
                      <a:noFill/>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cs typeface="Arial" panose="020B060402020202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cs typeface="Arial" panose="020B060402020202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cs typeface="Arial" panose="020B060402020202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cs typeface="Arial" panose="020B060402020202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0.7 &gt; </a:t>
                      </a:r>
                      <a:r>
                        <a:rPr kumimoji="0" lang="en-US" altLang="en-US" sz="1400" b="0" i="0"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I</a:t>
                      </a:r>
                      <a:r>
                        <a:rPr kumimoji="0" lang="en-US" altLang="en-US" sz="1400" b="0" i="0" u="none" strike="noStrike" cap="none" normalizeH="0" baseline="-30000" dirty="0" err="1" smtClean="0">
                          <a:ln>
                            <a:noFill/>
                          </a:ln>
                          <a:solidFill>
                            <a:schemeClr val="tx1"/>
                          </a:solidFill>
                          <a:effectLst/>
                          <a:latin typeface="Arial" panose="020B0604020202020204" pitchFamily="34" charset="0"/>
                          <a:cs typeface="Times New Roman" panose="02020603050405020304" pitchFamily="18" charset="0"/>
                        </a:rPr>
                        <a:t>cr</a:t>
                      </a:r>
                      <a:r>
                        <a:rPr kumimoji="0" lang="en-US" altLang="en-US"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a:t>
                      </a:r>
                      <a:r>
                        <a:rPr kumimoji="0" lang="en-US" altLang="en-US" sz="1400" b="0" i="0" u="none" strike="noStrike" cap="none" normalizeH="0" baseline="-30000" dirty="0" smtClean="0">
                          <a:ln>
                            <a:noFill/>
                          </a:ln>
                          <a:solidFill>
                            <a:schemeClr val="tx1"/>
                          </a:solidFill>
                          <a:effectLst/>
                          <a:latin typeface="Arial" panose="020B0604020202020204" pitchFamily="34" charset="0"/>
                          <a:cs typeface="Times New Roman" panose="02020603050405020304" pitchFamily="18" charset="0"/>
                        </a:rPr>
                        <a:t> </a:t>
                      </a:r>
                      <a:r>
                        <a:rPr kumimoji="0" lang="en-US" altLang="en-US" sz="14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&lt; 1.2</a:t>
                      </a: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b" horzOverflow="overflow">
                    <a:lnL>
                      <a:noFill/>
                    </a:lnL>
                    <a:lnR cap="flat">
                      <a:noFill/>
                    </a:lnR>
                    <a:lnT>
                      <a:noFill/>
                    </a:lnT>
                    <a:lnB cap="flat">
                      <a:noFill/>
                    </a:lnB>
                    <a:lnTlToBr>
                      <a:noFill/>
                    </a:lnTlToBr>
                    <a:lnBlToTr>
                      <a:noFill/>
                    </a:lnBlToTr>
                    <a:noFill/>
                  </a:tcPr>
                </a:tc>
                <a:extLst>
                  <a:ext uri="{0D108BD9-81ED-4DB2-BD59-A6C34878D82A}">
                    <a16:rowId xmlns="" xmlns:a16="http://schemas.microsoft.com/office/drawing/2014/main" val="4002714023"/>
                  </a:ext>
                </a:extLst>
              </a:tr>
            </a:tbl>
          </a:graphicData>
        </a:graphic>
      </p:graphicFrame>
      <p:sp>
        <p:nvSpPr>
          <p:cNvPr id="7" name="Rectangle 18"/>
          <p:cNvSpPr>
            <a:spLocks noChangeArrowheads="1"/>
          </p:cNvSpPr>
          <p:nvPr/>
        </p:nvSpPr>
        <p:spPr bwMode="auto">
          <a:xfrm>
            <a:off x="4754880" y="5288340"/>
            <a:ext cx="505968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400" dirty="0">
                <a:latin typeface="Arial" panose="020B0604020202020204" pitchFamily="34" charset="0"/>
              </a:rPr>
              <a:t>Based on crack index the probability of crack occurrence is as shown in Figure; which can be used to assess  cracking.</a:t>
            </a:r>
          </a:p>
        </p:txBody>
      </p:sp>
      <p:sp>
        <p:nvSpPr>
          <p:cNvPr id="8" name="Rectangle 19"/>
          <p:cNvSpPr>
            <a:spLocks noChangeArrowheads="1"/>
          </p:cNvSpPr>
          <p:nvPr/>
        </p:nvSpPr>
        <p:spPr bwMode="auto">
          <a:xfrm>
            <a:off x="9662160" y="6256655"/>
            <a:ext cx="13128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b="1">
                <a:solidFill>
                  <a:srgbClr val="FF00FF"/>
                </a:solidFill>
                <a:latin typeface="Arial" panose="020B0604020202020204" pitchFamily="34" charset="0"/>
              </a:rPr>
              <a:t>Contd. …</a:t>
            </a:r>
          </a:p>
        </p:txBody>
      </p:sp>
    </p:spTree>
    <p:extLst>
      <p:ext uri="{BB962C8B-B14F-4D97-AF65-F5344CB8AC3E}">
        <p14:creationId xmlns="" xmlns:p14="http://schemas.microsoft.com/office/powerpoint/2010/main" val="2946844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3" name="Text Box 2"/>
          <p:cNvSpPr txBox="1">
            <a:spLocks noChangeArrowheads="1"/>
          </p:cNvSpPr>
          <p:nvPr/>
        </p:nvSpPr>
        <p:spPr bwMode="auto">
          <a:xfrm>
            <a:off x="698696" y="300697"/>
            <a:ext cx="9322776" cy="6001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dirty="0">
                <a:latin typeface="Arial" panose="020B0604020202020204" pitchFamily="34" charset="0"/>
              </a:rPr>
              <a:t>So, the </a:t>
            </a:r>
            <a:r>
              <a:rPr lang="en-US" altLang="en-US" sz="2400" dirty="0">
                <a:solidFill>
                  <a:srgbClr val="0000FF"/>
                </a:solidFill>
                <a:latin typeface="Arial" panose="020B0604020202020204" pitchFamily="34" charset="0"/>
              </a:rPr>
              <a:t>temperature difference across the section</a:t>
            </a:r>
            <a:r>
              <a:rPr lang="en-US" altLang="en-US" sz="2400" dirty="0">
                <a:latin typeface="Arial" panose="020B0604020202020204" pitchFamily="34" charset="0"/>
              </a:rPr>
              <a:t> is the primary information required for the evaluation of the </a:t>
            </a:r>
            <a:r>
              <a:rPr lang="en-US" altLang="en-US" sz="2400" dirty="0">
                <a:solidFill>
                  <a:srgbClr val="0000FF"/>
                </a:solidFill>
                <a:latin typeface="Arial" panose="020B0604020202020204" pitchFamily="34" charset="0"/>
              </a:rPr>
              <a:t>tendency of cracking</a:t>
            </a:r>
            <a:r>
              <a:rPr lang="en-US" altLang="en-US" sz="2400" dirty="0" smtClean="0">
                <a:solidFill>
                  <a:srgbClr val="0000FF"/>
                </a:solidFill>
                <a:latin typeface="Arial" panose="020B0604020202020204" pitchFamily="34" charset="0"/>
              </a:rPr>
              <a:t>.</a:t>
            </a:r>
          </a:p>
          <a:p>
            <a:endParaRPr lang="en-US" altLang="en-US" sz="2400" dirty="0">
              <a:solidFill>
                <a:srgbClr val="0000FF"/>
              </a:solidFill>
              <a:latin typeface="Arial" panose="020B0604020202020204" pitchFamily="34" charset="0"/>
            </a:endParaRPr>
          </a:p>
          <a:p>
            <a:r>
              <a:rPr lang="en-US" altLang="en-US" sz="2400" dirty="0" smtClean="0">
                <a:latin typeface="Arial" panose="020B0604020202020204" pitchFamily="34" charset="0"/>
              </a:rPr>
              <a:t>As </a:t>
            </a:r>
            <a:r>
              <a:rPr lang="en-US" altLang="en-US" sz="2400" dirty="0">
                <a:latin typeface="Arial" panose="020B0604020202020204" pitchFamily="34" charset="0"/>
              </a:rPr>
              <a:t>derived and reported by </a:t>
            </a:r>
            <a:r>
              <a:rPr lang="en-US" altLang="en-US" sz="2400" dirty="0">
                <a:solidFill>
                  <a:srgbClr val="0000FF"/>
                </a:solidFill>
                <a:latin typeface="Arial" panose="020B0604020202020204" pitchFamily="34" charset="0"/>
              </a:rPr>
              <a:t>Jeon, 2008</a:t>
            </a:r>
            <a:r>
              <a:rPr lang="en-US" altLang="en-US" sz="2400" dirty="0">
                <a:latin typeface="Arial" panose="020B0604020202020204" pitchFamily="34" charset="0"/>
              </a:rPr>
              <a:t> the crack index for internally restraint cases for </a:t>
            </a:r>
            <a:r>
              <a:rPr lang="en-US" altLang="en-US" sz="2400" dirty="0">
                <a:solidFill>
                  <a:srgbClr val="FF00FF"/>
                </a:solidFill>
                <a:latin typeface="Arial" panose="020B0604020202020204" pitchFamily="34" charset="0"/>
              </a:rPr>
              <a:t>elastic model</a:t>
            </a:r>
            <a:r>
              <a:rPr lang="en-US" altLang="en-US" sz="2400" dirty="0">
                <a:latin typeface="Arial" panose="020B0604020202020204" pitchFamily="34" charset="0"/>
              </a:rPr>
              <a:t> is given by : - - </a:t>
            </a:r>
          </a:p>
          <a:p>
            <a:r>
              <a:rPr lang="en-US" altLang="en-US" sz="2400" dirty="0">
                <a:latin typeface="Arial" panose="020B0604020202020204" pitchFamily="34" charset="0"/>
              </a:rPr>
              <a:t>                  </a:t>
            </a:r>
            <a:r>
              <a:rPr lang="en-US" altLang="en-US" sz="2400" dirty="0" err="1">
                <a:solidFill>
                  <a:srgbClr val="CC3300"/>
                </a:solidFill>
                <a:latin typeface="Arial" panose="020B0604020202020204" pitchFamily="34" charset="0"/>
              </a:rPr>
              <a:t>Icr</a:t>
            </a:r>
            <a:r>
              <a:rPr lang="en-US" altLang="en-US" sz="2400" dirty="0">
                <a:solidFill>
                  <a:srgbClr val="CC3300"/>
                </a:solidFill>
                <a:latin typeface="Arial" panose="020B0604020202020204" pitchFamily="34" charset="0"/>
              </a:rPr>
              <a:t>(e)  =   15.4 /  ∆</a:t>
            </a:r>
            <a:r>
              <a:rPr lang="en-US" altLang="en-US" sz="2400" dirty="0" err="1">
                <a:solidFill>
                  <a:srgbClr val="CC3300"/>
                </a:solidFill>
                <a:latin typeface="Arial" panose="020B0604020202020204" pitchFamily="34" charset="0"/>
              </a:rPr>
              <a:t>Ti</a:t>
            </a:r>
            <a:r>
              <a:rPr lang="en-US" altLang="en-US" sz="2400" dirty="0">
                <a:latin typeface="Arial" panose="020B0604020202020204" pitchFamily="34" charset="0"/>
              </a:rPr>
              <a:t>        </a:t>
            </a:r>
          </a:p>
          <a:p>
            <a:r>
              <a:rPr lang="en-US" altLang="en-US" sz="2400" dirty="0">
                <a:latin typeface="Arial" panose="020B0604020202020204" pitchFamily="34" charset="0"/>
              </a:rPr>
              <a:t>Is valid near the peak temperatures when the maximum temperature difference occurs within 3 days after placing. However, the elastic crack index depends only on the maximum temperature difference  and does not take into account the development of heat of hydration, the member size, curing conditions, the form removal, the hardening properties of concrete etc</a:t>
            </a:r>
            <a:r>
              <a:rPr lang="en-US" altLang="en-US" sz="2400" dirty="0" smtClean="0">
                <a:latin typeface="Arial" panose="020B0604020202020204" pitchFamily="34" charset="0"/>
              </a:rPr>
              <a:t>.</a:t>
            </a:r>
          </a:p>
          <a:p>
            <a:endParaRPr lang="en-US" altLang="en-US" sz="2400" dirty="0">
              <a:latin typeface="Arial" panose="020B0604020202020204" pitchFamily="34" charset="0"/>
            </a:endParaRPr>
          </a:p>
          <a:p>
            <a:r>
              <a:rPr lang="en-US" altLang="en-US" sz="2400" dirty="0">
                <a:latin typeface="Arial" panose="020B0604020202020204" pitchFamily="34" charset="0"/>
              </a:rPr>
              <a:t>A more realistic </a:t>
            </a:r>
            <a:r>
              <a:rPr lang="en-US" altLang="en-US" sz="2400" dirty="0">
                <a:solidFill>
                  <a:srgbClr val="FF00FF"/>
                </a:solidFill>
                <a:latin typeface="Arial" panose="020B0604020202020204" pitchFamily="34" charset="0"/>
              </a:rPr>
              <a:t>hypo - elastic model</a:t>
            </a:r>
            <a:r>
              <a:rPr lang="en-US" altLang="en-US" sz="2400" dirty="0">
                <a:latin typeface="Arial" panose="020B0604020202020204" pitchFamily="34" charset="0"/>
              </a:rPr>
              <a:t> is also developed by </a:t>
            </a:r>
            <a:r>
              <a:rPr lang="en-US" altLang="en-US" sz="2400" dirty="0">
                <a:solidFill>
                  <a:srgbClr val="0000FF"/>
                </a:solidFill>
                <a:latin typeface="Arial" panose="020B0604020202020204" pitchFamily="34" charset="0"/>
              </a:rPr>
              <a:t>Jeon, 2008</a:t>
            </a:r>
            <a:r>
              <a:rPr lang="en-US" altLang="en-US" sz="2400" dirty="0">
                <a:latin typeface="Arial" panose="020B0604020202020204" pitchFamily="34" charset="0"/>
              </a:rPr>
              <a:t> and is given by : - - </a:t>
            </a:r>
          </a:p>
          <a:p>
            <a:r>
              <a:rPr lang="en-US" altLang="en-US" sz="2400" dirty="0">
                <a:latin typeface="Arial" panose="020B0604020202020204" pitchFamily="34" charset="0"/>
              </a:rPr>
              <a:t>                    </a:t>
            </a:r>
            <a:r>
              <a:rPr lang="en-US" altLang="en-US" sz="2400" dirty="0" err="1">
                <a:solidFill>
                  <a:srgbClr val="CC3300"/>
                </a:solidFill>
                <a:latin typeface="Arial" panose="020B0604020202020204" pitchFamily="34" charset="0"/>
              </a:rPr>
              <a:t>Icr</a:t>
            </a:r>
            <a:r>
              <a:rPr lang="en-US" altLang="en-US" sz="2400" dirty="0">
                <a:solidFill>
                  <a:srgbClr val="CC3300"/>
                </a:solidFill>
                <a:latin typeface="Arial" panose="020B0604020202020204" pitchFamily="34" charset="0"/>
              </a:rPr>
              <a:t>(h) =       25 /  ∆</a:t>
            </a:r>
            <a:r>
              <a:rPr lang="en-US" altLang="en-US" sz="2400" dirty="0" err="1">
                <a:solidFill>
                  <a:srgbClr val="CC3300"/>
                </a:solidFill>
                <a:latin typeface="Arial" panose="020B0604020202020204" pitchFamily="34" charset="0"/>
              </a:rPr>
              <a:t>Ti</a:t>
            </a:r>
            <a:endParaRPr lang="en-US" altLang="en-US" sz="2400" dirty="0">
              <a:solidFill>
                <a:srgbClr val="CC3300"/>
              </a:solidFill>
              <a:latin typeface="Arial" panose="020B0604020202020204" pitchFamily="34" charset="0"/>
            </a:endParaRPr>
          </a:p>
        </p:txBody>
      </p:sp>
    </p:spTree>
    <p:extLst>
      <p:ext uri="{BB962C8B-B14F-4D97-AF65-F5344CB8AC3E}">
        <p14:creationId xmlns="" xmlns:p14="http://schemas.microsoft.com/office/powerpoint/2010/main" val="1505209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3" name="Text Box 5"/>
          <p:cNvSpPr txBox="1">
            <a:spLocks noChangeArrowheads="1"/>
          </p:cNvSpPr>
          <p:nvPr/>
        </p:nvSpPr>
        <p:spPr bwMode="auto">
          <a:xfrm>
            <a:off x="712176" y="1118968"/>
            <a:ext cx="8965223" cy="433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Arial" panose="020B0604020202020204" pitchFamily="34" charset="0"/>
              </a:rPr>
              <a:t>A large amount of research has been carried out aimed at controlling and </a:t>
            </a:r>
            <a:r>
              <a:rPr lang="en-US" altLang="en-US" dirty="0">
                <a:solidFill>
                  <a:srgbClr val="0000FF"/>
                </a:solidFill>
                <a:latin typeface="Arial" panose="020B0604020202020204" pitchFamily="34" charset="0"/>
              </a:rPr>
              <a:t>minimizing early age cracks</a:t>
            </a:r>
            <a:r>
              <a:rPr lang="en-US" altLang="en-US" dirty="0">
                <a:latin typeface="Arial" panose="020B0604020202020204" pitchFamily="34" charset="0"/>
              </a:rPr>
              <a:t> in concrete. The heat of hydration of concrete has been one of the most important issues investigated. There are many criteria for assessment of the hydration heat induced cracks. </a:t>
            </a:r>
          </a:p>
          <a:p>
            <a:pPr>
              <a:spcBef>
                <a:spcPct val="50000"/>
              </a:spcBef>
            </a:pPr>
            <a:r>
              <a:rPr lang="en-US" altLang="en-US" dirty="0">
                <a:latin typeface="Arial" panose="020B0604020202020204" pitchFamily="34" charset="0"/>
              </a:rPr>
              <a:t>The </a:t>
            </a:r>
            <a:r>
              <a:rPr lang="en-US" altLang="en-US" dirty="0">
                <a:solidFill>
                  <a:srgbClr val="0000FF"/>
                </a:solidFill>
                <a:latin typeface="Arial" panose="020B0604020202020204" pitchFamily="34" charset="0"/>
              </a:rPr>
              <a:t>purpose of this study</a:t>
            </a:r>
            <a:r>
              <a:rPr lang="en-US" altLang="en-US" dirty="0">
                <a:latin typeface="Arial" panose="020B0604020202020204" pitchFamily="34" charset="0"/>
              </a:rPr>
              <a:t> is to know the </a:t>
            </a:r>
            <a:r>
              <a:rPr lang="en-US" altLang="en-US" dirty="0">
                <a:solidFill>
                  <a:srgbClr val="0000FF"/>
                </a:solidFill>
                <a:latin typeface="Arial" panose="020B0604020202020204" pitchFamily="34" charset="0"/>
              </a:rPr>
              <a:t>probability of cracking</a:t>
            </a:r>
            <a:r>
              <a:rPr lang="en-US" altLang="en-US" dirty="0">
                <a:latin typeface="Arial" panose="020B0604020202020204" pitchFamily="34" charset="0"/>
              </a:rPr>
              <a:t> based on the existing cracking assessment based on Korean methods and also on the crack index for internally restraint cases both for the elastic and </a:t>
            </a:r>
            <a:r>
              <a:rPr lang="en-US" altLang="en-US" dirty="0" err="1">
                <a:latin typeface="Arial" panose="020B0604020202020204" pitchFamily="34" charset="0"/>
              </a:rPr>
              <a:t>hypoelastic</a:t>
            </a:r>
            <a:r>
              <a:rPr lang="en-US" altLang="en-US" dirty="0">
                <a:latin typeface="Arial" panose="020B0604020202020204" pitchFamily="34" charset="0"/>
              </a:rPr>
              <a:t> models from practical consideration developed by Se-Jim Jeon and reported in ACI materials journal 2008{12}. </a:t>
            </a:r>
          </a:p>
        </p:txBody>
      </p:sp>
      <p:sp>
        <p:nvSpPr>
          <p:cNvPr id="4" name="Rectangle 6"/>
          <p:cNvSpPr>
            <a:spLocks noChangeArrowheads="1"/>
          </p:cNvSpPr>
          <p:nvPr/>
        </p:nvSpPr>
        <p:spPr bwMode="auto">
          <a:xfrm>
            <a:off x="864577" y="188667"/>
            <a:ext cx="855662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b="1" dirty="0">
                <a:solidFill>
                  <a:srgbClr val="FF00FF"/>
                </a:solidFill>
                <a:cs typeface="Times New Roman" panose="02020603050405020304" pitchFamily="18" charset="0"/>
              </a:rPr>
              <a:t>RESEARCH SIGNIFICANCE OF PRESENT STUDY</a:t>
            </a:r>
            <a:r>
              <a:rPr lang="en-US" altLang="en-US" sz="1800" dirty="0">
                <a:latin typeface="Tahoma" panose="020B0604030504040204" pitchFamily="34" charset="0"/>
                <a:cs typeface="Times New Roman" panose="02020603050405020304" pitchFamily="18" charset="0"/>
              </a:rPr>
              <a:t> </a:t>
            </a:r>
          </a:p>
        </p:txBody>
      </p:sp>
    </p:spTree>
    <p:extLst>
      <p:ext uri="{BB962C8B-B14F-4D97-AF65-F5344CB8AC3E}">
        <p14:creationId xmlns="" xmlns:p14="http://schemas.microsoft.com/office/powerpoint/2010/main" val="1427784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243840"/>
            <a:ext cx="1016508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00FF"/>
                </a:solidFill>
                <a:latin typeface="Arial" panose="020B0604020202020204" pitchFamily="34" charset="0"/>
              </a:rPr>
              <a:t>THE EXPERIMENTAL PROGRAM AND SCHEME OF STUDY</a:t>
            </a:r>
            <a:r>
              <a:rPr lang="en-US" altLang="en-US" sz="2800" dirty="0">
                <a:solidFill>
                  <a:srgbClr val="FF00FF"/>
                </a:solidFill>
                <a:latin typeface="Arial" panose="020B0604020202020204" pitchFamily="34" charset="0"/>
              </a:rPr>
              <a:t> </a:t>
            </a:r>
          </a:p>
        </p:txBody>
      </p:sp>
      <p:sp>
        <p:nvSpPr>
          <p:cNvPr id="24579" name="Text Box 3"/>
          <p:cNvSpPr txBox="1">
            <a:spLocks noChangeArrowheads="1"/>
          </p:cNvSpPr>
          <p:nvPr/>
        </p:nvSpPr>
        <p:spPr bwMode="auto">
          <a:xfrm>
            <a:off x="140678" y="746760"/>
            <a:ext cx="9628162"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0000FF"/>
                </a:solidFill>
                <a:latin typeface="Arial" panose="020B0604020202020204" pitchFamily="34" charset="0"/>
              </a:rPr>
              <a:t>Aim </a:t>
            </a:r>
            <a:r>
              <a:rPr lang="en-US" altLang="en-US" sz="2400" dirty="0">
                <a:latin typeface="Arial" panose="020B0604020202020204" pitchFamily="34" charset="0"/>
              </a:rPr>
              <a:t>of experimental study was to measure and monitor the </a:t>
            </a:r>
            <a:r>
              <a:rPr lang="en-US" altLang="en-US" sz="2400" dirty="0">
                <a:solidFill>
                  <a:srgbClr val="0000FF"/>
                </a:solidFill>
                <a:latin typeface="Arial" panose="020B0604020202020204" pitchFamily="34" charset="0"/>
              </a:rPr>
              <a:t>temperature rise</a:t>
            </a:r>
            <a:r>
              <a:rPr lang="en-US" altLang="en-US" sz="2400" dirty="0">
                <a:latin typeface="Arial" panose="020B0604020202020204" pitchFamily="34" charset="0"/>
              </a:rPr>
              <a:t> in </a:t>
            </a:r>
            <a:r>
              <a:rPr lang="en-US" altLang="en-US" sz="2400" dirty="0" smtClean="0">
                <a:latin typeface="Arial" panose="020B0604020202020204" pitchFamily="34" charset="0"/>
              </a:rPr>
              <a:t>A </a:t>
            </a:r>
            <a:r>
              <a:rPr lang="en-US" altLang="en-US" sz="2400" dirty="0">
                <a:latin typeface="Arial" panose="020B0604020202020204" pitchFamily="34" charset="0"/>
              </a:rPr>
              <a:t>concrete prototype structures, this was done by inserting  an array of thermo couples at different locations and levels.                  </a:t>
            </a:r>
            <a:endParaRPr lang="en-US" altLang="en-US" sz="2400" dirty="0" smtClean="0">
              <a:latin typeface="Arial" panose="020B0604020202020204" pitchFamily="34" charset="0"/>
            </a:endParaRPr>
          </a:p>
          <a:p>
            <a:pPr>
              <a:spcBef>
                <a:spcPct val="50000"/>
              </a:spcBef>
            </a:pPr>
            <a:r>
              <a:rPr lang="en-US" altLang="en-US" sz="2400" dirty="0" smtClean="0">
                <a:latin typeface="Arial" panose="020B0604020202020204" pitchFamily="34" charset="0"/>
              </a:rPr>
              <a:t>The </a:t>
            </a:r>
            <a:r>
              <a:rPr lang="en-US" altLang="en-US" sz="2400" dirty="0" err="1">
                <a:solidFill>
                  <a:srgbClr val="0000FF"/>
                </a:solidFill>
                <a:latin typeface="Arial" panose="020B0604020202020204" pitchFamily="34" charset="0"/>
              </a:rPr>
              <a:t>thermo</a:t>
            </a:r>
            <a:r>
              <a:rPr lang="en-US" altLang="en-US" sz="2400" dirty="0">
                <a:solidFill>
                  <a:srgbClr val="0000FF"/>
                </a:solidFill>
                <a:latin typeface="Arial" panose="020B0604020202020204" pitchFamily="34" charset="0"/>
              </a:rPr>
              <a:t> couples</a:t>
            </a:r>
            <a:r>
              <a:rPr lang="en-US" altLang="en-US" sz="2400" dirty="0">
                <a:latin typeface="Arial" panose="020B0604020202020204" pitchFamily="34" charset="0"/>
              </a:rPr>
              <a:t> used were </a:t>
            </a:r>
            <a:r>
              <a:rPr lang="en-US" altLang="en-US" sz="2400" dirty="0">
                <a:solidFill>
                  <a:srgbClr val="0000FF"/>
                </a:solidFill>
                <a:latin typeface="Arial" panose="020B0604020202020204" pitchFamily="34" charset="0"/>
              </a:rPr>
              <a:t>PT100.</a:t>
            </a:r>
            <a:r>
              <a:rPr lang="en-US" altLang="en-US" sz="2400" dirty="0">
                <a:latin typeface="Arial" panose="020B0604020202020204" pitchFamily="34" charset="0"/>
              </a:rPr>
              <a:t> </a:t>
            </a:r>
          </a:p>
        </p:txBody>
      </p:sp>
      <p:pic>
        <p:nvPicPr>
          <p:cNvPr id="6" name="Picture 5"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pic>
        <p:nvPicPr>
          <p:cNvPr id="7" name="Picture 2" descr="CIMG52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4254" y="2474519"/>
            <a:ext cx="4298266" cy="419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CIMG884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30551" y="1951680"/>
            <a:ext cx="2307809" cy="3926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p:nvPr/>
        </p:nvSpPr>
        <p:spPr>
          <a:xfrm>
            <a:off x="4968240" y="3722384"/>
            <a:ext cx="2316480" cy="1477328"/>
          </a:xfrm>
          <a:prstGeom prst="rect">
            <a:avLst/>
          </a:prstGeom>
        </p:spPr>
        <p:txBody>
          <a:bodyPr wrap="square">
            <a:spAutoFit/>
          </a:bodyPr>
          <a:lstStyle/>
          <a:p>
            <a:pPr>
              <a:spcBef>
                <a:spcPct val="50000"/>
              </a:spcBef>
            </a:pPr>
            <a:r>
              <a:rPr lang="en-US" altLang="en-US" sz="2000" b="1" dirty="0" smtClean="0">
                <a:solidFill>
                  <a:srgbClr val="0000FF"/>
                </a:solidFill>
                <a:latin typeface="Arial" panose="020B0604020202020204" pitchFamily="34" charset="0"/>
              </a:rPr>
              <a:t>Thermo Couple</a:t>
            </a:r>
            <a:r>
              <a:rPr lang="en-US" altLang="en-US" sz="2000" b="1" dirty="0" smtClean="0">
                <a:latin typeface="Arial" panose="020B0604020202020204" pitchFamily="34" charset="0"/>
              </a:rPr>
              <a:t> – Type – </a:t>
            </a:r>
            <a:r>
              <a:rPr lang="en-US" altLang="en-US" sz="2000" b="1" dirty="0" smtClean="0">
                <a:solidFill>
                  <a:srgbClr val="FF33CC"/>
                </a:solidFill>
                <a:latin typeface="Arial" panose="020B0604020202020204" pitchFamily="34" charset="0"/>
              </a:rPr>
              <a:t>PT 100</a:t>
            </a:r>
          </a:p>
          <a:p>
            <a:pPr>
              <a:spcBef>
                <a:spcPct val="50000"/>
              </a:spcBef>
            </a:pPr>
            <a:r>
              <a:rPr lang="en-US" altLang="en-US" sz="2000" b="1" dirty="0" smtClean="0">
                <a:solidFill>
                  <a:srgbClr val="0000FF"/>
                </a:solidFill>
                <a:latin typeface="Arial" panose="020B0604020202020204" pitchFamily="34" charset="0"/>
              </a:rPr>
              <a:t>( Type K : </a:t>
            </a:r>
            <a:r>
              <a:rPr lang="en-US" altLang="en-US" sz="2000" b="1" dirty="0" err="1" smtClean="0">
                <a:solidFill>
                  <a:srgbClr val="0000FF"/>
                </a:solidFill>
                <a:latin typeface="Arial" panose="020B0604020202020204" pitchFamily="34" charset="0"/>
                <a:hlinkClick r:id="rId5" tooltip="Chromel"/>
              </a:rPr>
              <a:t>chromel</a:t>
            </a:r>
            <a:r>
              <a:rPr lang="en-US" altLang="en-US" sz="2000" b="1" dirty="0" err="1" smtClean="0">
                <a:solidFill>
                  <a:srgbClr val="0000FF"/>
                </a:solidFill>
                <a:latin typeface="Arial" panose="020B0604020202020204" pitchFamily="34" charset="0"/>
              </a:rPr>
              <a:t>–</a:t>
            </a:r>
            <a:r>
              <a:rPr lang="en-US" altLang="en-US" sz="2000" b="1" dirty="0" err="1" smtClean="0">
                <a:solidFill>
                  <a:srgbClr val="0000FF"/>
                </a:solidFill>
                <a:latin typeface="Arial" panose="020B0604020202020204" pitchFamily="34" charset="0"/>
                <a:hlinkClick r:id="rId6" tooltip="Alumel"/>
              </a:rPr>
              <a:t>alumel</a:t>
            </a:r>
            <a:r>
              <a:rPr lang="en-US" altLang="en-US" sz="2000" b="1" dirty="0" smtClean="0">
                <a:solidFill>
                  <a:srgbClr val="0000FF"/>
                </a:solidFill>
                <a:latin typeface="Arial" panose="020B0604020202020204" pitchFamily="34" charset="0"/>
              </a:rPr>
              <a:t> )</a:t>
            </a:r>
            <a:endParaRPr lang="en-US" altLang="en-US" sz="2000" b="1" dirty="0">
              <a:solidFill>
                <a:srgbClr val="0000FF"/>
              </a:solidFill>
              <a:latin typeface="Arial" panose="020B0604020202020204" pitchFamily="34" charset="0"/>
            </a:endParaRPr>
          </a:p>
        </p:txBody>
      </p:sp>
    </p:spTree>
    <p:extLst>
      <p:ext uri="{BB962C8B-B14F-4D97-AF65-F5344CB8AC3E}">
        <p14:creationId xmlns="" xmlns:p14="http://schemas.microsoft.com/office/powerpoint/2010/main" val="2847648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6646F6B-F8EB-4B1A-8048-15CF03FCE0F6}" type="slidenum">
              <a:rPr lang="en-IN" smtClean="0"/>
              <a:pPr/>
              <a:t>16</a:t>
            </a:fld>
            <a:endParaRPr lang="en-IN"/>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
        <p:nvSpPr>
          <p:cNvPr id="4" name="Text Box 3"/>
          <p:cNvSpPr txBox="1">
            <a:spLocks noChangeArrowheads="1"/>
          </p:cNvSpPr>
          <p:nvPr/>
        </p:nvSpPr>
        <p:spPr bwMode="auto">
          <a:xfrm>
            <a:off x="1415562" y="70338"/>
            <a:ext cx="82296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Times New Roman" panose="02020603050405020304" pitchFamily="18" charset="0"/>
              </a:defRPr>
            </a:lvl1pPr>
            <a:lvl2pPr marL="742950" indent="-285750" eaLnBrk="0" hangingPunct="0">
              <a:defRPr>
                <a:solidFill>
                  <a:schemeClr val="tx1"/>
                </a:solidFill>
                <a:latin typeface="Tahoma" panose="020B0604030504040204" pitchFamily="34" charset="0"/>
                <a:cs typeface="Times New Roman" panose="02020603050405020304" pitchFamily="18" charset="0"/>
              </a:defRPr>
            </a:lvl2pPr>
            <a:lvl3pPr marL="1143000" indent="-228600" eaLnBrk="0" hangingPunct="0">
              <a:defRPr>
                <a:solidFill>
                  <a:schemeClr val="tx1"/>
                </a:solidFill>
                <a:latin typeface="Tahoma" panose="020B0604030504040204" pitchFamily="34" charset="0"/>
                <a:cs typeface="Times New Roman" panose="02020603050405020304" pitchFamily="18" charset="0"/>
              </a:defRPr>
            </a:lvl3pPr>
            <a:lvl4pPr marL="1600200" indent="-228600" eaLnBrk="0" hangingPunct="0">
              <a:defRPr>
                <a:solidFill>
                  <a:schemeClr val="tx1"/>
                </a:solidFill>
                <a:latin typeface="Tahoma" panose="020B0604030504040204" pitchFamily="34" charset="0"/>
                <a:cs typeface="Times New Roman" panose="02020603050405020304" pitchFamily="18" charset="0"/>
              </a:defRPr>
            </a:lvl4pPr>
            <a:lvl5pPr marL="2057400" indent="-228600" eaLnBrk="0" hangingPunct="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algn="ctr" eaLnBrk="1" hangingPunct="1">
              <a:spcBef>
                <a:spcPct val="50000"/>
              </a:spcBef>
            </a:pPr>
            <a:r>
              <a:rPr lang="en-US" altLang="en-US" sz="2800" dirty="0">
                <a:solidFill>
                  <a:srgbClr val="FF33CC"/>
                </a:solidFill>
                <a:latin typeface="Arial" panose="020B0604020202020204" pitchFamily="34" charset="0"/>
                <a:cs typeface="Arial" panose="020B0604020202020204" pitchFamily="34" charset="0"/>
              </a:rPr>
              <a:t>Electronic Temperature recording meter </a:t>
            </a:r>
            <a:endParaRPr lang="en-US" altLang="en-US" sz="2800" dirty="0">
              <a:latin typeface="Arial" panose="020B0604020202020204" pitchFamily="34" charset="0"/>
              <a:cs typeface="Arial" panose="020B0604020202020204" pitchFamily="34" charset="0"/>
            </a:endParaRPr>
          </a:p>
        </p:txBody>
      </p:sp>
      <p:pic>
        <p:nvPicPr>
          <p:cNvPr id="6" name="Picture 2" descr="CIMG613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55177" y="784238"/>
            <a:ext cx="7684477" cy="527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30868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 y="601623"/>
            <a:ext cx="8869680" cy="5632311"/>
          </a:xfrm>
          <a:prstGeom prst="rect">
            <a:avLst/>
          </a:prstGeom>
        </p:spPr>
        <p:txBody>
          <a:bodyPr wrap="square">
            <a:spAutoFit/>
          </a:bodyPr>
          <a:lstStyle/>
          <a:p>
            <a:pPr lvl="0" algn="just" fontAlgn="base">
              <a:spcBef>
                <a:spcPct val="0"/>
              </a:spcBef>
              <a:spcAft>
                <a:spcPct val="0"/>
              </a:spcAft>
              <a:buClr>
                <a:srgbClr val="0000FF"/>
              </a:buClr>
              <a:buSzPct val="110000"/>
              <a:buFont typeface="Wingdings" pitchFamily="2" charset="2"/>
              <a:buChar char="v"/>
            </a:pPr>
            <a:r>
              <a:rPr lang="en-US" sz="2400" dirty="0" smtClean="0">
                <a:latin typeface="Arial" pitchFamily="34" charset="0"/>
                <a:ea typeface="Times New Roman" pitchFamily="18" charset="0"/>
                <a:cs typeface="Arial" pitchFamily="34" charset="0"/>
              </a:rPr>
              <a:t>The scheme of study was to insert the thermo couples at five locations in pier cap namely location X, Y, P, Q, on sides and location C at centre. </a:t>
            </a:r>
          </a:p>
          <a:p>
            <a:pPr lvl="0" algn="just" fontAlgn="base">
              <a:spcBef>
                <a:spcPct val="0"/>
              </a:spcBef>
              <a:spcAft>
                <a:spcPct val="0"/>
              </a:spcAft>
              <a:buClr>
                <a:srgbClr val="0000FF"/>
              </a:buClr>
              <a:buSzPct val="110000"/>
              <a:buFont typeface="Wingdings" pitchFamily="2" charset="2"/>
              <a:buChar char="v"/>
            </a:pPr>
            <a:endParaRPr lang="en-US" sz="2400" dirty="0" smtClean="0">
              <a:latin typeface="Arial" pitchFamily="34" charset="0"/>
              <a:ea typeface="Times New Roman" pitchFamily="18" charset="0"/>
              <a:cs typeface="Arial" pitchFamily="34" charset="0"/>
            </a:endParaRPr>
          </a:p>
          <a:p>
            <a:pPr lvl="0" algn="just" fontAlgn="base">
              <a:spcBef>
                <a:spcPct val="0"/>
              </a:spcBef>
              <a:spcAft>
                <a:spcPct val="0"/>
              </a:spcAft>
              <a:buClr>
                <a:srgbClr val="0000FF"/>
              </a:buClr>
              <a:buSzPct val="110000"/>
              <a:buFont typeface="Wingdings" pitchFamily="2" charset="2"/>
              <a:buChar char="v"/>
            </a:pPr>
            <a:r>
              <a:rPr lang="en-US" sz="2400" dirty="0" smtClean="0">
                <a:latin typeface="Arial" pitchFamily="34" charset="0"/>
                <a:ea typeface="Times New Roman" pitchFamily="18" charset="0"/>
                <a:cs typeface="Arial" pitchFamily="34" charset="0"/>
              </a:rPr>
              <a:t>At a particular location, in cross section total three thermo couples were embedded in three layers.</a:t>
            </a:r>
          </a:p>
          <a:p>
            <a:pPr lvl="0" algn="just" fontAlgn="base">
              <a:spcBef>
                <a:spcPct val="0"/>
              </a:spcBef>
              <a:spcAft>
                <a:spcPct val="0"/>
              </a:spcAft>
              <a:buClr>
                <a:srgbClr val="0000FF"/>
              </a:buClr>
              <a:buSzPct val="110000"/>
              <a:buFont typeface="Wingdings" pitchFamily="2" charset="2"/>
              <a:buChar char="v"/>
            </a:pPr>
            <a:endParaRPr lang="en-US" sz="2400" dirty="0" smtClean="0">
              <a:latin typeface="Arial" pitchFamily="34" charset="0"/>
              <a:ea typeface="Times New Roman" pitchFamily="18" charset="0"/>
              <a:cs typeface="Arial" pitchFamily="34" charset="0"/>
            </a:endParaRPr>
          </a:p>
          <a:p>
            <a:pPr lvl="0" algn="just" fontAlgn="base">
              <a:spcBef>
                <a:spcPct val="0"/>
              </a:spcBef>
              <a:spcAft>
                <a:spcPct val="0"/>
              </a:spcAft>
              <a:buClr>
                <a:srgbClr val="0000FF"/>
              </a:buClr>
              <a:buSzPct val="110000"/>
              <a:buFont typeface="Wingdings" pitchFamily="2" charset="2"/>
              <a:buChar char="v"/>
            </a:pPr>
            <a:r>
              <a:rPr lang="en-US" sz="2400" dirty="0" smtClean="0">
                <a:latin typeface="Arial" pitchFamily="34" charset="0"/>
                <a:ea typeface="Times New Roman" pitchFamily="18" charset="0"/>
                <a:cs typeface="Arial" pitchFamily="34" charset="0"/>
              </a:rPr>
              <a:t>The thermo couples at the top and bottom were inserted 0.20m inside to accommodate the reinforcements. The thermo couples at the location on sides namely X,Y,P,Q were inserted 0.50 m from face of concrete inside the concrete structure, so that the effect of surface cooling is minimized. </a:t>
            </a:r>
          </a:p>
          <a:p>
            <a:pPr lvl="0" algn="just" fontAlgn="base">
              <a:spcBef>
                <a:spcPct val="0"/>
              </a:spcBef>
              <a:spcAft>
                <a:spcPct val="0"/>
              </a:spcAft>
              <a:buClr>
                <a:srgbClr val="0000FF"/>
              </a:buClr>
              <a:buSzPct val="110000"/>
              <a:buFont typeface="Wingdings" pitchFamily="2" charset="2"/>
              <a:buChar char="v"/>
            </a:pPr>
            <a:endParaRPr lang="en-US" sz="2400" dirty="0" smtClean="0">
              <a:latin typeface="Arial" pitchFamily="34" charset="0"/>
              <a:ea typeface="Times New Roman" pitchFamily="18" charset="0"/>
              <a:cs typeface="Arial" pitchFamily="34" charset="0"/>
            </a:endParaRPr>
          </a:p>
          <a:p>
            <a:pPr lvl="0" algn="just" fontAlgn="base">
              <a:spcBef>
                <a:spcPct val="0"/>
              </a:spcBef>
              <a:spcAft>
                <a:spcPct val="0"/>
              </a:spcAft>
              <a:buClr>
                <a:srgbClr val="0000FF"/>
              </a:buClr>
              <a:buSzPct val="110000"/>
              <a:buFont typeface="Wingdings" pitchFamily="2" charset="2"/>
              <a:buChar char="v"/>
            </a:pPr>
            <a:r>
              <a:rPr lang="en-US" sz="2400" dirty="0" smtClean="0">
                <a:latin typeface="Arial" pitchFamily="34" charset="0"/>
                <a:ea typeface="Times New Roman" pitchFamily="18" charset="0"/>
                <a:cs typeface="Arial" pitchFamily="34" charset="0"/>
              </a:rPr>
              <a:t>One TC protected from direct sunlight to measure the ambient temperature and was kept outside the structure</a:t>
            </a:r>
            <a:r>
              <a:rPr lang="en-US" dirty="0" smtClean="0">
                <a:latin typeface="Arial" pitchFamily="34" charset="0"/>
                <a:ea typeface="Times New Roman" pitchFamily="18" charset="0"/>
                <a:cs typeface="Arial" pitchFamily="34" charset="0"/>
              </a:rPr>
              <a:t>.</a:t>
            </a:r>
            <a:endParaRPr lang="en-US" dirty="0" smtClean="0">
              <a:latin typeface="Arial" pitchFamily="34" charset="0"/>
              <a:cs typeface="Arial" pitchFamily="34" charset="0"/>
            </a:endParaRPr>
          </a:p>
        </p:txBody>
      </p:sp>
      <p:sp>
        <p:nvSpPr>
          <p:cNvPr id="3" name="Rectangle 4"/>
          <p:cNvSpPr>
            <a:spLocks noChangeArrowheads="1"/>
          </p:cNvSpPr>
          <p:nvPr/>
        </p:nvSpPr>
        <p:spPr bwMode="auto">
          <a:xfrm>
            <a:off x="3456550" y="0"/>
            <a:ext cx="268054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FF00FF"/>
                </a:solidFill>
                <a:latin typeface="Times New Roman" panose="02020603050405020304" pitchFamily="18" charset="0"/>
                <a:cs typeface="Times New Roman" panose="02020603050405020304" pitchFamily="18" charset="0"/>
              </a:rPr>
              <a:t>Scheme of study</a:t>
            </a:r>
          </a:p>
        </p:txBody>
      </p:sp>
      <p:pic>
        <p:nvPicPr>
          <p:cNvPr id="4" name="Picture 3"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9079" y="502922"/>
          <a:ext cx="9037321" cy="2704161"/>
        </p:xfrm>
        <a:graphic>
          <a:graphicData uri="http://schemas.openxmlformats.org/drawingml/2006/table">
            <a:tbl>
              <a:tblPr/>
              <a:tblGrid>
                <a:gridCol w="1689135">
                  <a:extLst>
                    <a:ext uri="{9D8B030D-6E8A-4147-A177-3AD203B41FA5}">
                      <a16:colId xmlns="" xmlns:a16="http://schemas.microsoft.com/office/drawing/2014/main" val="20000"/>
                    </a:ext>
                  </a:extLst>
                </a:gridCol>
                <a:gridCol w="1945021">
                  <a:extLst>
                    <a:ext uri="{9D8B030D-6E8A-4147-A177-3AD203B41FA5}">
                      <a16:colId xmlns="" xmlns:a16="http://schemas.microsoft.com/office/drawing/2014/main" val="20001"/>
                    </a:ext>
                  </a:extLst>
                </a:gridCol>
                <a:gridCol w="3279171">
                  <a:extLst>
                    <a:ext uri="{9D8B030D-6E8A-4147-A177-3AD203B41FA5}">
                      <a16:colId xmlns="" xmlns:a16="http://schemas.microsoft.com/office/drawing/2014/main" val="20002"/>
                    </a:ext>
                  </a:extLst>
                </a:gridCol>
                <a:gridCol w="2123994">
                  <a:extLst>
                    <a:ext uri="{9D8B030D-6E8A-4147-A177-3AD203B41FA5}">
                      <a16:colId xmlns="" xmlns:a16="http://schemas.microsoft.com/office/drawing/2014/main" val="20003"/>
                    </a:ext>
                  </a:extLst>
                </a:gridCol>
              </a:tblGrid>
              <a:tr h="607984">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Sr.No.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Location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Number of T.C’s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Notation**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26677">
                <a:tc>
                  <a:txBody>
                    <a:bodyPr/>
                    <a:lstStyle/>
                    <a:p>
                      <a:pPr marL="0" marR="0" algn="ctr">
                        <a:spcBef>
                          <a:spcPts val="0"/>
                        </a:spcBef>
                        <a:spcAft>
                          <a:spcPts val="0"/>
                        </a:spcAft>
                      </a:pPr>
                      <a:r>
                        <a:rPr lang="en-US" sz="2000" dirty="0">
                          <a:latin typeface="Arial" pitchFamily="34" charset="0"/>
                          <a:ea typeface="Times New Roman"/>
                          <a:cs typeface="Arial"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C’, C2, C3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42375">
                <a:tc>
                  <a:txBody>
                    <a:bodyPr/>
                    <a:lstStyle/>
                    <a:p>
                      <a:pPr marL="0" marR="0" algn="ctr">
                        <a:spcBef>
                          <a:spcPts val="0"/>
                        </a:spcBef>
                        <a:spcAft>
                          <a:spcPts val="0"/>
                        </a:spcAft>
                      </a:pPr>
                      <a:r>
                        <a:rPr lang="en-US" sz="2000" dirty="0">
                          <a:latin typeface="Arial" pitchFamily="34" charset="0"/>
                          <a:ea typeface="Times New Roman"/>
                          <a:cs typeface="Arial"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X2, X3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42375">
                <a:tc>
                  <a:txBody>
                    <a:bodyPr/>
                    <a:lstStyle/>
                    <a:p>
                      <a:pPr marL="0" marR="0" algn="ctr">
                        <a:spcBef>
                          <a:spcPts val="0"/>
                        </a:spcBef>
                        <a:spcAft>
                          <a:spcPts val="0"/>
                        </a:spcAft>
                      </a:pPr>
                      <a:r>
                        <a:rPr lang="en-US" sz="200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Y1, Y3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42375">
                <a:tc>
                  <a:txBody>
                    <a:bodyPr/>
                    <a:lstStyle/>
                    <a:p>
                      <a:pPr marL="0" marR="0" algn="ctr">
                        <a:spcBef>
                          <a:spcPts val="0"/>
                        </a:spcBef>
                        <a:spcAft>
                          <a:spcPts val="0"/>
                        </a:spcAft>
                      </a:pPr>
                      <a:r>
                        <a:rPr lang="en-US" sz="2000">
                          <a:latin typeface="Arial" pitchFamily="34" charset="0"/>
                          <a:ea typeface="Times New Roman"/>
                          <a:cs typeface="Arial"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P3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42375">
                <a:tc>
                  <a:txBody>
                    <a:bodyPr/>
                    <a:lstStyle/>
                    <a:p>
                      <a:pPr marL="0" marR="0" algn="ctr">
                        <a:spcBef>
                          <a:spcPts val="0"/>
                        </a:spcBef>
                        <a:spcAft>
                          <a:spcPts val="0"/>
                        </a:spcAft>
                      </a:pPr>
                      <a:r>
                        <a:rPr lang="en-US" sz="2000">
                          <a:latin typeface="Arial" pitchFamily="34" charset="0"/>
                          <a:ea typeface="Times New Roman"/>
                          <a:cs typeface="Arial"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Q</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Q2, Q3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3" name="Rectangle 2"/>
          <p:cNvSpPr/>
          <p:nvPr/>
        </p:nvSpPr>
        <p:spPr>
          <a:xfrm>
            <a:off x="381000" y="3325058"/>
            <a:ext cx="9067800" cy="3108543"/>
          </a:xfrm>
          <a:prstGeom prst="rect">
            <a:avLst/>
          </a:prstGeom>
        </p:spPr>
        <p:txBody>
          <a:bodyPr wrap="square">
            <a:spAutoFit/>
          </a:bodyPr>
          <a:lstStyle/>
          <a:p>
            <a:pPr lvl="0" algn="just" fontAlgn="base">
              <a:spcBef>
                <a:spcPct val="0"/>
              </a:spcBef>
              <a:spcAft>
                <a:spcPct val="0"/>
              </a:spcAft>
              <a:buFont typeface="Arial" charset="0"/>
              <a:buChar char="•"/>
            </a:pPr>
            <a:r>
              <a:rPr lang="en-US" sz="2000" dirty="0" smtClean="0">
                <a:latin typeface="Arial" pitchFamily="34" charset="0"/>
                <a:ea typeface="Times New Roman" pitchFamily="18" charset="0"/>
                <a:cs typeface="Arial" pitchFamily="34" charset="0"/>
              </a:rPr>
              <a:t>** The Thermo Couples at Location X1; Y2; P1; P2 and Q1 had malfunctioned and so are not considered in this study. The Thermocouple at location C1 malfunctioned during embedment and was replaced with another TC with notation as C’. </a:t>
            </a:r>
          </a:p>
          <a:p>
            <a:pPr lvl="0" algn="just" fontAlgn="base">
              <a:spcBef>
                <a:spcPct val="0"/>
              </a:spcBef>
              <a:spcAft>
                <a:spcPct val="0"/>
              </a:spcAft>
              <a:buFont typeface="Arial" charset="0"/>
              <a:buChar char="•"/>
            </a:pPr>
            <a:endParaRPr lang="en-US" sz="2000" dirty="0" smtClean="0">
              <a:latin typeface="Arial" pitchFamily="34" charset="0"/>
              <a:cs typeface="Arial" pitchFamily="34" charset="0"/>
            </a:endParaRPr>
          </a:p>
          <a:p>
            <a:pPr lvl="0" algn="just"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Hence, out of 15 thermo couples, 10 were available for this study. </a:t>
            </a:r>
          </a:p>
          <a:p>
            <a:pPr lvl="0" algn="just" eaLnBrk="0" fontAlgn="base" hangingPunct="0">
              <a:spcBef>
                <a:spcPct val="0"/>
              </a:spcBef>
              <a:spcAft>
                <a:spcPct val="0"/>
              </a:spcAft>
            </a:pPr>
            <a:endParaRPr lang="en-US" sz="2400" dirty="0" smtClean="0">
              <a:latin typeface="Arial" pitchFamily="34" charset="0"/>
              <a:cs typeface="Arial" pitchFamily="34" charset="0"/>
            </a:endParaRPr>
          </a:p>
          <a:p>
            <a:pPr lvl="0" algn="just" eaLnBrk="0" fontAlgn="base" hangingPunct="0">
              <a:spcBef>
                <a:spcPct val="0"/>
              </a:spcBef>
              <a:spcAft>
                <a:spcPct val="0"/>
              </a:spcAft>
            </a:pPr>
            <a:r>
              <a:rPr lang="en-US" sz="2400" dirty="0" smtClean="0">
                <a:latin typeface="Arial" pitchFamily="34" charset="0"/>
                <a:ea typeface="Times New Roman" pitchFamily="18" charset="0"/>
                <a:cs typeface="Arial" pitchFamily="34" charset="0"/>
              </a:rPr>
              <a:t>The formwork used was of steel shuttering and it was removed after 3 days</a:t>
            </a:r>
            <a:r>
              <a:rPr lang="en-US" dirty="0" smtClean="0">
                <a:latin typeface="Arial" pitchFamily="34" charset="0"/>
                <a:ea typeface="Times New Roman" pitchFamily="18" charset="0"/>
                <a:cs typeface="Arial" pitchFamily="34" charset="0"/>
              </a:rPr>
              <a:t>.</a:t>
            </a:r>
            <a:endParaRPr lang="en-US" dirty="0" smtClean="0">
              <a:latin typeface="Arial" pitchFamily="34" charset="0"/>
              <a:cs typeface="Arial" pitchFamily="34" charset="0"/>
            </a:endParaRPr>
          </a:p>
        </p:txBody>
      </p:sp>
      <p:sp>
        <p:nvSpPr>
          <p:cNvPr id="4" name="Rectangle 3"/>
          <p:cNvSpPr/>
          <p:nvPr/>
        </p:nvSpPr>
        <p:spPr>
          <a:xfrm>
            <a:off x="3937245" y="0"/>
            <a:ext cx="2680542" cy="523220"/>
          </a:xfrm>
          <a:prstGeom prst="rect">
            <a:avLst/>
          </a:prstGeom>
        </p:spPr>
        <p:txBody>
          <a:bodyPr wrap="none">
            <a:spAutoFit/>
          </a:bodyPr>
          <a:lstStyle/>
          <a:p>
            <a:r>
              <a:rPr lang="en-US" altLang="en-US" sz="2800" b="1" dirty="0" smtClean="0">
                <a:solidFill>
                  <a:srgbClr val="FF00FF"/>
                </a:solidFill>
                <a:latin typeface="Times New Roman" panose="02020603050405020304" pitchFamily="18" charset="0"/>
                <a:cs typeface="Times New Roman" panose="02020603050405020304" pitchFamily="18" charset="0"/>
              </a:rPr>
              <a:t>Scheme of study</a:t>
            </a:r>
            <a:endParaRPr lang="en-US" altLang="en-US" sz="2800" b="1" dirty="0">
              <a:solidFill>
                <a:srgbClr val="FF00FF"/>
              </a:solidFill>
              <a:latin typeface="Times New Roman" panose="02020603050405020304" pitchFamily="18" charset="0"/>
              <a:cs typeface="Times New Roman" panose="02020603050405020304" pitchFamily="18" charset="0"/>
            </a:endParaRP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txBox="1">
            <a:spLocks noGrp="1" noChangeArrowheads="1"/>
          </p:cNvSpPr>
          <p:nvPr/>
        </p:nvSpPr>
        <p:spPr bwMode="auto">
          <a:xfrm>
            <a:off x="8566150" y="6243638"/>
            <a:ext cx="1905000" cy="457200"/>
          </a:xfrm>
          <a:prstGeom prst="rect">
            <a:avLst/>
          </a:prstGeom>
          <a:noFill/>
          <a:ln>
            <a:miter lim="800000"/>
            <a:headEnd/>
            <a:tailEnd/>
          </a:ln>
        </p:spPr>
        <p:txBody>
          <a:bodyPr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2C2CEA8C-46A9-4316-9344-C48C1A7EFC82}" type="slidenum">
              <a:rPr lang="en-US" altLang="en-US" sz="1400">
                <a:latin typeface="Tahoma" panose="020B0604030504040204" pitchFamily="34" charset="0"/>
              </a:rPr>
              <a:pPr algn="r"/>
              <a:t>19</a:t>
            </a:fld>
            <a:endParaRPr lang="en-US" altLang="en-US" sz="1400">
              <a:latin typeface="Tahoma" panose="020B0604030504040204" pitchFamily="34" charset="0"/>
            </a:endParaRPr>
          </a:p>
        </p:txBody>
      </p:sp>
      <p:sp>
        <p:nvSpPr>
          <p:cNvPr id="32771" name="Text Box 5"/>
          <p:cNvSpPr txBox="1">
            <a:spLocks noChangeArrowheads="1"/>
          </p:cNvSpPr>
          <p:nvPr/>
        </p:nvSpPr>
        <p:spPr bwMode="auto">
          <a:xfrm>
            <a:off x="1543929" y="15240"/>
            <a:ext cx="74676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ct val="50000"/>
              </a:spcBef>
            </a:pPr>
            <a:r>
              <a:rPr lang="en-US" altLang="en-US" sz="2800" b="1" dirty="0" smtClean="0">
                <a:solidFill>
                  <a:srgbClr val="FF00FF"/>
                </a:solidFill>
                <a:cs typeface="Times New Roman" panose="02020603050405020304" pitchFamily="18" charset="0"/>
              </a:rPr>
              <a:t>STRUCTURE – Pile Cap</a:t>
            </a:r>
            <a:endParaRPr lang="en-US" altLang="en-US" sz="2800" b="1" dirty="0">
              <a:solidFill>
                <a:srgbClr val="FF00FF"/>
              </a:solidFill>
              <a:cs typeface="Times New Roman" panose="02020603050405020304" pitchFamily="18" charset="0"/>
            </a:endParaRPr>
          </a:p>
          <a:p>
            <a:pPr algn="ctr">
              <a:spcBef>
                <a:spcPct val="50000"/>
              </a:spcBef>
            </a:pPr>
            <a:r>
              <a:rPr lang="en-US" altLang="en-US" sz="2800" b="1" dirty="0" smtClean="0">
                <a:solidFill>
                  <a:srgbClr val="0000FF"/>
                </a:solidFill>
                <a:cs typeface="Times New Roman" panose="02020603050405020304" pitchFamily="18" charset="0"/>
              </a:rPr>
              <a:t>L</a:t>
            </a:r>
            <a:r>
              <a:rPr lang="en-US" altLang="en-US" sz="2800" dirty="0" smtClean="0">
                <a:solidFill>
                  <a:srgbClr val="0000FF"/>
                </a:solidFill>
                <a:cs typeface="Times New Roman" panose="02020603050405020304" pitchFamily="18" charset="0"/>
              </a:rPr>
              <a:t>ayout</a:t>
            </a:r>
            <a:r>
              <a:rPr lang="en-US" altLang="en-US" sz="2800" b="1" dirty="0" smtClean="0">
                <a:solidFill>
                  <a:srgbClr val="0000FF"/>
                </a:solidFill>
                <a:cs typeface="Times New Roman" panose="02020603050405020304" pitchFamily="18" charset="0"/>
              </a:rPr>
              <a:t> P</a:t>
            </a:r>
            <a:r>
              <a:rPr lang="en-US" altLang="en-US" sz="2800" dirty="0" smtClean="0">
                <a:solidFill>
                  <a:srgbClr val="0000FF"/>
                </a:solidFill>
                <a:cs typeface="Times New Roman" panose="02020603050405020304" pitchFamily="18" charset="0"/>
              </a:rPr>
              <a:t>lan</a:t>
            </a:r>
            <a:r>
              <a:rPr lang="en-US" altLang="en-US" sz="2800" b="1" dirty="0" smtClean="0">
                <a:solidFill>
                  <a:srgbClr val="0000FF"/>
                </a:solidFill>
                <a:cs typeface="Times New Roman" panose="02020603050405020304" pitchFamily="18" charset="0"/>
              </a:rPr>
              <a:t> and P</a:t>
            </a:r>
            <a:r>
              <a:rPr lang="en-US" altLang="en-US" sz="2800" dirty="0" smtClean="0">
                <a:solidFill>
                  <a:srgbClr val="0000FF"/>
                </a:solidFill>
                <a:cs typeface="Times New Roman" panose="02020603050405020304" pitchFamily="18" charset="0"/>
              </a:rPr>
              <a:t>lan</a:t>
            </a:r>
            <a:r>
              <a:rPr lang="en-US" altLang="en-US" sz="2800" b="1" dirty="0" smtClean="0">
                <a:solidFill>
                  <a:srgbClr val="0000FF"/>
                </a:solidFill>
                <a:cs typeface="Times New Roman" panose="02020603050405020304" pitchFamily="18" charset="0"/>
              </a:rPr>
              <a:t> of Pile cap showing L</a:t>
            </a:r>
            <a:r>
              <a:rPr lang="en-US" altLang="en-US" sz="2800" dirty="0" smtClean="0">
                <a:solidFill>
                  <a:srgbClr val="0000FF"/>
                </a:solidFill>
                <a:cs typeface="Times New Roman" panose="02020603050405020304" pitchFamily="18" charset="0"/>
              </a:rPr>
              <a:t>ocations </a:t>
            </a:r>
            <a:r>
              <a:rPr lang="en-US" altLang="en-US" sz="2800" dirty="0">
                <a:solidFill>
                  <a:srgbClr val="0000FF"/>
                </a:solidFill>
                <a:cs typeface="Times New Roman" panose="02020603050405020304" pitchFamily="18" charset="0"/>
              </a:rPr>
              <a:t>of </a:t>
            </a:r>
            <a:r>
              <a:rPr lang="en-US" altLang="en-US" sz="2800" b="1" dirty="0">
                <a:solidFill>
                  <a:srgbClr val="0000FF"/>
                </a:solidFill>
                <a:cs typeface="Times New Roman" panose="02020603050405020304" pitchFamily="18" charset="0"/>
              </a:rPr>
              <a:t>Thermo Couples</a:t>
            </a:r>
            <a:r>
              <a:rPr lang="en-US" altLang="en-US" sz="2800" dirty="0">
                <a:solidFill>
                  <a:srgbClr val="0000FF"/>
                </a:solidFill>
                <a:cs typeface="Times New Roman" panose="02020603050405020304" pitchFamily="18" charset="0"/>
              </a:rPr>
              <a:t>. </a:t>
            </a:r>
          </a:p>
          <a:p>
            <a:pPr algn="ctr">
              <a:spcBef>
                <a:spcPct val="50000"/>
              </a:spcBef>
            </a:pPr>
            <a:endParaRPr lang="en-US" altLang="en-US" sz="2800" b="1" dirty="0">
              <a:solidFill>
                <a:srgbClr val="0000FF"/>
              </a:solidFill>
              <a:cs typeface="Times New Roman" panose="02020603050405020304" pitchFamily="18" charset="0"/>
            </a:endParaRPr>
          </a:p>
        </p:txBody>
      </p:sp>
      <p:pic>
        <p:nvPicPr>
          <p:cNvPr id="6" name="Picture 5"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pic>
        <p:nvPicPr>
          <p:cNvPr id="7" name="Picture 2"/>
          <p:cNvPicPr>
            <a:picLocks noChangeAspect="1" noChangeArrowheads="1"/>
          </p:cNvPicPr>
          <p:nvPr/>
        </p:nvPicPr>
        <p:blipFill>
          <a:blip r:embed="rId3"/>
          <a:srcRect/>
          <a:stretch>
            <a:fillRect/>
          </a:stretch>
        </p:blipFill>
        <p:spPr bwMode="auto">
          <a:xfrm>
            <a:off x="420715" y="1769740"/>
            <a:ext cx="5448505" cy="4112900"/>
          </a:xfrm>
          <a:prstGeom prst="rect">
            <a:avLst/>
          </a:prstGeom>
          <a:noFill/>
          <a:ln w="28575">
            <a:solidFill>
              <a:schemeClr val="tx1"/>
            </a:solidFill>
          </a:ln>
        </p:spPr>
      </p:pic>
      <p:pic>
        <p:nvPicPr>
          <p:cNvPr id="8" name="Picture 3"/>
          <p:cNvPicPr>
            <a:picLocks noChangeAspect="1" noChangeArrowheads="1"/>
          </p:cNvPicPr>
          <p:nvPr/>
        </p:nvPicPr>
        <p:blipFill>
          <a:blip r:embed="rId4"/>
          <a:srcRect/>
          <a:stretch>
            <a:fillRect/>
          </a:stretch>
        </p:blipFill>
        <p:spPr bwMode="auto">
          <a:xfrm>
            <a:off x="6045518" y="1724020"/>
            <a:ext cx="5551242" cy="4112900"/>
          </a:xfrm>
          <a:prstGeom prst="rect">
            <a:avLst/>
          </a:prstGeom>
          <a:noFill/>
          <a:ln w="28575">
            <a:solidFill>
              <a:schemeClr val="tx1"/>
            </a:solidFill>
            <a:miter lim="800000"/>
            <a:headEnd/>
            <a:tailEnd/>
          </a:ln>
        </p:spPr>
      </p:pic>
      <p:sp>
        <p:nvSpPr>
          <p:cNvPr id="9" name="TextBox 8"/>
          <p:cNvSpPr txBox="1"/>
          <p:nvPr/>
        </p:nvSpPr>
        <p:spPr>
          <a:xfrm>
            <a:off x="1112520" y="4450080"/>
            <a:ext cx="1432560" cy="369332"/>
          </a:xfrm>
          <a:prstGeom prst="rect">
            <a:avLst/>
          </a:prstGeom>
          <a:noFill/>
        </p:spPr>
        <p:txBody>
          <a:bodyPr wrap="square" rtlCol="0">
            <a:spAutoFit/>
          </a:bodyPr>
          <a:lstStyle/>
          <a:p>
            <a:r>
              <a:rPr lang="en-US" dirty="0" smtClean="0"/>
              <a:t>N-S Corridor</a:t>
            </a:r>
            <a:endParaRPr lang="en-US" dirty="0"/>
          </a:p>
        </p:txBody>
      </p:sp>
      <p:sp>
        <p:nvSpPr>
          <p:cNvPr id="10" name="Rectangle 9"/>
          <p:cNvSpPr/>
          <p:nvPr/>
        </p:nvSpPr>
        <p:spPr>
          <a:xfrm>
            <a:off x="4245927" y="4570214"/>
            <a:ext cx="1507144" cy="369332"/>
          </a:xfrm>
          <a:prstGeom prst="rect">
            <a:avLst/>
          </a:prstGeom>
        </p:spPr>
        <p:txBody>
          <a:bodyPr wrap="none">
            <a:spAutoFit/>
          </a:bodyPr>
          <a:lstStyle/>
          <a:p>
            <a:r>
              <a:rPr lang="en-US" dirty="0" smtClean="0"/>
              <a:t>E-W Corridor</a:t>
            </a:r>
            <a:endParaRPr lang="en-US" dirty="0"/>
          </a:p>
        </p:txBody>
      </p:sp>
      <p:sp>
        <p:nvSpPr>
          <p:cNvPr id="11" name="Left-Right Arrow 10"/>
          <p:cNvSpPr/>
          <p:nvPr/>
        </p:nvSpPr>
        <p:spPr>
          <a:xfrm>
            <a:off x="594360" y="4739641"/>
            <a:ext cx="2286000" cy="13716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Down Arrow 11"/>
          <p:cNvSpPr/>
          <p:nvPr/>
        </p:nvSpPr>
        <p:spPr>
          <a:xfrm>
            <a:off x="4145281" y="4236720"/>
            <a:ext cx="121919" cy="126492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7200" y="3657600"/>
            <a:ext cx="182880" cy="461665"/>
          </a:xfrm>
          <a:prstGeom prst="rect">
            <a:avLst/>
          </a:prstGeom>
          <a:noFill/>
        </p:spPr>
        <p:txBody>
          <a:bodyPr wrap="square" rtlCol="0">
            <a:spAutoFit/>
          </a:bodyPr>
          <a:lstStyle/>
          <a:p>
            <a:r>
              <a:rPr lang="en-US" sz="2400" b="1" dirty="0" smtClean="0">
                <a:solidFill>
                  <a:srgbClr val="FF0000"/>
                </a:solidFill>
              </a:rPr>
              <a:t>S</a:t>
            </a:r>
            <a:endParaRPr lang="en-US" sz="2400" b="1" dirty="0">
              <a:solidFill>
                <a:srgbClr val="FF0000"/>
              </a:solidFill>
            </a:endParaRPr>
          </a:p>
        </p:txBody>
      </p:sp>
      <p:sp>
        <p:nvSpPr>
          <p:cNvPr id="14" name="TextBox 13"/>
          <p:cNvSpPr txBox="1"/>
          <p:nvPr/>
        </p:nvSpPr>
        <p:spPr>
          <a:xfrm>
            <a:off x="3352800" y="1905000"/>
            <a:ext cx="182880" cy="461665"/>
          </a:xfrm>
          <a:prstGeom prst="rect">
            <a:avLst/>
          </a:prstGeom>
          <a:noFill/>
        </p:spPr>
        <p:txBody>
          <a:bodyPr wrap="square" rtlCol="0">
            <a:spAutoFit/>
          </a:bodyPr>
          <a:lstStyle/>
          <a:p>
            <a:r>
              <a:rPr lang="en-US" sz="2400" b="1" dirty="0" smtClean="0">
                <a:solidFill>
                  <a:srgbClr val="FF0000"/>
                </a:solidFill>
              </a:rPr>
              <a:t>W</a:t>
            </a:r>
            <a:endParaRPr lang="en-US" sz="2400" b="1" dirty="0">
              <a:solidFill>
                <a:srgbClr val="FF0000"/>
              </a:solidFill>
            </a:endParaRPr>
          </a:p>
        </p:txBody>
      </p:sp>
    </p:spTree>
    <p:extLst>
      <p:ext uri="{BB962C8B-B14F-4D97-AF65-F5344CB8AC3E}">
        <p14:creationId xmlns="" xmlns:p14="http://schemas.microsoft.com/office/powerpoint/2010/main" val="614448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6" name="Text Box 4"/>
          <p:cNvSpPr txBox="1">
            <a:spLocks noChangeArrowheads="1"/>
          </p:cNvSpPr>
          <p:nvPr/>
        </p:nvSpPr>
        <p:spPr bwMode="auto">
          <a:xfrm>
            <a:off x="853440" y="445965"/>
            <a:ext cx="8610600"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b="1" dirty="0">
                <a:solidFill>
                  <a:srgbClr val="FF00FF"/>
                </a:solidFill>
                <a:latin typeface="Arial" panose="020B0604020202020204" pitchFamily="34" charset="0"/>
              </a:rPr>
              <a:t>                </a:t>
            </a:r>
            <a:r>
              <a:rPr lang="en-US" altLang="en-US" sz="2800" b="1" u="sng" dirty="0">
                <a:solidFill>
                  <a:srgbClr val="FF00FF"/>
                </a:solidFill>
                <a:latin typeface="Arial" panose="020B0604020202020204" pitchFamily="34" charset="0"/>
              </a:rPr>
              <a:t>Contents of the Paper</a:t>
            </a:r>
          </a:p>
          <a:p>
            <a:endParaRPr lang="en-US" altLang="en-US" sz="2800" b="1" dirty="0">
              <a:solidFill>
                <a:srgbClr val="FF00FF"/>
              </a:solidFill>
              <a:latin typeface="Arial" panose="020B0604020202020204" pitchFamily="34" charset="0"/>
            </a:endParaRPr>
          </a:p>
          <a:p>
            <a:pPr>
              <a:buClr>
                <a:srgbClr val="FF00FF"/>
              </a:buClr>
              <a:buSzPct val="115000"/>
              <a:buFont typeface="Wingdings" panose="05000000000000000000" pitchFamily="2" charset="2"/>
              <a:buChar char="Ø"/>
            </a:pPr>
            <a:r>
              <a:rPr lang="en-US" altLang="en-US" dirty="0">
                <a:latin typeface="Arial" panose="020B0604020202020204" pitchFamily="34" charset="0"/>
              </a:rPr>
              <a:t>The paper deals with the </a:t>
            </a:r>
            <a:r>
              <a:rPr lang="en-US" altLang="en-US" dirty="0">
                <a:solidFill>
                  <a:srgbClr val="CC3300"/>
                </a:solidFill>
                <a:latin typeface="Arial" panose="020B0604020202020204" pitchFamily="34" charset="0"/>
              </a:rPr>
              <a:t>experimental studies</a:t>
            </a:r>
            <a:r>
              <a:rPr lang="en-US" altLang="en-US" dirty="0">
                <a:latin typeface="Arial" panose="020B0604020202020204" pitchFamily="34" charset="0"/>
              </a:rPr>
              <a:t> of </a:t>
            </a:r>
            <a:r>
              <a:rPr lang="en-US" altLang="en-US" dirty="0">
                <a:solidFill>
                  <a:srgbClr val="0000FF"/>
                </a:solidFill>
                <a:latin typeface="Arial" panose="020B0604020202020204" pitchFamily="34" charset="0"/>
              </a:rPr>
              <a:t>temperature rise</a:t>
            </a:r>
            <a:r>
              <a:rPr lang="en-US" altLang="en-US" dirty="0">
                <a:latin typeface="Arial" panose="020B0604020202020204" pitchFamily="34" charset="0"/>
              </a:rPr>
              <a:t> in concrete of  </a:t>
            </a:r>
            <a:r>
              <a:rPr lang="en-US" altLang="en-US" dirty="0" smtClean="0">
                <a:latin typeface="Arial" panose="020B0604020202020204" pitchFamily="34" charset="0"/>
              </a:rPr>
              <a:t>a </a:t>
            </a:r>
            <a:r>
              <a:rPr lang="en-US" altLang="en-US" dirty="0">
                <a:latin typeface="Arial" panose="020B0604020202020204" pitchFamily="34" charset="0"/>
              </a:rPr>
              <a:t>prototype structure</a:t>
            </a:r>
            <a:r>
              <a:rPr lang="en-US" altLang="en-US" dirty="0" smtClean="0">
                <a:latin typeface="Arial" panose="020B0604020202020204" pitchFamily="34" charset="0"/>
              </a:rPr>
              <a:t>.</a:t>
            </a:r>
          </a:p>
          <a:p>
            <a:pPr>
              <a:buClr>
                <a:srgbClr val="FF00FF"/>
              </a:buClr>
              <a:buSzPct val="115000"/>
            </a:pPr>
            <a:endParaRPr lang="en-US" altLang="en-US" dirty="0">
              <a:latin typeface="Arial" panose="020B0604020202020204" pitchFamily="34" charset="0"/>
            </a:endParaRPr>
          </a:p>
          <a:p>
            <a:pPr>
              <a:buClr>
                <a:srgbClr val="FF00FF"/>
              </a:buClr>
              <a:buSzPct val="115000"/>
              <a:buFont typeface="Wingdings" panose="05000000000000000000" pitchFamily="2" charset="2"/>
              <a:buChar char="Ø"/>
            </a:pPr>
            <a:r>
              <a:rPr lang="en-US" altLang="en-US" dirty="0">
                <a:solidFill>
                  <a:srgbClr val="CC3300"/>
                </a:solidFill>
                <a:latin typeface="Arial" panose="020B0604020202020204" pitchFamily="34" charset="0"/>
              </a:rPr>
              <a:t>Actual temperature rise</a:t>
            </a:r>
            <a:r>
              <a:rPr lang="en-US" altLang="en-US" dirty="0">
                <a:latin typeface="Arial" panose="020B0604020202020204" pitchFamily="34" charset="0"/>
              </a:rPr>
              <a:t>  measured by embedding </a:t>
            </a:r>
            <a:r>
              <a:rPr lang="en-US" altLang="en-US" dirty="0" err="1">
                <a:latin typeface="Arial" panose="020B0604020202020204" pitchFamily="34" charset="0"/>
              </a:rPr>
              <a:t>Thermo</a:t>
            </a:r>
            <a:r>
              <a:rPr lang="en-US" altLang="en-US" dirty="0">
                <a:latin typeface="Arial" panose="020B0604020202020204" pitchFamily="34" charset="0"/>
              </a:rPr>
              <a:t> Couples </a:t>
            </a:r>
            <a:r>
              <a:rPr lang="en-US" altLang="en-US" b="1" i="1" dirty="0">
                <a:latin typeface="Arial" panose="020B0604020202020204" pitchFamily="34" charset="0"/>
              </a:rPr>
              <a:t>(TC’s)</a:t>
            </a:r>
            <a:r>
              <a:rPr lang="en-US" altLang="en-US" dirty="0">
                <a:latin typeface="Arial" panose="020B0604020202020204" pitchFamily="34" charset="0"/>
              </a:rPr>
              <a:t> in the structures during concreting. </a:t>
            </a:r>
            <a:endParaRPr lang="en-US" altLang="en-US" dirty="0" smtClean="0">
              <a:latin typeface="Arial" panose="020B0604020202020204" pitchFamily="34" charset="0"/>
            </a:endParaRPr>
          </a:p>
          <a:p>
            <a:pPr>
              <a:buClr>
                <a:srgbClr val="FF00FF"/>
              </a:buClr>
              <a:buSzPct val="115000"/>
            </a:pPr>
            <a:endParaRPr lang="en-US" altLang="en-US" dirty="0">
              <a:latin typeface="Arial" panose="020B0604020202020204" pitchFamily="34" charset="0"/>
            </a:endParaRPr>
          </a:p>
          <a:p>
            <a:pPr>
              <a:buClr>
                <a:srgbClr val="FF00FF"/>
              </a:buClr>
              <a:buSzPct val="115000"/>
              <a:buFont typeface="Wingdings" panose="05000000000000000000" pitchFamily="2" charset="2"/>
              <a:buChar char="Ø"/>
            </a:pPr>
            <a:r>
              <a:rPr lang="en-US" altLang="en-US" dirty="0" smtClean="0">
                <a:latin typeface="Arial" panose="020B0604020202020204" pitchFamily="34" charset="0"/>
              </a:rPr>
              <a:t>The monitoring of </a:t>
            </a:r>
            <a:r>
              <a:rPr lang="en-US" altLang="en-US" dirty="0" smtClean="0">
                <a:solidFill>
                  <a:srgbClr val="CC3300"/>
                </a:solidFill>
                <a:latin typeface="Arial" panose="020B0604020202020204" pitchFamily="34" charset="0"/>
              </a:rPr>
              <a:t>temperature recorded </a:t>
            </a:r>
            <a:r>
              <a:rPr lang="en-US" altLang="en-US" dirty="0" smtClean="0">
                <a:latin typeface="Arial" panose="020B0604020202020204" pitchFamily="34" charset="0"/>
              </a:rPr>
              <a:t>by thermocouples was done by digital recorder manually on hourly basis up to 13 days and then once in 3 hrs. up to next 21 days and beyond but restricted to 14 days in this reporting.</a:t>
            </a:r>
          </a:p>
          <a:p>
            <a:pPr>
              <a:buClr>
                <a:srgbClr val="FF00FF"/>
              </a:buClr>
              <a:buSzPct val="115000"/>
              <a:buFont typeface="Wingdings" panose="05000000000000000000" pitchFamily="2" charset="2"/>
              <a:buChar char="Ø"/>
            </a:pPr>
            <a:endParaRPr lang="en-US" altLang="en-US" dirty="0" smtClean="0">
              <a:latin typeface="Arial" panose="020B0604020202020204" pitchFamily="34" charset="0"/>
            </a:endParaRPr>
          </a:p>
          <a:p>
            <a:pPr>
              <a:buClr>
                <a:srgbClr val="FF00FF"/>
              </a:buClr>
              <a:buSzPct val="115000"/>
            </a:pPr>
            <a:endParaRPr lang="en-US" altLang="en-US" sz="2000" dirty="0">
              <a:latin typeface="Arial" panose="020B0604020202020204" pitchFamily="34" charset="0"/>
            </a:endParaRPr>
          </a:p>
          <a:p>
            <a:pPr>
              <a:buClr>
                <a:srgbClr val="FF33CC"/>
              </a:buClr>
              <a:buSzPct val="115000"/>
              <a:buFont typeface="Wingdings" panose="05000000000000000000" pitchFamily="2" charset="2"/>
              <a:buChar char="Ø"/>
            </a:pPr>
            <a:endParaRPr lang="en-US" altLang="en-US" sz="2000" dirty="0">
              <a:latin typeface="Arial" panose="020B0604020202020204" pitchFamily="34" charset="0"/>
            </a:endParaRPr>
          </a:p>
        </p:txBody>
      </p:sp>
      <p:sp>
        <p:nvSpPr>
          <p:cNvPr id="4" name="TextBox 3"/>
          <p:cNvSpPr txBox="1"/>
          <p:nvPr/>
        </p:nvSpPr>
        <p:spPr>
          <a:xfrm>
            <a:off x="7498080" y="6111240"/>
            <a:ext cx="1661160" cy="400110"/>
          </a:xfrm>
          <a:prstGeom prst="rect">
            <a:avLst/>
          </a:prstGeom>
          <a:noFill/>
        </p:spPr>
        <p:txBody>
          <a:bodyPr wrap="square" rtlCol="0">
            <a:spAutoFit/>
          </a:bodyPr>
          <a:lstStyle/>
          <a:p>
            <a:r>
              <a:rPr lang="en-US" sz="2000" b="1" dirty="0" smtClean="0">
                <a:solidFill>
                  <a:srgbClr val="0000FF"/>
                </a:solidFill>
                <a:latin typeface="Arial" pitchFamily="34" charset="0"/>
                <a:cs typeface="Arial" pitchFamily="34" charset="0"/>
              </a:rPr>
              <a:t>Contd. …</a:t>
            </a:r>
            <a:endParaRPr lang="en-US" sz="2000" b="1" dirty="0">
              <a:solidFill>
                <a:srgbClr val="0000FF"/>
              </a:solidFill>
              <a:latin typeface="Arial" pitchFamily="34" charset="0"/>
              <a:cs typeface="Arial" pitchFamily="34" charset="0"/>
            </a:endParaRPr>
          </a:p>
        </p:txBody>
      </p:sp>
    </p:spTree>
    <p:extLst>
      <p:ext uri="{BB962C8B-B14F-4D97-AF65-F5344CB8AC3E}">
        <p14:creationId xmlns="" xmlns:p14="http://schemas.microsoft.com/office/powerpoint/2010/main" val="3699179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57200" y="1047198"/>
            <a:ext cx="8882164" cy="4652562"/>
          </a:xfrm>
          <a:prstGeom prst="rect">
            <a:avLst/>
          </a:prstGeom>
          <a:noFill/>
          <a:ln w="28575">
            <a:solidFill>
              <a:schemeClr val="tx1"/>
            </a:solidFill>
            <a:miter lim="800000"/>
            <a:headEnd/>
            <a:tailEnd/>
          </a:ln>
        </p:spPr>
      </p:pic>
      <p:sp>
        <p:nvSpPr>
          <p:cNvPr id="3" name="Rectangle 2"/>
          <p:cNvSpPr/>
          <p:nvPr/>
        </p:nvSpPr>
        <p:spPr>
          <a:xfrm>
            <a:off x="3451145" y="303014"/>
            <a:ext cx="4047839" cy="523220"/>
          </a:xfrm>
          <a:prstGeom prst="rect">
            <a:avLst/>
          </a:prstGeom>
        </p:spPr>
        <p:txBody>
          <a:bodyPr wrap="none">
            <a:spAutoFit/>
          </a:bodyPr>
          <a:lstStyle/>
          <a:p>
            <a:r>
              <a:rPr lang="en-US" altLang="en-US" sz="2800" b="1" dirty="0" smtClean="0">
                <a:solidFill>
                  <a:srgbClr val="FF00FF"/>
                </a:solidFill>
                <a:latin typeface="Times New Roman" panose="02020603050405020304" pitchFamily="18" charset="0"/>
                <a:cs typeface="Times New Roman" panose="02020603050405020304" pitchFamily="18" charset="0"/>
              </a:rPr>
              <a:t>Cross Section of Pile Cap</a:t>
            </a:r>
          </a:p>
        </p:txBody>
      </p:sp>
      <p:sp>
        <p:nvSpPr>
          <p:cNvPr id="4" name="Rectangle 3"/>
          <p:cNvSpPr/>
          <p:nvPr/>
        </p:nvSpPr>
        <p:spPr>
          <a:xfrm>
            <a:off x="3060299" y="6033254"/>
            <a:ext cx="4750018" cy="523220"/>
          </a:xfrm>
          <a:prstGeom prst="rect">
            <a:avLst/>
          </a:prstGeom>
        </p:spPr>
        <p:txBody>
          <a:bodyPr wrap="none">
            <a:spAutoFit/>
          </a:bodyPr>
          <a:lstStyle/>
          <a:p>
            <a:r>
              <a:rPr lang="en-US" altLang="en-US" sz="2800" b="1" dirty="0" smtClean="0">
                <a:solidFill>
                  <a:srgbClr val="0000FF"/>
                </a:solidFill>
                <a:latin typeface="Times New Roman" pitchFamily="18" charset="0"/>
                <a:cs typeface="Times New Roman" pitchFamily="18" charset="0"/>
              </a:rPr>
              <a:t>L</a:t>
            </a:r>
            <a:r>
              <a:rPr lang="en-US" altLang="en-US" sz="2800" dirty="0" smtClean="0">
                <a:solidFill>
                  <a:srgbClr val="0000FF"/>
                </a:solidFill>
                <a:latin typeface="Times New Roman" pitchFamily="18" charset="0"/>
                <a:cs typeface="Times New Roman" pitchFamily="18" charset="0"/>
              </a:rPr>
              <a:t>ocations of </a:t>
            </a:r>
            <a:r>
              <a:rPr lang="en-US" altLang="en-US" sz="2800" b="1" dirty="0" smtClean="0">
                <a:solidFill>
                  <a:srgbClr val="0000FF"/>
                </a:solidFill>
                <a:latin typeface="Times New Roman" pitchFamily="18" charset="0"/>
                <a:cs typeface="Times New Roman" pitchFamily="18" charset="0"/>
              </a:rPr>
              <a:t>Thermo Couples</a:t>
            </a:r>
            <a:r>
              <a:rPr lang="en-US" altLang="en-US" sz="2800" dirty="0" smtClean="0">
                <a:solidFill>
                  <a:srgbClr val="0000FF"/>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5" name="Picture 4" descr="Picture 6"/>
          <p:cNvPicPr>
            <a:picLocks noChangeAspect="1"/>
          </p:cNvPicPr>
          <p:nvPr/>
        </p:nvPicPr>
        <p:blipFill>
          <a:blip r:embed="rId3" cstate="print">
            <a:extLst/>
          </a:blip>
          <a:srcRect l="17453" t="12268" r="12700" b="19044"/>
          <a:stretch>
            <a:fillRect/>
          </a:stretch>
        </p:blipFill>
        <p:spPr>
          <a:xfrm>
            <a:off x="10853601" y="0"/>
            <a:ext cx="936884" cy="1060478"/>
          </a:xfrm>
          <a:prstGeom prst="rect">
            <a:avLst/>
          </a:prstGeom>
          <a:ln w="12700">
            <a:miter lim="400000"/>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TC\Desktop\ICI IWC Presentation 12-09-2018\Thermocouple Experiment X6 - Sitabuldi\DSC07387.JPG"/>
          <p:cNvPicPr>
            <a:picLocks noChangeAspect="1" noChangeArrowheads="1"/>
          </p:cNvPicPr>
          <p:nvPr/>
        </p:nvPicPr>
        <p:blipFill>
          <a:blip r:embed="rId2" cstate="print"/>
          <a:srcRect/>
          <a:stretch>
            <a:fillRect/>
          </a:stretch>
        </p:blipFill>
        <p:spPr bwMode="auto">
          <a:xfrm>
            <a:off x="1066800" y="777240"/>
            <a:ext cx="7284720" cy="5463540"/>
          </a:xfrm>
          <a:prstGeom prst="rect">
            <a:avLst/>
          </a:prstGeom>
          <a:noFill/>
        </p:spPr>
      </p:pic>
      <p:sp>
        <p:nvSpPr>
          <p:cNvPr id="3" name="Rectangle 2"/>
          <p:cNvSpPr/>
          <p:nvPr/>
        </p:nvSpPr>
        <p:spPr>
          <a:xfrm>
            <a:off x="1710833" y="196334"/>
            <a:ext cx="5184368" cy="523220"/>
          </a:xfrm>
          <a:prstGeom prst="rect">
            <a:avLst/>
          </a:prstGeom>
        </p:spPr>
        <p:txBody>
          <a:bodyPr wrap="none">
            <a:spAutoFit/>
          </a:bodyPr>
          <a:lstStyle/>
          <a:p>
            <a:r>
              <a:rPr lang="en-US" altLang="en-US" sz="2800" b="1" dirty="0" smtClean="0">
                <a:solidFill>
                  <a:srgbClr val="FF00FF"/>
                </a:solidFill>
                <a:latin typeface="Times New Roman" panose="02020603050405020304" pitchFamily="18" charset="0"/>
                <a:cs typeface="Times New Roman" panose="02020603050405020304" pitchFamily="18" charset="0"/>
              </a:rPr>
              <a:t>Pile Cap – Reinforcement  work </a:t>
            </a:r>
          </a:p>
        </p:txBody>
      </p:sp>
      <p:sp>
        <p:nvSpPr>
          <p:cNvPr id="4" name="TextBox 3"/>
          <p:cNvSpPr txBox="1"/>
          <p:nvPr/>
        </p:nvSpPr>
        <p:spPr>
          <a:xfrm>
            <a:off x="8580120" y="1676400"/>
            <a:ext cx="2453640" cy="1384995"/>
          </a:xfrm>
          <a:prstGeom prst="rect">
            <a:avLst/>
          </a:prstGeom>
          <a:noFill/>
        </p:spPr>
        <p:txBody>
          <a:bodyPr wrap="square" rtlCol="0">
            <a:spAutoFit/>
          </a:bodyPr>
          <a:lstStyle/>
          <a:p>
            <a:r>
              <a:rPr lang="en-US" altLang="en-US" sz="2800" b="1" dirty="0" smtClean="0">
                <a:solidFill>
                  <a:srgbClr val="0000FF"/>
                </a:solidFill>
                <a:latin typeface="Times New Roman" panose="02020603050405020304" pitchFamily="18" charset="0"/>
                <a:cs typeface="Times New Roman" panose="02020603050405020304" pitchFamily="18" charset="0"/>
              </a:rPr>
              <a:t>Pile Head Reinforcement Anchors</a:t>
            </a:r>
          </a:p>
        </p:txBody>
      </p:sp>
      <p:cxnSp>
        <p:nvCxnSpPr>
          <p:cNvPr id="6" name="Straight Arrow Connector 5"/>
          <p:cNvCxnSpPr>
            <a:stCxn id="4" idx="1"/>
          </p:cNvCxnSpPr>
          <p:nvPr/>
        </p:nvCxnSpPr>
        <p:spPr>
          <a:xfrm rot="10800000">
            <a:off x="6111240" y="1737360"/>
            <a:ext cx="2468880" cy="6315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1"/>
          </p:cNvCxnSpPr>
          <p:nvPr/>
        </p:nvCxnSpPr>
        <p:spPr>
          <a:xfrm rot="10800000" flipV="1">
            <a:off x="7437120" y="2368898"/>
            <a:ext cx="1143000" cy="999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p:cNvCxnSpPr>
          <p:nvPr/>
        </p:nvCxnSpPr>
        <p:spPr>
          <a:xfrm rot="10800000" flipV="1">
            <a:off x="7787640" y="2368898"/>
            <a:ext cx="792480" cy="8924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Picture 6"/>
          <p:cNvPicPr>
            <a:picLocks noChangeAspect="1"/>
          </p:cNvPicPr>
          <p:nvPr/>
        </p:nvPicPr>
        <p:blipFill>
          <a:blip r:embed="rId3" cstate="print">
            <a:extLst/>
          </a:blip>
          <a:srcRect l="17453" t="12268" r="12700" b="19044"/>
          <a:stretch>
            <a:fillRect/>
          </a:stretch>
        </p:blipFill>
        <p:spPr>
          <a:xfrm>
            <a:off x="10853601" y="0"/>
            <a:ext cx="936884" cy="1060478"/>
          </a:xfrm>
          <a:prstGeom prst="rect">
            <a:avLst/>
          </a:prstGeom>
          <a:ln w="12700">
            <a:miter lim="400000"/>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9453" y="158261"/>
            <a:ext cx="6942993" cy="5207245"/>
          </a:xfrm>
          <a:prstGeom prst="rect">
            <a:avLst/>
          </a:prstGeom>
        </p:spPr>
      </p:pic>
      <p:sp>
        <p:nvSpPr>
          <p:cNvPr id="3" name="TextBox 2"/>
          <p:cNvSpPr txBox="1"/>
          <p:nvPr/>
        </p:nvSpPr>
        <p:spPr>
          <a:xfrm>
            <a:off x="7754816" y="4396153"/>
            <a:ext cx="4132384" cy="1815882"/>
          </a:xfrm>
          <a:prstGeom prst="rect">
            <a:avLst/>
          </a:prstGeom>
          <a:noFill/>
        </p:spPr>
        <p:txBody>
          <a:bodyPr wrap="square" rtlCol="0">
            <a:spAutoFit/>
          </a:bodyPr>
          <a:lstStyle/>
          <a:p>
            <a:r>
              <a:rPr lang="en-IN" sz="2800" b="1" dirty="0">
                <a:solidFill>
                  <a:srgbClr val="0000FF"/>
                </a:solidFill>
                <a:latin typeface="Times New Roman" panose="02020603050405020304" pitchFamily="18" charset="0"/>
                <a:cs typeface="Times New Roman" panose="02020603050405020304" pitchFamily="18" charset="0"/>
              </a:rPr>
              <a:t>Play Video of thermocouple insertion before concreting</a:t>
            </a:r>
            <a:r>
              <a:rPr lang="en-IN" sz="2800" b="1" dirty="0" smtClean="0">
                <a:solidFill>
                  <a:srgbClr val="0000FF"/>
                </a:solidFill>
                <a:latin typeface="Times New Roman" panose="02020603050405020304" pitchFamily="18" charset="0"/>
                <a:cs typeface="Times New Roman" panose="02020603050405020304" pitchFamily="18" charset="0"/>
              </a:rPr>
              <a:t>.</a:t>
            </a:r>
          </a:p>
          <a:p>
            <a:r>
              <a:rPr lang="en-IN" sz="2800" b="1" dirty="0" smtClean="0">
                <a:solidFill>
                  <a:srgbClr val="0000FF"/>
                </a:solidFill>
                <a:latin typeface="Times New Roman" panose="02020603050405020304" pitchFamily="18" charset="0"/>
                <a:cs typeface="Times New Roman" panose="02020603050405020304" pitchFamily="18" charset="0"/>
              </a:rPr>
              <a:t>(48 sec.)</a:t>
            </a:r>
            <a:endParaRPr lang="en-IN" sz="28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394691" y="6059055"/>
            <a:ext cx="5163127" cy="523220"/>
          </a:xfrm>
          <a:prstGeom prst="rect">
            <a:avLst/>
          </a:prstGeom>
          <a:noFill/>
        </p:spPr>
        <p:txBody>
          <a:bodyPr wrap="square" rtlCol="0">
            <a:spAutoFit/>
          </a:bodyPr>
          <a:lstStyle/>
          <a:p>
            <a:r>
              <a:rPr lang="en-IN" sz="2800" dirty="0" smtClean="0">
                <a:solidFill>
                  <a:srgbClr val="FF00FF"/>
                </a:solidFill>
                <a:latin typeface="Times New Roman" panose="02020603050405020304" pitchFamily="18" charset="0"/>
                <a:cs typeface="Times New Roman" panose="02020603050405020304" pitchFamily="18" charset="0"/>
              </a:rPr>
              <a:t>Locations of </a:t>
            </a:r>
            <a:r>
              <a:rPr lang="en-IN" sz="2800" dirty="0" err="1" smtClean="0">
                <a:solidFill>
                  <a:srgbClr val="FF00FF"/>
                </a:solidFill>
                <a:latin typeface="Times New Roman" panose="02020603050405020304" pitchFamily="18" charset="0"/>
                <a:cs typeface="Times New Roman" panose="02020603050405020304" pitchFamily="18" charset="0"/>
              </a:rPr>
              <a:t>Thermo</a:t>
            </a:r>
            <a:r>
              <a:rPr lang="en-IN" sz="2800" dirty="0" smtClean="0">
                <a:solidFill>
                  <a:srgbClr val="FF00FF"/>
                </a:solidFill>
                <a:latin typeface="Times New Roman" panose="02020603050405020304" pitchFamily="18" charset="0"/>
                <a:cs typeface="Times New Roman" panose="02020603050405020304" pitchFamily="18" charset="0"/>
              </a:rPr>
              <a:t> Couples</a:t>
            </a:r>
            <a:endParaRPr lang="en-IN" sz="2800" dirty="0">
              <a:solidFill>
                <a:srgbClr val="FF00FF"/>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flipV="1">
            <a:off x="1847273" y="3482109"/>
            <a:ext cx="1629640" cy="2510659"/>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153819" y="2074380"/>
            <a:ext cx="323094" cy="3918388"/>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476913" y="2346037"/>
            <a:ext cx="1569673" cy="364673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76913" y="2074381"/>
            <a:ext cx="2940730" cy="391838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Picture 6"/>
          <p:cNvPicPr>
            <a:picLocks noChangeAspect="1"/>
          </p:cNvPicPr>
          <p:nvPr/>
        </p:nvPicPr>
        <p:blipFill>
          <a:blip r:embed="rId3" cstate="print">
            <a:extLst/>
          </a:blip>
          <a:srcRect l="17453" t="12268" r="12700" b="19044"/>
          <a:stretch>
            <a:fillRect/>
          </a:stretch>
        </p:blipFill>
        <p:spPr>
          <a:xfrm>
            <a:off x="10853601" y="0"/>
            <a:ext cx="936884" cy="1060478"/>
          </a:xfrm>
          <a:prstGeom prst="rect">
            <a:avLst/>
          </a:prstGeom>
          <a:ln w="12700">
            <a:miter lim="400000"/>
          </a:ln>
        </p:spPr>
      </p:pic>
    </p:spTree>
    <p:extLst>
      <p:ext uri="{BB962C8B-B14F-4D97-AF65-F5344CB8AC3E}">
        <p14:creationId xmlns="" xmlns:p14="http://schemas.microsoft.com/office/powerpoint/2010/main" val="3590589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txBox="1">
            <a:spLocks noGrp="1" noChangeArrowheads="1"/>
          </p:cNvSpPr>
          <p:nvPr/>
        </p:nvSpPr>
        <p:spPr bwMode="auto">
          <a:xfrm>
            <a:off x="8566150" y="6243638"/>
            <a:ext cx="1905000" cy="457200"/>
          </a:xfrm>
          <a:prstGeom prst="rect">
            <a:avLst/>
          </a:prstGeom>
          <a:noFill/>
          <a:ln>
            <a:miter lim="800000"/>
            <a:headEnd/>
            <a:tailEnd/>
          </a:ln>
        </p:spPr>
        <p:txBody>
          <a:bodyPr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967C9334-3305-496C-90F2-094B578C3038}" type="slidenum">
              <a:rPr lang="en-US" altLang="en-US" sz="1400">
                <a:latin typeface="Tahoma" panose="020B0604030504040204" pitchFamily="34" charset="0"/>
              </a:rPr>
              <a:pPr algn="r"/>
              <a:t>23</a:t>
            </a:fld>
            <a:endParaRPr lang="en-US" altLang="en-US" sz="1400">
              <a:latin typeface="Tahoma" panose="020B0604030504040204" pitchFamily="34" charset="0"/>
            </a:endParaRPr>
          </a:p>
        </p:txBody>
      </p:sp>
      <p:sp>
        <p:nvSpPr>
          <p:cNvPr id="33796" name="Rectangle 7"/>
          <p:cNvSpPr>
            <a:spLocks noChangeArrowheads="1"/>
          </p:cNvSpPr>
          <p:nvPr/>
        </p:nvSpPr>
        <p:spPr bwMode="auto">
          <a:xfrm>
            <a:off x="1280160" y="193675"/>
            <a:ext cx="827532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dirty="0">
                <a:solidFill>
                  <a:srgbClr val="0000FF"/>
                </a:solidFill>
                <a:latin typeface="Tahoma" panose="020B0604030504040204" pitchFamily="34" charset="0"/>
              </a:rPr>
              <a:t>Actual </a:t>
            </a:r>
            <a:r>
              <a:rPr lang="en-US" altLang="en-US" sz="2800" dirty="0" smtClean="0">
                <a:solidFill>
                  <a:srgbClr val="0000FF"/>
                </a:solidFill>
                <a:latin typeface="Tahoma" panose="020B0604030504040204" pitchFamily="34" charset="0"/>
              </a:rPr>
              <a:t>photos </a:t>
            </a:r>
            <a:r>
              <a:rPr lang="en-US" altLang="en-US" sz="2800" dirty="0">
                <a:solidFill>
                  <a:srgbClr val="0000FF"/>
                </a:solidFill>
                <a:latin typeface="Tahoma" panose="020B0604030504040204" pitchFamily="34" charset="0"/>
              </a:rPr>
              <a:t>of structure with </a:t>
            </a:r>
            <a:r>
              <a:rPr lang="en-US" altLang="en-US" sz="2800" dirty="0" smtClean="0">
                <a:solidFill>
                  <a:srgbClr val="0000FF"/>
                </a:solidFill>
                <a:latin typeface="Tahoma" panose="020B0604030504040204" pitchFamily="34" charset="0"/>
              </a:rPr>
              <a:t>Thermo </a:t>
            </a:r>
            <a:r>
              <a:rPr lang="en-US" altLang="en-US" sz="2800" dirty="0">
                <a:solidFill>
                  <a:srgbClr val="0000FF"/>
                </a:solidFill>
                <a:latin typeface="Tahoma" panose="020B0604030504040204" pitchFamily="34" charset="0"/>
              </a:rPr>
              <a:t>couples</a:t>
            </a:r>
            <a:r>
              <a:rPr lang="en-US" altLang="en-US" sz="2800" dirty="0">
                <a:latin typeface="Tahoma" panose="020B0604030504040204" pitchFamily="34" charset="0"/>
              </a:rPr>
              <a:t> </a:t>
            </a:r>
          </a:p>
        </p:txBody>
      </p:sp>
      <p:pic>
        <p:nvPicPr>
          <p:cNvPr id="6" name="Picture 5"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pic>
        <p:nvPicPr>
          <p:cNvPr id="8" name="Picture 2" descr="IMG-20180709-WA0040"/>
          <p:cNvPicPr>
            <a:picLocks noChangeAspect="1" noChangeArrowheads="1"/>
          </p:cNvPicPr>
          <p:nvPr/>
        </p:nvPicPr>
        <p:blipFill>
          <a:blip r:embed="rId3" cstate="print"/>
          <a:srcRect/>
          <a:stretch>
            <a:fillRect/>
          </a:stretch>
        </p:blipFill>
        <p:spPr bwMode="auto">
          <a:xfrm>
            <a:off x="106679" y="1148700"/>
            <a:ext cx="3497391" cy="2707020"/>
          </a:xfrm>
          <a:prstGeom prst="rect">
            <a:avLst/>
          </a:prstGeom>
          <a:noFill/>
          <a:ln w="28575">
            <a:solidFill>
              <a:schemeClr val="tx1"/>
            </a:solidFill>
          </a:ln>
        </p:spPr>
      </p:pic>
      <p:pic>
        <p:nvPicPr>
          <p:cNvPr id="9" name="Picture 3"/>
          <p:cNvPicPr>
            <a:picLocks noChangeAspect="1" noChangeArrowheads="1"/>
          </p:cNvPicPr>
          <p:nvPr/>
        </p:nvPicPr>
        <p:blipFill>
          <a:blip r:embed="rId4" cstate="print"/>
          <a:srcRect/>
          <a:stretch>
            <a:fillRect/>
          </a:stretch>
        </p:blipFill>
        <p:spPr bwMode="auto">
          <a:xfrm>
            <a:off x="4139556" y="2398379"/>
            <a:ext cx="3541404" cy="2775695"/>
          </a:xfrm>
          <a:prstGeom prst="rect">
            <a:avLst/>
          </a:prstGeom>
          <a:noFill/>
          <a:ln w="28575">
            <a:solidFill>
              <a:schemeClr val="tx1"/>
            </a:solidFill>
            <a:miter lim="800000"/>
            <a:headEnd/>
            <a:tailEnd/>
          </a:ln>
        </p:spPr>
      </p:pic>
      <p:pic>
        <p:nvPicPr>
          <p:cNvPr id="10" name="Picture 4" descr="IMG-20180709-WA0059"/>
          <p:cNvPicPr>
            <a:picLocks noChangeAspect="1" noChangeArrowheads="1"/>
          </p:cNvPicPr>
          <p:nvPr/>
        </p:nvPicPr>
        <p:blipFill>
          <a:blip r:embed="rId5" cstate="print"/>
          <a:srcRect/>
          <a:stretch>
            <a:fillRect/>
          </a:stretch>
        </p:blipFill>
        <p:spPr bwMode="auto">
          <a:xfrm>
            <a:off x="8048636" y="3891900"/>
            <a:ext cx="3183244" cy="2475174"/>
          </a:xfrm>
          <a:prstGeom prst="rect">
            <a:avLst/>
          </a:prstGeom>
          <a:noFill/>
          <a:ln w="28575">
            <a:solidFill>
              <a:schemeClr val="tx1"/>
            </a:solidFill>
            <a:miter lim="800000"/>
            <a:headEnd/>
            <a:tailEnd/>
          </a:ln>
        </p:spPr>
      </p:pic>
      <p:sp>
        <p:nvSpPr>
          <p:cNvPr id="11" name="TextBox 10"/>
          <p:cNvSpPr txBox="1"/>
          <p:nvPr/>
        </p:nvSpPr>
        <p:spPr>
          <a:xfrm>
            <a:off x="533400" y="4053840"/>
            <a:ext cx="2926080" cy="523220"/>
          </a:xfrm>
          <a:prstGeom prst="rect">
            <a:avLst/>
          </a:prstGeom>
          <a:noFill/>
        </p:spPr>
        <p:txBody>
          <a:bodyPr wrap="square" rtlCol="0">
            <a:spAutoFit/>
          </a:bodyPr>
          <a:lstStyle/>
          <a:p>
            <a:r>
              <a:rPr lang="en-US" altLang="en-US" sz="2800" b="1" dirty="0" smtClean="0">
                <a:solidFill>
                  <a:srgbClr val="FF00FF"/>
                </a:solidFill>
                <a:latin typeface="Times New Roman" panose="02020603050405020304" pitchFamily="18" charset="0"/>
                <a:cs typeface="Times New Roman" panose="02020603050405020304" pitchFamily="18" charset="0"/>
              </a:rPr>
              <a:t>TC – Top layer</a:t>
            </a:r>
          </a:p>
        </p:txBody>
      </p:sp>
      <p:sp>
        <p:nvSpPr>
          <p:cNvPr id="12" name="Rectangle 11"/>
          <p:cNvSpPr/>
          <p:nvPr/>
        </p:nvSpPr>
        <p:spPr>
          <a:xfrm>
            <a:off x="4251960" y="5377934"/>
            <a:ext cx="3674987" cy="523220"/>
          </a:xfrm>
          <a:prstGeom prst="rect">
            <a:avLst/>
          </a:prstGeom>
        </p:spPr>
        <p:txBody>
          <a:bodyPr wrap="square">
            <a:spAutoFit/>
          </a:bodyPr>
          <a:lstStyle/>
          <a:p>
            <a:r>
              <a:rPr lang="en-US" altLang="en-US" sz="2800" b="1" dirty="0" smtClean="0">
                <a:solidFill>
                  <a:srgbClr val="FF00FF"/>
                </a:solidFill>
                <a:latin typeface="Times New Roman" panose="02020603050405020304" pitchFamily="18" charset="0"/>
                <a:cs typeface="Times New Roman" panose="02020603050405020304" pitchFamily="18" charset="0"/>
              </a:rPr>
              <a:t>TC – Middle  layer</a:t>
            </a:r>
          </a:p>
        </p:txBody>
      </p:sp>
      <p:sp>
        <p:nvSpPr>
          <p:cNvPr id="13" name="Rectangle 12"/>
          <p:cNvSpPr/>
          <p:nvPr/>
        </p:nvSpPr>
        <p:spPr>
          <a:xfrm>
            <a:off x="8429470" y="3198614"/>
            <a:ext cx="3046027" cy="523220"/>
          </a:xfrm>
          <a:prstGeom prst="rect">
            <a:avLst/>
          </a:prstGeom>
        </p:spPr>
        <p:txBody>
          <a:bodyPr wrap="none">
            <a:spAutoFit/>
          </a:bodyPr>
          <a:lstStyle/>
          <a:p>
            <a:r>
              <a:rPr lang="en-US" altLang="en-US" sz="2800" b="1" dirty="0" smtClean="0">
                <a:solidFill>
                  <a:srgbClr val="FF00FF"/>
                </a:solidFill>
                <a:latin typeface="Times New Roman" panose="02020603050405020304" pitchFamily="18" charset="0"/>
                <a:cs typeface="Times New Roman" panose="02020603050405020304" pitchFamily="18" charset="0"/>
              </a:rPr>
              <a:t>TC – Bottom layer</a:t>
            </a:r>
          </a:p>
        </p:txBody>
      </p:sp>
    </p:spTree>
    <p:extLst>
      <p:ext uri="{BB962C8B-B14F-4D97-AF65-F5344CB8AC3E}">
        <p14:creationId xmlns="" xmlns:p14="http://schemas.microsoft.com/office/powerpoint/2010/main" val="3420763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RTC\Desktop\ICI IWC Presentation 12-09-2018\Thermocouple Experiment X6 - Sitabuldi\21-04-2018\DSC07544.JPG"/>
          <p:cNvPicPr>
            <a:picLocks noChangeAspect="1" noChangeArrowheads="1"/>
          </p:cNvPicPr>
          <p:nvPr/>
        </p:nvPicPr>
        <p:blipFill>
          <a:blip r:embed="rId2" cstate="print"/>
          <a:srcRect/>
          <a:stretch>
            <a:fillRect/>
          </a:stretch>
        </p:blipFill>
        <p:spPr bwMode="auto">
          <a:xfrm>
            <a:off x="594361" y="202160"/>
            <a:ext cx="4617720" cy="3384510"/>
          </a:xfrm>
          <a:prstGeom prst="rect">
            <a:avLst/>
          </a:prstGeom>
          <a:noFill/>
        </p:spPr>
      </p:pic>
      <p:pic>
        <p:nvPicPr>
          <p:cNvPr id="2052" name="Picture 4" descr="C:\Documents and Settings\RTC\Desktop\ICI IWC Presentation 12-09-2018\Thermocouple Experiment X6 - Sitabuldi\21-04-2018\DSC07545.JPG"/>
          <p:cNvPicPr>
            <a:picLocks noChangeAspect="1" noChangeArrowheads="1"/>
          </p:cNvPicPr>
          <p:nvPr/>
        </p:nvPicPr>
        <p:blipFill>
          <a:blip r:embed="rId3" cstate="print"/>
          <a:srcRect/>
          <a:stretch>
            <a:fillRect/>
          </a:stretch>
        </p:blipFill>
        <p:spPr bwMode="auto">
          <a:xfrm>
            <a:off x="5760720" y="1871352"/>
            <a:ext cx="4241482" cy="3813167"/>
          </a:xfrm>
          <a:prstGeom prst="rect">
            <a:avLst/>
          </a:prstGeom>
          <a:noFill/>
        </p:spPr>
      </p:pic>
      <p:cxnSp>
        <p:nvCxnSpPr>
          <p:cNvPr id="5" name="Straight Arrow Connector 4"/>
          <p:cNvCxnSpPr/>
          <p:nvPr/>
        </p:nvCxnSpPr>
        <p:spPr>
          <a:xfrm rot="10800000" flipV="1">
            <a:off x="7284720" y="2338418"/>
            <a:ext cx="1143000" cy="999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0268" y="6155174"/>
            <a:ext cx="8806612" cy="523220"/>
          </a:xfrm>
          <a:prstGeom prst="rect">
            <a:avLst/>
          </a:prstGeom>
        </p:spPr>
        <p:txBody>
          <a:bodyPr wrap="square">
            <a:spAutoFit/>
          </a:bodyPr>
          <a:lstStyle/>
          <a:p>
            <a:r>
              <a:rPr lang="en-US" altLang="en-US" sz="2800" dirty="0" smtClean="0">
                <a:solidFill>
                  <a:srgbClr val="0000FF"/>
                </a:solidFill>
                <a:latin typeface="Tahoma" panose="020B0604030504040204" pitchFamily="34" charset="0"/>
                <a:cs typeface="Arial" panose="020B0604020202020204" pitchFamily="34" charset="0"/>
              </a:rPr>
              <a:t>Actual photos of structure with Thermo couples Fixed </a:t>
            </a:r>
            <a:endParaRPr lang="en-US" altLang="en-US" sz="2800" dirty="0">
              <a:solidFill>
                <a:srgbClr val="0000FF"/>
              </a:solidFill>
              <a:latin typeface="Tahoma" panose="020B0604030504040204" pitchFamily="34" charset="0"/>
              <a:cs typeface="Arial" panose="020B0604020202020204" pitchFamily="34" charset="0"/>
            </a:endParaRPr>
          </a:p>
        </p:txBody>
      </p:sp>
      <p:pic>
        <p:nvPicPr>
          <p:cNvPr id="7" name="Picture 2" descr="C:\Documents and Settings\RTC\Desktop\DSC07536.JPG"/>
          <p:cNvPicPr>
            <a:picLocks noChangeAspect="1" noChangeArrowheads="1"/>
          </p:cNvPicPr>
          <p:nvPr/>
        </p:nvPicPr>
        <p:blipFill>
          <a:blip r:embed="rId4" cstate="print"/>
          <a:srcRect/>
          <a:stretch>
            <a:fillRect/>
          </a:stretch>
        </p:blipFill>
        <p:spPr bwMode="auto">
          <a:xfrm>
            <a:off x="2164080" y="3624151"/>
            <a:ext cx="3061992" cy="2471849"/>
          </a:xfrm>
          <a:prstGeom prst="rect">
            <a:avLst/>
          </a:prstGeom>
          <a:noFill/>
        </p:spPr>
      </p:pic>
      <p:sp>
        <p:nvSpPr>
          <p:cNvPr id="8" name="TextBox 7"/>
          <p:cNvSpPr txBox="1"/>
          <p:nvPr/>
        </p:nvSpPr>
        <p:spPr>
          <a:xfrm>
            <a:off x="6416040" y="198120"/>
            <a:ext cx="2606040" cy="461665"/>
          </a:xfrm>
          <a:prstGeom prst="rect">
            <a:avLst/>
          </a:prstGeom>
          <a:noFill/>
        </p:spPr>
        <p:txBody>
          <a:bodyPr wrap="square" rtlCol="0">
            <a:spAutoFit/>
          </a:bodyPr>
          <a:lstStyle/>
          <a:p>
            <a:r>
              <a:rPr lang="en-US" sz="2400" dirty="0" smtClean="0">
                <a:solidFill>
                  <a:srgbClr val="0000FF"/>
                </a:solidFill>
                <a:latin typeface="Arial" pitchFamily="34" charset="0"/>
                <a:cs typeface="Arial" pitchFamily="34" charset="0"/>
              </a:rPr>
              <a:t>Thermo Couples</a:t>
            </a:r>
            <a:endParaRPr lang="en-US" sz="2400" dirty="0">
              <a:solidFill>
                <a:srgbClr val="0000FF"/>
              </a:solidFill>
              <a:latin typeface="Arial" pitchFamily="34" charset="0"/>
              <a:cs typeface="Arial" pitchFamily="34" charset="0"/>
            </a:endParaRPr>
          </a:p>
        </p:txBody>
      </p:sp>
      <p:cxnSp>
        <p:nvCxnSpPr>
          <p:cNvPr id="10" name="Straight Arrow Connector 9"/>
          <p:cNvCxnSpPr/>
          <p:nvPr/>
        </p:nvCxnSpPr>
        <p:spPr>
          <a:xfrm rot="16200000" flipH="1">
            <a:off x="7359343" y="1049983"/>
            <a:ext cx="1702418" cy="9220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2"/>
          </p:cNvCxnSpPr>
          <p:nvPr/>
        </p:nvCxnSpPr>
        <p:spPr>
          <a:xfrm rot="5400000">
            <a:off x="5446723" y="2132022"/>
            <a:ext cx="3744575" cy="800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2910840" y="461664"/>
            <a:ext cx="3512820" cy="10775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2606040" y="476904"/>
            <a:ext cx="3817620" cy="1870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88280" y="1325880"/>
            <a:ext cx="2468880" cy="400110"/>
          </a:xfrm>
          <a:prstGeom prst="rect">
            <a:avLst/>
          </a:prstGeom>
          <a:noFill/>
        </p:spPr>
        <p:txBody>
          <a:bodyPr wrap="square" rtlCol="0">
            <a:spAutoFit/>
          </a:bodyPr>
          <a:lstStyle/>
          <a:p>
            <a:r>
              <a:rPr lang="en-US" sz="2000" dirty="0" smtClean="0">
                <a:solidFill>
                  <a:srgbClr val="009900"/>
                </a:solidFill>
                <a:latin typeface="Arial" pitchFamily="34" charset="0"/>
                <a:cs typeface="Arial" pitchFamily="34" charset="0"/>
              </a:rPr>
              <a:t>PVC Casing Pipes</a:t>
            </a:r>
            <a:endParaRPr lang="en-US" sz="2000" dirty="0">
              <a:solidFill>
                <a:srgbClr val="009900"/>
              </a:solidFill>
              <a:latin typeface="Arial" pitchFamily="34" charset="0"/>
              <a:cs typeface="Arial" pitchFamily="34" charset="0"/>
            </a:endParaRPr>
          </a:p>
        </p:txBody>
      </p:sp>
      <p:cxnSp>
        <p:nvCxnSpPr>
          <p:cNvPr id="24" name="Straight Arrow Connector 23"/>
          <p:cNvCxnSpPr/>
          <p:nvPr/>
        </p:nvCxnSpPr>
        <p:spPr>
          <a:xfrm rot="16200000" flipH="1">
            <a:off x="5356860" y="1790700"/>
            <a:ext cx="1341120" cy="11734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2819400" y="1264920"/>
            <a:ext cx="2621280" cy="4572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2560320" y="1706880"/>
            <a:ext cx="2895600" cy="24384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26720" y="4404360"/>
            <a:ext cx="1127760" cy="830997"/>
          </a:xfrm>
          <a:prstGeom prst="rect">
            <a:avLst/>
          </a:prstGeom>
          <a:noFill/>
        </p:spPr>
        <p:txBody>
          <a:bodyPr wrap="square" rtlCol="0">
            <a:spAutoFit/>
          </a:bodyPr>
          <a:lstStyle/>
          <a:p>
            <a:r>
              <a:rPr lang="en-US" sz="2400" dirty="0" smtClean="0">
                <a:solidFill>
                  <a:srgbClr val="FF00FF"/>
                </a:solidFill>
                <a:latin typeface="Arial" pitchFamily="34" charset="0"/>
                <a:cs typeface="Arial" pitchFamily="34" charset="0"/>
              </a:rPr>
              <a:t>Lead Wires</a:t>
            </a:r>
            <a:endParaRPr lang="en-US" sz="2400" dirty="0">
              <a:solidFill>
                <a:srgbClr val="FF00FF"/>
              </a:solidFill>
              <a:latin typeface="Arial" pitchFamily="34" charset="0"/>
              <a:cs typeface="Arial" pitchFamily="34" charset="0"/>
            </a:endParaRPr>
          </a:p>
        </p:txBody>
      </p:sp>
      <p:cxnSp>
        <p:nvCxnSpPr>
          <p:cNvPr id="35" name="Straight Arrow Connector 34"/>
          <p:cNvCxnSpPr/>
          <p:nvPr/>
        </p:nvCxnSpPr>
        <p:spPr>
          <a:xfrm flipV="1">
            <a:off x="1402080" y="4434840"/>
            <a:ext cx="1828800" cy="45720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417320" y="4876800"/>
            <a:ext cx="3139440" cy="5638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descr="Picture 6"/>
          <p:cNvPicPr>
            <a:picLocks noChangeAspect="1"/>
          </p:cNvPicPr>
          <p:nvPr/>
        </p:nvPicPr>
        <p:blipFill>
          <a:blip r:embed="rId5" cstate="print">
            <a:extLst/>
          </a:blip>
          <a:srcRect l="17453" t="12268" r="12700" b="19044"/>
          <a:stretch>
            <a:fillRect/>
          </a:stretch>
        </p:blipFill>
        <p:spPr>
          <a:xfrm>
            <a:off x="10853601" y="0"/>
            <a:ext cx="936884" cy="1060478"/>
          </a:xfrm>
          <a:prstGeom prst="rect">
            <a:avLst/>
          </a:prstGeom>
          <a:ln w="12700">
            <a:miter lim="400000"/>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txBox="1">
            <a:spLocks noGrp="1" noChangeArrowheads="1"/>
          </p:cNvSpPr>
          <p:nvPr/>
        </p:nvSpPr>
        <p:spPr bwMode="auto">
          <a:xfrm>
            <a:off x="8566150" y="6243638"/>
            <a:ext cx="1905000" cy="457200"/>
          </a:xfrm>
          <a:prstGeom prst="rect">
            <a:avLst/>
          </a:prstGeom>
          <a:noFill/>
          <a:ln>
            <a:miter lim="800000"/>
            <a:headEnd/>
            <a:tailEnd/>
          </a:ln>
        </p:spPr>
        <p:txBody>
          <a:bodyPr anchor="b"/>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fld id="{AAD2FB1F-0EAC-4105-A0F6-0DEC93FA6840}" type="slidenum">
              <a:rPr lang="en-US" altLang="en-US" sz="1400">
                <a:latin typeface="Tahoma" panose="020B0604030504040204" pitchFamily="34" charset="0"/>
              </a:rPr>
              <a:pPr algn="r"/>
              <a:t>25</a:t>
            </a:fld>
            <a:endParaRPr lang="en-US" altLang="en-US" sz="1400">
              <a:latin typeface="Tahoma" panose="020B0604030504040204" pitchFamily="34" charset="0"/>
            </a:endParaRPr>
          </a:p>
        </p:txBody>
      </p:sp>
      <p:sp>
        <p:nvSpPr>
          <p:cNvPr id="30727" name="Rectangle 9"/>
          <p:cNvSpPr>
            <a:spLocks noChangeArrowheads="1"/>
          </p:cNvSpPr>
          <p:nvPr/>
        </p:nvSpPr>
        <p:spPr bwMode="auto">
          <a:xfrm>
            <a:off x="1233793" y="4451460"/>
            <a:ext cx="18875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b="1" dirty="0" err="1">
                <a:solidFill>
                  <a:srgbClr val="FF00FF"/>
                </a:solidFill>
                <a:latin typeface="Tahoma" panose="020B0604030504040204" pitchFamily="34" charset="0"/>
                <a:cs typeface="Times New Roman" panose="02020603050405020304" pitchFamily="18" charset="0"/>
              </a:rPr>
              <a:t>Thermo</a:t>
            </a:r>
            <a:r>
              <a:rPr lang="en-US" altLang="en-US" sz="1800" b="1" dirty="0">
                <a:solidFill>
                  <a:srgbClr val="FF00FF"/>
                </a:solidFill>
                <a:latin typeface="Tahoma" panose="020B0604030504040204" pitchFamily="34" charset="0"/>
                <a:cs typeface="Times New Roman" panose="02020603050405020304" pitchFamily="18" charset="0"/>
              </a:rPr>
              <a:t> couple</a:t>
            </a:r>
          </a:p>
        </p:txBody>
      </p:sp>
      <p:pic>
        <p:nvPicPr>
          <p:cNvPr id="10" name="Picture 9"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5281" y="35169"/>
            <a:ext cx="4829908" cy="3622431"/>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011445" y="1719840"/>
            <a:ext cx="4873869" cy="3655402"/>
          </a:xfrm>
          <a:prstGeom prst="rect">
            <a:avLst/>
          </a:prstGeom>
        </p:spPr>
      </p:pic>
      <p:sp>
        <p:nvSpPr>
          <p:cNvPr id="13" name="Line 10"/>
          <p:cNvSpPr>
            <a:spLocks noChangeShapeType="1"/>
          </p:cNvSpPr>
          <p:nvPr/>
        </p:nvSpPr>
        <p:spPr bwMode="auto">
          <a:xfrm flipH="1" flipV="1">
            <a:off x="2066725" y="1719840"/>
            <a:ext cx="2219" cy="2731620"/>
          </a:xfrm>
          <a:prstGeom prst="line">
            <a:avLst/>
          </a:prstGeom>
          <a:noFill/>
          <a:ln w="2540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4" name="Line 10"/>
          <p:cNvSpPr>
            <a:spLocks noChangeShapeType="1"/>
          </p:cNvSpPr>
          <p:nvPr/>
        </p:nvSpPr>
        <p:spPr bwMode="auto">
          <a:xfrm flipH="1" flipV="1">
            <a:off x="7687052" y="3866823"/>
            <a:ext cx="25312" cy="1802933"/>
          </a:xfrm>
          <a:prstGeom prst="line">
            <a:avLst/>
          </a:prstGeom>
          <a:noFill/>
          <a:ln w="25400">
            <a:solidFill>
              <a:srgbClr val="C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 name="Rectangle 9"/>
          <p:cNvSpPr>
            <a:spLocks noChangeArrowheads="1"/>
          </p:cNvSpPr>
          <p:nvPr/>
        </p:nvSpPr>
        <p:spPr bwMode="auto">
          <a:xfrm>
            <a:off x="6768595" y="5611522"/>
            <a:ext cx="188753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b="1" dirty="0" err="1">
                <a:solidFill>
                  <a:srgbClr val="FF00FF"/>
                </a:solidFill>
                <a:latin typeface="Tahoma" panose="020B0604030504040204" pitchFamily="34" charset="0"/>
                <a:cs typeface="Times New Roman" panose="02020603050405020304" pitchFamily="18" charset="0"/>
              </a:rPr>
              <a:t>Thermo</a:t>
            </a:r>
            <a:r>
              <a:rPr lang="en-US" altLang="en-US" sz="1800" b="1" dirty="0">
                <a:solidFill>
                  <a:srgbClr val="FF00FF"/>
                </a:solidFill>
                <a:latin typeface="Tahoma" panose="020B0604030504040204" pitchFamily="34" charset="0"/>
                <a:cs typeface="Times New Roman" panose="02020603050405020304" pitchFamily="18" charset="0"/>
              </a:rPr>
              <a:t> couple</a:t>
            </a:r>
          </a:p>
        </p:txBody>
      </p:sp>
      <p:sp>
        <p:nvSpPr>
          <p:cNvPr id="4" name="Rectangle 3"/>
          <p:cNvSpPr/>
          <p:nvPr/>
        </p:nvSpPr>
        <p:spPr>
          <a:xfrm>
            <a:off x="593334" y="5958854"/>
            <a:ext cx="8663709" cy="954107"/>
          </a:xfrm>
          <a:prstGeom prst="rect">
            <a:avLst/>
          </a:prstGeom>
        </p:spPr>
        <p:txBody>
          <a:bodyPr wrap="square">
            <a:spAutoFit/>
          </a:bodyPr>
          <a:lstStyle/>
          <a:p>
            <a:r>
              <a:rPr lang="en-US" altLang="en-US" sz="2800" dirty="0">
                <a:solidFill>
                  <a:srgbClr val="0000FF"/>
                </a:solidFill>
                <a:latin typeface="Times New Roman" panose="02020603050405020304" pitchFamily="18" charset="0"/>
                <a:cs typeface="Times New Roman" panose="02020603050405020304" pitchFamily="18" charset="0"/>
              </a:rPr>
              <a:t>Photographs showing the </a:t>
            </a:r>
            <a:r>
              <a:rPr lang="en-US" altLang="en-US" sz="2800" dirty="0" err="1" smtClean="0">
                <a:solidFill>
                  <a:srgbClr val="0000FF"/>
                </a:solidFill>
                <a:latin typeface="Times New Roman" panose="02020603050405020304" pitchFamily="18" charset="0"/>
                <a:cs typeface="Times New Roman" panose="02020603050405020304" pitchFamily="18" charset="0"/>
              </a:rPr>
              <a:t>Thermo</a:t>
            </a:r>
            <a:r>
              <a:rPr lang="en-US" altLang="en-US" sz="2800" dirty="0" smtClean="0">
                <a:solidFill>
                  <a:srgbClr val="0000FF"/>
                </a:solidFill>
                <a:latin typeface="Times New Roman" panose="02020603050405020304" pitchFamily="18" charset="0"/>
                <a:cs typeface="Times New Roman" panose="02020603050405020304" pitchFamily="18" charset="0"/>
              </a:rPr>
              <a:t> Couples </a:t>
            </a:r>
            <a:r>
              <a:rPr lang="en-US" altLang="en-US" sz="2800" dirty="0">
                <a:solidFill>
                  <a:srgbClr val="0000FF"/>
                </a:solidFill>
                <a:latin typeface="Times New Roman" panose="02020603050405020304" pitchFamily="18" charset="0"/>
                <a:cs typeface="Times New Roman" panose="02020603050405020304" pitchFamily="18" charset="0"/>
              </a:rPr>
              <a:t>being embedded in concrete. </a:t>
            </a:r>
          </a:p>
        </p:txBody>
      </p:sp>
    </p:spTree>
    <p:extLst>
      <p:ext uri="{BB962C8B-B14F-4D97-AF65-F5344CB8AC3E}">
        <p14:creationId xmlns="" xmlns:p14="http://schemas.microsoft.com/office/powerpoint/2010/main" val="1009345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180709-WA0044"/>
          <p:cNvPicPr>
            <a:picLocks noChangeAspect="1" noChangeArrowheads="1"/>
          </p:cNvPicPr>
          <p:nvPr/>
        </p:nvPicPr>
        <p:blipFill>
          <a:blip r:embed="rId2" cstate="print"/>
          <a:srcRect/>
          <a:stretch>
            <a:fillRect/>
          </a:stretch>
        </p:blipFill>
        <p:spPr bwMode="auto">
          <a:xfrm>
            <a:off x="486709" y="1630680"/>
            <a:ext cx="7468571" cy="4038600"/>
          </a:xfrm>
          <a:prstGeom prst="rect">
            <a:avLst/>
          </a:prstGeom>
          <a:noFill/>
          <a:ln w="28575">
            <a:solidFill>
              <a:schemeClr val="tx1"/>
            </a:solidFill>
            <a:miter lim="800000"/>
            <a:headEnd/>
            <a:tailEnd/>
          </a:ln>
        </p:spPr>
      </p:pic>
      <p:sp>
        <p:nvSpPr>
          <p:cNvPr id="3" name="Rectangle 2"/>
          <p:cNvSpPr/>
          <p:nvPr/>
        </p:nvSpPr>
        <p:spPr>
          <a:xfrm>
            <a:off x="1190223" y="790694"/>
            <a:ext cx="6503575" cy="523220"/>
          </a:xfrm>
          <a:prstGeom prst="rect">
            <a:avLst/>
          </a:prstGeom>
        </p:spPr>
        <p:txBody>
          <a:bodyPr wrap="none">
            <a:spAutoFit/>
          </a:bodyPr>
          <a:lstStyle/>
          <a:p>
            <a:r>
              <a:rPr lang="en-US" b="1" dirty="0" smtClean="0" bmk="_Hlk520644129">
                <a:latin typeface="Arial" pitchFamily="34" charset="0"/>
                <a:ea typeface="Times New Roman" pitchFamily="18" charset="0"/>
                <a:cs typeface="Arial" pitchFamily="34" charset="0"/>
              </a:rPr>
              <a:t> </a:t>
            </a:r>
            <a:r>
              <a:rPr lang="en-US" altLang="en-US" sz="2800" b="1" dirty="0" smtClean="0">
                <a:solidFill>
                  <a:srgbClr val="FF00FF"/>
                </a:solidFill>
                <a:latin typeface="Times New Roman" panose="02020603050405020304" pitchFamily="18" charset="0"/>
                <a:cs typeface="Times New Roman" panose="02020603050405020304" pitchFamily="18" charset="0"/>
              </a:rPr>
              <a:t>Pile Cap after completion of Concreting</a:t>
            </a:r>
            <a:endParaRPr lang="en-US" altLang="en-US" sz="2800" b="1" dirty="0">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27760" y="5940475"/>
            <a:ext cx="8107680" cy="461665"/>
          </a:xfrm>
          <a:prstGeom prst="rect">
            <a:avLst/>
          </a:prstGeom>
        </p:spPr>
        <p:txBody>
          <a:bodyPr wrap="square">
            <a:spAutoFit/>
          </a:bodyPr>
          <a:lstStyle/>
          <a:p>
            <a:r>
              <a:rPr lang="en-US" sz="2400" dirty="0" smtClean="0">
                <a:solidFill>
                  <a:srgbClr val="0000FF"/>
                </a:solidFill>
                <a:latin typeface="Arial" pitchFamily="34" charset="0"/>
                <a:ea typeface="Times New Roman" pitchFamily="18" charset="0"/>
                <a:cs typeface="Arial" pitchFamily="34" charset="0"/>
              </a:rPr>
              <a:t>PVC Pipes as Casing for embedded TC’s  -  Clearly seen</a:t>
            </a:r>
            <a:r>
              <a:rPr lang="en-US" dirty="0" smtClean="0">
                <a:latin typeface="Arial" pitchFamily="34" charset="0"/>
                <a:ea typeface="Times New Roman" pitchFamily="18" charset="0"/>
                <a:cs typeface="Arial" pitchFamily="34" charset="0"/>
              </a:rPr>
              <a:t>.</a:t>
            </a:r>
            <a:endParaRPr lang="en-US" dirty="0"/>
          </a:p>
        </p:txBody>
      </p:sp>
      <p:cxnSp>
        <p:nvCxnSpPr>
          <p:cNvPr id="6" name="Straight Arrow Connector 5"/>
          <p:cNvCxnSpPr/>
          <p:nvPr/>
        </p:nvCxnSpPr>
        <p:spPr>
          <a:xfrm rot="5400000" flipH="1" flipV="1">
            <a:off x="4122420" y="5311140"/>
            <a:ext cx="914400" cy="3505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4351020" y="3406140"/>
            <a:ext cx="2606040" cy="256032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193026" y="2923811"/>
            <a:ext cx="3931566" cy="954107"/>
          </a:xfrm>
          <a:prstGeom prst="rect">
            <a:avLst/>
          </a:prstGeom>
        </p:spPr>
        <p:txBody>
          <a:bodyPr wrap="square">
            <a:spAutoFit/>
          </a:bodyPr>
          <a:lstStyle/>
          <a:p>
            <a:r>
              <a:rPr lang="en-US" altLang="en-US" sz="2800" dirty="0" smtClean="0">
                <a:solidFill>
                  <a:srgbClr val="0000FF"/>
                </a:solidFill>
                <a:latin typeface="Tahoma" panose="020B0604030504040204" pitchFamily="34" charset="0"/>
                <a:cs typeface="Arial" panose="020B0604020202020204" pitchFamily="34" charset="0"/>
              </a:rPr>
              <a:t>Total Qty. of Concrete –</a:t>
            </a:r>
          </a:p>
          <a:p>
            <a:r>
              <a:rPr lang="en-US" altLang="en-US" sz="2800" dirty="0" smtClean="0">
                <a:solidFill>
                  <a:srgbClr val="0000FF"/>
                </a:solidFill>
                <a:latin typeface="Tahoma" panose="020B0604030504040204" pitchFamily="34" charset="0"/>
                <a:cs typeface="Arial" panose="020B0604020202020204" pitchFamily="34" charset="0"/>
              </a:rPr>
              <a:t>384 Cum.</a:t>
            </a:r>
            <a:endParaRPr lang="en-US" altLang="en-US" sz="2800" dirty="0">
              <a:solidFill>
                <a:srgbClr val="0000FF"/>
              </a:solidFill>
              <a:latin typeface="Tahoma" panose="020B0604030504040204" pitchFamily="34" charset="0"/>
              <a:cs typeface="Arial" panose="020B0604020202020204" pitchFamily="34" charset="0"/>
            </a:endParaRPr>
          </a:p>
        </p:txBody>
      </p:sp>
      <p:pic>
        <p:nvPicPr>
          <p:cNvPr id="8" name="Picture 7" descr="Picture 6"/>
          <p:cNvPicPr>
            <a:picLocks noChangeAspect="1"/>
          </p:cNvPicPr>
          <p:nvPr/>
        </p:nvPicPr>
        <p:blipFill>
          <a:blip r:embed="rId3" cstate="print">
            <a:extLst/>
          </a:blip>
          <a:srcRect l="17453" t="12268" r="12700" b="19044"/>
          <a:stretch>
            <a:fillRect/>
          </a:stretch>
        </p:blipFill>
        <p:spPr>
          <a:xfrm>
            <a:off x="10853601" y="0"/>
            <a:ext cx="936884" cy="1060478"/>
          </a:xfrm>
          <a:prstGeom prst="rect">
            <a:avLst/>
          </a:prstGeom>
          <a:ln w="12700">
            <a:miter lim="400000"/>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1" name="Rectangle 221"/>
          <p:cNvSpPr>
            <a:spLocks noChangeArrowheads="1"/>
          </p:cNvSpPr>
          <p:nvPr/>
        </p:nvSpPr>
        <p:spPr bwMode="auto">
          <a:xfrm>
            <a:off x="2335824" y="191600"/>
            <a:ext cx="6100763"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rgbClr val="FF00FF"/>
                </a:solidFill>
                <a:latin typeface="Arial" panose="020B0604020202020204" pitchFamily="34" charset="0"/>
              </a:rPr>
              <a:t>Table showing the mix proportion </a:t>
            </a:r>
          </a:p>
          <a:p>
            <a:r>
              <a:rPr lang="en-US" altLang="en-US" sz="2800" b="1" dirty="0">
                <a:solidFill>
                  <a:srgbClr val="FF00FF"/>
                </a:solidFill>
                <a:latin typeface="Arial" panose="020B0604020202020204" pitchFamily="34" charset="0"/>
              </a:rPr>
              <a:t>for the </a:t>
            </a:r>
            <a:r>
              <a:rPr lang="en-US" altLang="en-US" sz="2800" b="1" dirty="0" smtClean="0">
                <a:solidFill>
                  <a:srgbClr val="FF00FF"/>
                </a:solidFill>
                <a:latin typeface="Arial" panose="020B0604020202020204" pitchFamily="34" charset="0"/>
              </a:rPr>
              <a:t>Concrete </a:t>
            </a:r>
            <a:r>
              <a:rPr lang="en-US" altLang="en-US" sz="2800" b="1" dirty="0">
                <a:solidFill>
                  <a:srgbClr val="FF00FF"/>
                </a:solidFill>
                <a:latin typeface="Arial" panose="020B0604020202020204" pitchFamily="34" charset="0"/>
              </a:rPr>
              <a:t>used in </a:t>
            </a:r>
            <a:r>
              <a:rPr lang="en-US" altLang="en-US" sz="2800" b="1" dirty="0" smtClean="0">
                <a:solidFill>
                  <a:srgbClr val="FF00FF"/>
                </a:solidFill>
                <a:latin typeface="Arial" panose="020B0604020202020204" pitchFamily="34" charset="0"/>
              </a:rPr>
              <a:t>Pile Cap.</a:t>
            </a:r>
            <a:endParaRPr lang="en-US" altLang="en-US" sz="2800" b="1" dirty="0">
              <a:solidFill>
                <a:srgbClr val="FF00FF"/>
              </a:solidFill>
              <a:latin typeface="Arial" panose="020B0604020202020204" pitchFamily="34" charset="0"/>
            </a:endParaRPr>
          </a:p>
        </p:txBody>
      </p:sp>
      <p:pic>
        <p:nvPicPr>
          <p:cNvPr id="4" name="Picture 3"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graphicFrame>
        <p:nvGraphicFramePr>
          <p:cNvPr id="5" name="Table 4"/>
          <p:cNvGraphicFramePr>
            <a:graphicFrameLocks noGrp="1"/>
          </p:cNvGraphicFramePr>
          <p:nvPr/>
        </p:nvGraphicFramePr>
        <p:xfrm>
          <a:off x="428596" y="1839262"/>
          <a:ext cx="9477404" cy="3412262"/>
        </p:xfrm>
        <a:graphic>
          <a:graphicData uri="http://schemas.openxmlformats.org/drawingml/2006/table">
            <a:tbl>
              <a:tblPr/>
              <a:tblGrid>
                <a:gridCol w="1369724">
                  <a:extLst>
                    <a:ext uri="{9D8B030D-6E8A-4147-A177-3AD203B41FA5}">
                      <a16:colId xmlns="" xmlns:a16="http://schemas.microsoft.com/office/drawing/2014/main" val="20000"/>
                    </a:ext>
                  </a:extLst>
                </a:gridCol>
                <a:gridCol w="1128785">
                  <a:extLst>
                    <a:ext uri="{9D8B030D-6E8A-4147-A177-3AD203B41FA5}">
                      <a16:colId xmlns="" xmlns:a16="http://schemas.microsoft.com/office/drawing/2014/main" val="20001"/>
                    </a:ext>
                  </a:extLst>
                </a:gridCol>
                <a:gridCol w="1077215">
                  <a:extLst>
                    <a:ext uri="{9D8B030D-6E8A-4147-A177-3AD203B41FA5}">
                      <a16:colId xmlns="" xmlns:a16="http://schemas.microsoft.com/office/drawing/2014/main" val="20002"/>
                    </a:ext>
                  </a:extLst>
                </a:gridCol>
                <a:gridCol w="911972">
                  <a:extLst>
                    <a:ext uri="{9D8B030D-6E8A-4147-A177-3AD203B41FA5}">
                      <a16:colId xmlns="" xmlns:a16="http://schemas.microsoft.com/office/drawing/2014/main" val="20003"/>
                    </a:ext>
                  </a:extLst>
                </a:gridCol>
                <a:gridCol w="1024923">
                  <a:extLst>
                    <a:ext uri="{9D8B030D-6E8A-4147-A177-3AD203B41FA5}">
                      <a16:colId xmlns="" xmlns:a16="http://schemas.microsoft.com/office/drawing/2014/main" val="20004"/>
                    </a:ext>
                  </a:extLst>
                </a:gridCol>
                <a:gridCol w="1008225">
                  <a:extLst>
                    <a:ext uri="{9D8B030D-6E8A-4147-A177-3AD203B41FA5}">
                      <a16:colId xmlns="" xmlns:a16="http://schemas.microsoft.com/office/drawing/2014/main" val="20005"/>
                    </a:ext>
                  </a:extLst>
                </a:gridCol>
                <a:gridCol w="1348795">
                  <a:extLst>
                    <a:ext uri="{9D8B030D-6E8A-4147-A177-3AD203B41FA5}">
                      <a16:colId xmlns="" xmlns:a16="http://schemas.microsoft.com/office/drawing/2014/main" val="20006"/>
                    </a:ext>
                  </a:extLst>
                </a:gridCol>
                <a:gridCol w="1607765">
                  <a:extLst>
                    <a:ext uri="{9D8B030D-6E8A-4147-A177-3AD203B41FA5}">
                      <a16:colId xmlns="" xmlns:a16="http://schemas.microsoft.com/office/drawing/2014/main" val="20007"/>
                    </a:ext>
                  </a:extLst>
                </a:gridCol>
              </a:tblGrid>
              <a:tr h="858218">
                <a:tc rowSpan="2" gridSpan="2">
                  <a:txBody>
                    <a:bodyPr/>
                    <a:lstStyle/>
                    <a:p>
                      <a:pPr marL="0" marR="0" algn="ctr">
                        <a:spcBef>
                          <a:spcPts val="0"/>
                        </a:spcBef>
                        <a:spcAft>
                          <a:spcPts val="0"/>
                        </a:spcAft>
                      </a:pPr>
                      <a:r>
                        <a:rPr lang="en-US" sz="2400" dirty="0">
                          <a:latin typeface="Arial" pitchFamily="34" charset="0"/>
                          <a:ea typeface="Times New Roman"/>
                          <a:cs typeface="Arial" pitchFamily="34" charset="0"/>
                        </a:rPr>
                        <a:t>Cement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a:txBody>
                    <a:bodyPr/>
                    <a:lstStyle/>
                    <a:p>
                      <a:pPr marL="0" marR="0" algn="ctr">
                        <a:spcBef>
                          <a:spcPts val="0"/>
                        </a:spcBef>
                        <a:spcAft>
                          <a:spcPts val="0"/>
                        </a:spcAft>
                      </a:pPr>
                      <a:r>
                        <a:rPr lang="en-US" sz="2400" dirty="0">
                          <a:latin typeface="Arial" pitchFamily="34" charset="0"/>
                          <a:ea typeface="Times New Roman"/>
                          <a:cs typeface="Arial" pitchFamily="34" charset="0"/>
                        </a:rPr>
                        <a:t>Water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marR="0" algn="ctr">
                        <a:spcBef>
                          <a:spcPts val="0"/>
                        </a:spcBef>
                        <a:spcAft>
                          <a:spcPts val="0"/>
                        </a:spcAft>
                      </a:pPr>
                      <a:r>
                        <a:rPr lang="en-US" sz="2400" dirty="0">
                          <a:latin typeface="Arial" pitchFamily="34" charset="0"/>
                          <a:ea typeface="Times New Roman"/>
                          <a:cs typeface="Arial" pitchFamily="34" charset="0"/>
                        </a:rPr>
                        <a:t>Sand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marL="0" marR="0" algn="ctr">
                        <a:spcBef>
                          <a:spcPts val="0"/>
                        </a:spcBef>
                        <a:spcAft>
                          <a:spcPts val="0"/>
                        </a:spcAft>
                      </a:pPr>
                      <a:r>
                        <a:rPr lang="en-US" sz="2400">
                          <a:latin typeface="Arial" pitchFamily="34" charset="0"/>
                          <a:ea typeface="Times New Roman"/>
                          <a:cs typeface="Arial" pitchFamily="34" charset="0"/>
                        </a:rPr>
                        <a:t>Coarse aggregate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400" dirty="0" err="1">
                          <a:latin typeface="Arial" pitchFamily="34" charset="0"/>
                          <a:ea typeface="Times New Roman"/>
                          <a:cs typeface="Arial" pitchFamily="34" charset="0"/>
                        </a:rPr>
                        <a:t>Plasticiser</a:t>
                      </a:r>
                      <a:r>
                        <a:rPr lang="en-US" sz="2400" dirty="0">
                          <a:latin typeface="Arial" pitchFamily="34" charset="0"/>
                          <a:ea typeface="Times New Roman"/>
                          <a:cs typeface="Arial" pitchFamily="34" charset="0"/>
                        </a:rPr>
                        <a:t>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07507">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2400" dirty="0">
                          <a:latin typeface="Arial" pitchFamily="34" charset="0"/>
                          <a:ea typeface="Times New Roman"/>
                          <a:cs typeface="Arial" pitchFamily="34" charset="0"/>
                        </a:rPr>
                        <a:t>20mm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latin typeface="Arial" pitchFamily="34" charset="0"/>
                          <a:ea typeface="Times New Roman"/>
                          <a:cs typeface="Arial" pitchFamily="34" charset="0"/>
                        </a:rPr>
                        <a:t>10mm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4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15017">
                <a:tc>
                  <a:txBody>
                    <a:bodyPr/>
                    <a:lstStyle/>
                    <a:p>
                      <a:pPr marL="0" marR="0" algn="ctr">
                        <a:spcBef>
                          <a:spcPts val="0"/>
                        </a:spcBef>
                        <a:spcAft>
                          <a:spcPts val="0"/>
                        </a:spcAft>
                      </a:pPr>
                      <a:r>
                        <a:rPr lang="en-US" sz="2400" dirty="0">
                          <a:latin typeface="Arial" pitchFamily="34" charset="0"/>
                          <a:ea typeface="Times New Roman"/>
                          <a:cs typeface="Arial" pitchFamily="34" charset="0"/>
                        </a:rPr>
                        <a:t>Cement OPC </a:t>
                      </a:r>
                    </a:p>
                    <a:p>
                      <a:pPr marL="0" marR="0" algn="ctr">
                        <a:spcBef>
                          <a:spcPts val="0"/>
                        </a:spcBef>
                        <a:spcAft>
                          <a:spcPts val="0"/>
                        </a:spcAft>
                      </a:pPr>
                      <a:r>
                        <a:rPr lang="en-US" sz="2400" dirty="0">
                          <a:latin typeface="Arial" pitchFamily="34" charset="0"/>
                          <a:ea typeface="Times New Roman"/>
                          <a:cs typeface="Arial" pitchFamily="34" charset="0"/>
                        </a:rPr>
                        <a:t>53 grade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GGBS</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endParaRPr lang="en-US" sz="2400" dirty="0">
                        <a:latin typeface="Arial" pitchFamily="34" charset="0"/>
                        <a:ea typeface="Times New Roman"/>
                        <a:cs typeface="Arial" pitchFamily="34" charset="0"/>
                      </a:endParaRPr>
                    </a:p>
                    <a:p>
                      <a:pPr marL="0" marR="0" algn="ctr">
                        <a:spcBef>
                          <a:spcPts val="0"/>
                        </a:spcBef>
                        <a:spcAft>
                          <a:spcPts val="0"/>
                        </a:spcAft>
                      </a:pPr>
                      <a:r>
                        <a:rPr lang="en-US" sz="2400" dirty="0" smtClean="0">
                          <a:latin typeface="Arial" pitchFamily="34" charset="0"/>
                          <a:ea typeface="Times New Roman"/>
                          <a:cs typeface="Arial" pitchFamily="34" charset="0"/>
                        </a:rPr>
                        <a:t>143</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pitchFamily="34" charset="0"/>
                          <a:ea typeface="Times New Roman"/>
                          <a:cs typeface="Arial" pitchFamily="34" charset="0"/>
                        </a:rPr>
                        <a:t>River sand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Arial" pitchFamily="34" charset="0"/>
                          <a:ea typeface="Times New Roman"/>
                          <a:cs typeface="Arial" pitchFamily="34" charset="0"/>
                        </a:rPr>
                        <a:t>Crushed sand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400" dirty="0" smtClean="0">
                          <a:latin typeface="Arial" pitchFamily="34" charset="0"/>
                          <a:ea typeface="Times New Roman"/>
                          <a:cs typeface="Arial" pitchFamily="34" charset="0"/>
                        </a:rPr>
                        <a:t>626</a:t>
                      </a:r>
                      <a:endParaRPr lang="en-US" sz="2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400" dirty="0" smtClean="0">
                          <a:latin typeface="Arial" pitchFamily="34" charset="0"/>
                          <a:ea typeface="Times New Roman"/>
                          <a:cs typeface="Arial" pitchFamily="34" charset="0"/>
                        </a:rPr>
                        <a:t>512</a:t>
                      </a:r>
                      <a:endParaRPr lang="en-US" sz="2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400" dirty="0" smtClean="0">
                          <a:latin typeface="Arial" pitchFamily="34" charset="0"/>
                          <a:ea typeface="Times New Roman"/>
                          <a:cs typeface="Arial" pitchFamily="34" charset="0"/>
                        </a:rPr>
                        <a:t>3.28</a:t>
                      </a:r>
                      <a:endParaRPr lang="en-US" sz="2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07507">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246</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164 </a:t>
                      </a:r>
                    </a:p>
                    <a:p>
                      <a:pPr marL="0" marR="0" algn="ctr">
                        <a:spcBef>
                          <a:spcPts val="0"/>
                        </a:spcBef>
                        <a:spcAft>
                          <a:spcPts val="0"/>
                        </a:spcAft>
                      </a:pPr>
                      <a:r>
                        <a:rPr lang="en-US" sz="2400" dirty="0" smtClean="0">
                          <a:latin typeface="Arial" pitchFamily="34" charset="0"/>
                          <a:ea typeface="Times New Roman"/>
                          <a:cs typeface="Arial" pitchFamily="34" charset="0"/>
                        </a:rPr>
                        <a:t>(40 %)</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600</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latin typeface="Arial" pitchFamily="34" charset="0"/>
                          <a:ea typeface="Times New Roman"/>
                          <a:cs typeface="Arial" pitchFamily="34" charset="0"/>
                        </a:rPr>
                        <a:t>257</a:t>
                      </a:r>
                    </a:p>
                    <a:p>
                      <a:pPr marL="0" marR="0" algn="ctr">
                        <a:spcBef>
                          <a:spcPts val="0"/>
                        </a:spcBef>
                        <a:spcAft>
                          <a:spcPts val="0"/>
                        </a:spcAft>
                      </a:pPr>
                      <a:r>
                        <a:rPr lang="en-US" sz="2400" dirty="0" smtClean="0">
                          <a:latin typeface="Arial" pitchFamily="34" charset="0"/>
                          <a:ea typeface="Times New Roman"/>
                          <a:cs typeface="Arial" pitchFamily="34" charset="0"/>
                        </a:rPr>
                        <a:t>(30%)</a:t>
                      </a:r>
                      <a:endParaRPr lang="en-US" sz="24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3"/>
                  </a:ext>
                </a:extLst>
              </a:tr>
            </a:tbl>
          </a:graphicData>
        </a:graphic>
      </p:graphicFrame>
      <p:sp>
        <p:nvSpPr>
          <p:cNvPr id="6" name="Rectangle 5"/>
          <p:cNvSpPr/>
          <p:nvPr/>
        </p:nvSpPr>
        <p:spPr>
          <a:xfrm>
            <a:off x="3312212" y="1171694"/>
            <a:ext cx="4501553" cy="461665"/>
          </a:xfrm>
          <a:prstGeom prst="rect">
            <a:avLst/>
          </a:prstGeom>
        </p:spPr>
        <p:txBody>
          <a:bodyPr wrap="none">
            <a:spAutoFit/>
          </a:bodyPr>
          <a:lstStyle/>
          <a:p>
            <a:r>
              <a:rPr lang="en-US" sz="2400" dirty="0" smtClean="0">
                <a:solidFill>
                  <a:srgbClr val="0000FF"/>
                </a:solidFill>
                <a:latin typeface="Arial" pitchFamily="34" charset="0"/>
                <a:ea typeface="Times New Roman" pitchFamily="18" charset="0"/>
                <a:cs typeface="Arial" pitchFamily="34" charset="0"/>
              </a:rPr>
              <a:t>Concrete Grade M-40 (20MSA</a:t>
            </a:r>
            <a:r>
              <a:rPr lang="en-US" dirty="0" smtClean="0">
                <a:latin typeface="Arial" pitchFamily="34" charset="0"/>
                <a:ea typeface="Times New Roman" pitchFamily="18" charset="0"/>
                <a:cs typeface="Arial" pitchFamily="34" charset="0"/>
              </a:rPr>
              <a:t>) </a:t>
            </a:r>
            <a:endParaRPr lang="en-US" dirty="0"/>
          </a:p>
        </p:txBody>
      </p:sp>
      <p:sp>
        <p:nvSpPr>
          <p:cNvPr id="7" name="Rectangle 6"/>
          <p:cNvSpPr/>
          <p:nvPr/>
        </p:nvSpPr>
        <p:spPr>
          <a:xfrm>
            <a:off x="441960" y="5497175"/>
            <a:ext cx="8290560" cy="707886"/>
          </a:xfrm>
          <a:prstGeom prst="rect">
            <a:avLst/>
          </a:prstGeom>
        </p:spPr>
        <p:txBody>
          <a:bodyPr wrap="square">
            <a:spAutoFit/>
          </a:bodyPr>
          <a:lstStyle/>
          <a:p>
            <a:r>
              <a:rPr lang="en-US" sz="2000" dirty="0" smtClean="0">
                <a:solidFill>
                  <a:srgbClr val="0000FF"/>
                </a:solidFill>
                <a:latin typeface="Arial" pitchFamily="34" charset="0"/>
                <a:ea typeface="Times New Roman" pitchFamily="18" charset="0"/>
                <a:cs typeface="Arial" pitchFamily="34" charset="0"/>
              </a:rPr>
              <a:t>The F.M. of R/sand was 2.9 and Crushed Sand was 3.15 which was very coarse sand and categorized as Zone-II and Zone-I as per IS 383</a:t>
            </a:r>
            <a:endParaRPr lang="en-US" sz="2000" dirty="0">
              <a:solidFill>
                <a:srgbClr val="0000FF"/>
              </a:solidFill>
            </a:endParaRPr>
          </a:p>
        </p:txBody>
      </p:sp>
    </p:spTree>
    <p:extLst>
      <p:ext uri="{BB962C8B-B14F-4D97-AF65-F5344CB8AC3E}">
        <p14:creationId xmlns="" xmlns:p14="http://schemas.microsoft.com/office/powerpoint/2010/main" val="325809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hart 1"/>
          <p:cNvPicPr>
            <a:picLocks noChangeArrowheads="1"/>
          </p:cNvPicPr>
          <p:nvPr/>
        </p:nvPicPr>
        <p:blipFill>
          <a:blip r:embed="rId2"/>
          <a:srcRect/>
          <a:stretch>
            <a:fillRect/>
          </a:stretch>
        </p:blipFill>
        <p:spPr bwMode="auto">
          <a:xfrm>
            <a:off x="365720" y="755314"/>
            <a:ext cx="5810291" cy="1428760"/>
          </a:xfrm>
          <a:prstGeom prst="rect">
            <a:avLst/>
          </a:prstGeom>
          <a:noFill/>
          <a:ln w="28575">
            <a:solidFill>
              <a:schemeClr val="tx1"/>
            </a:solidFill>
            <a:miter lim="800000"/>
            <a:headEnd/>
            <a:tailEnd/>
          </a:ln>
        </p:spPr>
      </p:pic>
      <p:pic>
        <p:nvPicPr>
          <p:cNvPr id="57347" name="Chart 1"/>
          <p:cNvPicPr>
            <a:picLocks noChangeArrowheads="1"/>
          </p:cNvPicPr>
          <p:nvPr/>
        </p:nvPicPr>
        <p:blipFill>
          <a:blip r:embed="rId3"/>
          <a:srcRect/>
          <a:stretch>
            <a:fillRect/>
          </a:stretch>
        </p:blipFill>
        <p:spPr bwMode="auto">
          <a:xfrm>
            <a:off x="6431283" y="755314"/>
            <a:ext cx="5143511" cy="1428760"/>
          </a:xfrm>
          <a:prstGeom prst="rect">
            <a:avLst/>
          </a:prstGeom>
          <a:noFill/>
          <a:ln w="28575">
            <a:solidFill>
              <a:schemeClr val="tx1"/>
            </a:solidFill>
            <a:miter lim="800000"/>
            <a:headEnd/>
            <a:tailEnd/>
          </a:ln>
        </p:spPr>
      </p:pic>
      <p:sp>
        <p:nvSpPr>
          <p:cNvPr id="5" name="Rectangle 4"/>
          <p:cNvSpPr/>
          <p:nvPr/>
        </p:nvSpPr>
        <p:spPr>
          <a:xfrm>
            <a:off x="365720" y="2153594"/>
            <a:ext cx="4095779" cy="338554"/>
          </a:xfrm>
          <a:prstGeom prst="rect">
            <a:avLst/>
          </a:prstGeom>
        </p:spPr>
        <p:txBody>
          <a:bodyPr wrap="square">
            <a:spAutoFit/>
          </a:bodyPr>
          <a:lstStyle/>
          <a:p>
            <a:r>
              <a:rPr lang="en-US" sz="1600" b="1" dirty="0" smtClean="0">
                <a:solidFill>
                  <a:srgbClr val="0000FF"/>
                </a:solidFill>
                <a:latin typeface="Arial" pitchFamily="34" charset="0"/>
                <a:cs typeface="Arial" pitchFamily="34" charset="0"/>
              </a:rPr>
              <a:t>for </a:t>
            </a:r>
            <a:r>
              <a:rPr lang="en-US" sz="1600" b="1" smtClean="0">
                <a:solidFill>
                  <a:srgbClr val="0000FF"/>
                </a:solidFill>
                <a:latin typeface="Arial" pitchFamily="34" charset="0"/>
                <a:cs typeface="Arial" pitchFamily="34" charset="0"/>
              </a:rPr>
              <a:t>TC – C’</a:t>
            </a:r>
            <a:endParaRPr lang="en-US" sz="1600" b="1" dirty="0">
              <a:solidFill>
                <a:srgbClr val="0000FF"/>
              </a:solidFill>
              <a:latin typeface="Arial" pitchFamily="34" charset="0"/>
              <a:cs typeface="Arial" pitchFamily="34" charset="0"/>
            </a:endParaRPr>
          </a:p>
        </p:txBody>
      </p:sp>
      <p:sp>
        <p:nvSpPr>
          <p:cNvPr id="6" name="Rectangle 5"/>
          <p:cNvSpPr/>
          <p:nvPr/>
        </p:nvSpPr>
        <p:spPr>
          <a:xfrm>
            <a:off x="6484624" y="2199316"/>
            <a:ext cx="4762533" cy="338554"/>
          </a:xfrm>
          <a:prstGeom prst="rect">
            <a:avLst/>
          </a:prstGeom>
        </p:spPr>
        <p:txBody>
          <a:bodyPr wrap="square">
            <a:spAutoFit/>
          </a:bodyPr>
          <a:lstStyle/>
          <a:p>
            <a:r>
              <a:rPr lang="en-US" sz="1400" dirty="0" smtClean="0">
                <a:latin typeface="Calibri" pitchFamily="34" charset="0"/>
              </a:rPr>
              <a:t> </a:t>
            </a:r>
            <a:r>
              <a:rPr lang="en-US" sz="1600" b="1" dirty="0">
                <a:solidFill>
                  <a:srgbClr val="0000FF"/>
                </a:solidFill>
                <a:latin typeface="Arial" pitchFamily="34" charset="0"/>
                <a:cs typeface="Arial" pitchFamily="34" charset="0"/>
              </a:rPr>
              <a:t>for TC - C3</a:t>
            </a:r>
          </a:p>
        </p:txBody>
      </p:sp>
      <p:pic>
        <p:nvPicPr>
          <p:cNvPr id="57348" name="Chart 1"/>
          <p:cNvPicPr>
            <a:picLocks noChangeArrowheads="1"/>
          </p:cNvPicPr>
          <p:nvPr/>
        </p:nvPicPr>
        <p:blipFill>
          <a:blip r:embed="rId4"/>
          <a:srcRect/>
          <a:stretch>
            <a:fillRect/>
          </a:stretch>
        </p:blipFill>
        <p:spPr bwMode="auto">
          <a:xfrm>
            <a:off x="350480" y="2713666"/>
            <a:ext cx="5810291" cy="1428760"/>
          </a:xfrm>
          <a:prstGeom prst="rect">
            <a:avLst/>
          </a:prstGeom>
          <a:noFill/>
          <a:ln w="28575">
            <a:solidFill>
              <a:schemeClr val="tx1"/>
            </a:solidFill>
            <a:miter lim="800000"/>
            <a:headEnd/>
            <a:tailEnd/>
          </a:ln>
        </p:spPr>
      </p:pic>
      <p:pic>
        <p:nvPicPr>
          <p:cNvPr id="57349" name="Chart 1"/>
          <p:cNvPicPr>
            <a:picLocks noChangeArrowheads="1"/>
          </p:cNvPicPr>
          <p:nvPr/>
        </p:nvPicPr>
        <p:blipFill>
          <a:blip r:embed="rId5"/>
          <a:srcRect/>
          <a:stretch>
            <a:fillRect/>
          </a:stretch>
        </p:blipFill>
        <p:spPr bwMode="auto">
          <a:xfrm>
            <a:off x="6477003" y="2683186"/>
            <a:ext cx="5143536" cy="1428760"/>
          </a:xfrm>
          <a:prstGeom prst="rect">
            <a:avLst/>
          </a:prstGeom>
          <a:noFill/>
          <a:ln w="28575">
            <a:solidFill>
              <a:schemeClr val="tx1"/>
            </a:solidFill>
            <a:miter lim="800000"/>
            <a:headEnd/>
            <a:tailEnd/>
          </a:ln>
        </p:spPr>
      </p:pic>
      <p:sp>
        <p:nvSpPr>
          <p:cNvPr id="9" name="Rectangle 8"/>
          <p:cNvSpPr/>
          <p:nvPr/>
        </p:nvSpPr>
        <p:spPr>
          <a:xfrm>
            <a:off x="411440" y="4111947"/>
            <a:ext cx="5429288" cy="338554"/>
          </a:xfrm>
          <a:prstGeom prst="rect">
            <a:avLst/>
          </a:prstGeom>
        </p:spPr>
        <p:txBody>
          <a:bodyPr wrap="square">
            <a:spAutoFit/>
          </a:bodyPr>
          <a:lstStyle/>
          <a:p>
            <a:r>
              <a:rPr lang="en-US" sz="1600" b="1" dirty="0">
                <a:solidFill>
                  <a:srgbClr val="0000FF"/>
                </a:solidFill>
                <a:latin typeface="Arial" pitchFamily="34" charset="0"/>
                <a:cs typeface="Arial" pitchFamily="34" charset="0"/>
              </a:rPr>
              <a:t>for TC - P3 </a:t>
            </a:r>
          </a:p>
        </p:txBody>
      </p:sp>
      <p:sp>
        <p:nvSpPr>
          <p:cNvPr id="10" name="Rectangle 9"/>
          <p:cNvSpPr/>
          <p:nvPr/>
        </p:nvSpPr>
        <p:spPr>
          <a:xfrm>
            <a:off x="6675125" y="4192908"/>
            <a:ext cx="4953035" cy="338554"/>
          </a:xfrm>
          <a:prstGeom prst="rect">
            <a:avLst/>
          </a:prstGeom>
        </p:spPr>
        <p:txBody>
          <a:bodyPr wrap="square">
            <a:spAutoFit/>
          </a:bodyPr>
          <a:lstStyle/>
          <a:p>
            <a:r>
              <a:rPr lang="en-US" sz="1600" b="1" dirty="0">
                <a:solidFill>
                  <a:srgbClr val="0000FF"/>
                </a:solidFill>
                <a:latin typeface="Arial" pitchFamily="34" charset="0"/>
                <a:cs typeface="Arial" pitchFamily="34" charset="0"/>
              </a:rPr>
              <a:t>for TC - X2</a:t>
            </a:r>
          </a:p>
        </p:txBody>
      </p:sp>
      <p:sp>
        <p:nvSpPr>
          <p:cNvPr id="57351" name="Rectangle 7"/>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50" name="Picture 6"/>
          <p:cNvPicPr>
            <a:picLocks noChangeAspect="1" noChangeArrowheads="1"/>
          </p:cNvPicPr>
          <p:nvPr/>
        </p:nvPicPr>
        <p:blipFill>
          <a:blip r:embed="rId6"/>
          <a:srcRect/>
          <a:stretch>
            <a:fillRect/>
          </a:stretch>
        </p:blipFill>
        <p:spPr bwMode="auto">
          <a:xfrm>
            <a:off x="396200" y="4824418"/>
            <a:ext cx="5810291" cy="1500198"/>
          </a:xfrm>
          <a:prstGeom prst="rect">
            <a:avLst/>
          </a:prstGeom>
          <a:noFill/>
          <a:ln w="28575">
            <a:solidFill>
              <a:schemeClr val="tx1"/>
            </a:solidFill>
          </a:ln>
        </p:spPr>
      </p:pic>
      <p:sp>
        <p:nvSpPr>
          <p:cNvPr id="57353" name="Rectangle 9"/>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7352" name="Picture 8"/>
          <p:cNvPicPr>
            <a:picLocks noChangeAspect="1" noChangeArrowheads="1"/>
          </p:cNvPicPr>
          <p:nvPr/>
        </p:nvPicPr>
        <p:blipFill>
          <a:blip r:embed="rId7"/>
          <a:srcRect/>
          <a:stretch>
            <a:fillRect/>
          </a:stretch>
        </p:blipFill>
        <p:spPr bwMode="auto">
          <a:xfrm>
            <a:off x="6477003" y="4793938"/>
            <a:ext cx="5238787" cy="1500198"/>
          </a:xfrm>
          <a:prstGeom prst="rect">
            <a:avLst/>
          </a:prstGeom>
          <a:noFill/>
          <a:ln w="28575">
            <a:solidFill>
              <a:schemeClr val="tx1"/>
            </a:solidFill>
          </a:ln>
        </p:spPr>
      </p:pic>
      <p:sp>
        <p:nvSpPr>
          <p:cNvPr id="15" name="Rectangle 14"/>
          <p:cNvSpPr/>
          <p:nvPr/>
        </p:nvSpPr>
        <p:spPr>
          <a:xfrm>
            <a:off x="476211" y="6355097"/>
            <a:ext cx="6096000" cy="338554"/>
          </a:xfrm>
          <a:prstGeom prst="rect">
            <a:avLst/>
          </a:prstGeom>
        </p:spPr>
        <p:txBody>
          <a:bodyPr>
            <a:spAutoFit/>
          </a:bodyPr>
          <a:lstStyle/>
          <a:p>
            <a:r>
              <a:rPr lang="en-US" sz="1600" b="1" dirty="0">
                <a:solidFill>
                  <a:srgbClr val="0000FF"/>
                </a:solidFill>
                <a:latin typeface="Arial" pitchFamily="34" charset="0"/>
                <a:cs typeface="Arial" pitchFamily="34" charset="0"/>
              </a:rPr>
              <a:t>for TC -Q3</a:t>
            </a:r>
          </a:p>
        </p:txBody>
      </p:sp>
      <p:sp>
        <p:nvSpPr>
          <p:cNvPr id="16" name="Rectangle 15"/>
          <p:cNvSpPr/>
          <p:nvPr/>
        </p:nvSpPr>
        <p:spPr>
          <a:xfrm>
            <a:off x="6858005" y="6324617"/>
            <a:ext cx="4952992" cy="338554"/>
          </a:xfrm>
          <a:prstGeom prst="rect">
            <a:avLst/>
          </a:prstGeom>
        </p:spPr>
        <p:txBody>
          <a:bodyPr wrap="square">
            <a:spAutoFit/>
          </a:bodyPr>
          <a:lstStyle/>
          <a:p>
            <a:r>
              <a:rPr lang="en-US" sz="1600" b="1" dirty="0">
                <a:solidFill>
                  <a:srgbClr val="0000FF"/>
                </a:solidFill>
                <a:latin typeface="Arial" pitchFamily="34" charset="0"/>
                <a:cs typeface="Arial" pitchFamily="34" charset="0"/>
              </a:rPr>
              <a:t>for TC - Y1</a:t>
            </a:r>
          </a:p>
        </p:txBody>
      </p:sp>
      <p:sp>
        <p:nvSpPr>
          <p:cNvPr id="17" name="Rectangle 16"/>
          <p:cNvSpPr/>
          <p:nvPr/>
        </p:nvSpPr>
        <p:spPr>
          <a:xfrm>
            <a:off x="716281" y="182880"/>
            <a:ext cx="8534400" cy="461665"/>
          </a:xfrm>
          <a:prstGeom prst="rect">
            <a:avLst/>
          </a:prstGeom>
        </p:spPr>
        <p:txBody>
          <a:bodyPr wrap="square">
            <a:spAutoFit/>
          </a:bodyPr>
          <a:lstStyle/>
          <a:p>
            <a:r>
              <a:rPr lang="en-US" altLang="en-US" sz="2400" b="1" dirty="0" smtClean="0">
                <a:solidFill>
                  <a:srgbClr val="FF00FF"/>
                </a:solidFill>
                <a:latin typeface="Arial" panose="020B0604020202020204" pitchFamily="34" charset="0"/>
              </a:rPr>
              <a:t>Time – Temperature record for TC for 14 days (336 Hrs.)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31440" y="1139176"/>
          <a:ext cx="10214640" cy="4967477"/>
        </p:xfrm>
        <a:graphic>
          <a:graphicData uri="http://schemas.openxmlformats.org/drawingml/2006/table">
            <a:tbl>
              <a:tblPr/>
              <a:tblGrid>
                <a:gridCol w="2138726">
                  <a:extLst>
                    <a:ext uri="{9D8B030D-6E8A-4147-A177-3AD203B41FA5}">
                      <a16:colId xmlns="" xmlns:a16="http://schemas.microsoft.com/office/drawing/2014/main" val="20000"/>
                    </a:ext>
                  </a:extLst>
                </a:gridCol>
                <a:gridCol w="757465">
                  <a:extLst>
                    <a:ext uri="{9D8B030D-6E8A-4147-A177-3AD203B41FA5}">
                      <a16:colId xmlns="" xmlns:a16="http://schemas.microsoft.com/office/drawing/2014/main" val="20001"/>
                    </a:ext>
                  </a:extLst>
                </a:gridCol>
                <a:gridCol w="802022">
                  <a:extLst>
                    <a:ext uri="{9D8B030D-6E8A-4147-A177-3AD203B41FA5}">
                      <a16:colId xmlns="" xmlns:a16="http://schemas.microsoft.com/office/drawing/2014/main" val="20002"/>
                    </a:ext>
                  </a:extLst>
                </a:gridCol>
                <a:gridCol w="701768">
                  <a:extLst>
                    <a:ext uri="{9D8B030D-6E8A-4147-A177-3AD203B41FA5}">
                      <a16:colId xmlns="" xmlns:a16="http://schemas.microsoft.com/office/drawing/2014/main" val="20003"/>
                    </a:ext>
                  </a:extLst>
                </a:gridCol>
                <a:gridCol w="902275">
                  <a:extLst>
                    <a:ext uri="{9D8B030D-6E8A-4147-A177-3AD203B41FA5}">
                      <a16:colId xmlns="" xmlns:a16="http://schemas.microsoft.com/office/drawing/2014/main" val="20004"/>
                    </a:ext>
                  </a:extLst>
                </a:gridCol>
                <a:gridCol w="701768">
                  <a:extLst>
                    <a:ext uri="{9D8B030D-6E8A-4147-A177-3AD203B41FA5}">
                      <a16:colId xmlns="" xmlns:a16="http://schemas.microsoft.com/office/drawing/2014/main" val="20005"/>
                    </a:ext>
                  </a:extLst>
                </a:gridCol>
                <a:gridCol w="802022">
                  <a:extLst>
                    <a:ext uri="{9D8B030D-6E8A-4147-A177-3AD203B41FA5}">
                      <a16:colId xmlns="" xmlns:a16="http://schemas.microsoft.com/office/drawing/2014/main" val="20006"/>
                    </a:ext>
                  </a:extLst>
                </a:gridCol>
                <a:gridCol w="802022">
                  <a:extLst>
                    <a:ext uri="{9D8B030D-6E8A-4147-A177-3AD203B41FA5}">
                      <a16:colId xmlns="" xmlns:a16="http://schemas.microsoft.com/office/drawing/2014/main" val="20007"/>
                    </a:ext>
                  </a:extLst>
                </a:gridCol>
                <a:gridCol w="902275">
                  <a:extLst>
                    <a:ext uri="{9D8B030D-6E8A-4147-A177-3AD203B41FA5}">
                      <a16:colId xmlns="" xmlns:a16="http://schemas.microsoft.com/office/drawing/2014/main" val="20008"/>
                    </a:ext>
                  </a:extLst>
                </a:gridCol>
                <a:gridCol w="902275">
                  <a:extLst>
                    <a:ext uri="{9D8B030D-6E8A-4147-A177-3AD203B41FA5}">
                      <a16:colId xmlns="" xmlns:a16="http://schemas.microsoft.com/office/drawing/2014/main" val="20009"/>
                    </a:ext>
                  </a:extLst>
                </a:gridCol>
                <a:gridCol w="802022">
                  <a:extLst>
                    <a:ext uri="{9D8B030D-6E8A-4147-A177-3AD203B41FA5}">
                      <a16:colId xmlns="" xmlns:a16="http://schemas.microsoft.com/office/drawing/2014/main" val="20010"/>
                    </a:ext>
                  </a:extLst>
                </a:gridCol>
              </a:tblGrid>
              <a:tr h="327663">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b="1" dirty="0">
                          <a:solidFill>
                            <a:srgbClr val="0000FF"/>
                          </a:solidFill>
                          <a:latin typeface="Arial" pitchFamily="34" charset="0"/>
                          <a:ea typeface="Times New Roman"/>
                          <a:cs typeface="Arial" pitchFamily="34" charset="0"/>
                        </a:rPr>
                        <a:t>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 xmlns:a16="http://schemas.microsoft.com/office/drawing/2014/main" val="10000"/>
                  </a:ext>
                </a:extLst>
              </a:tr>
              <a:tr h="600716">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Thermo Couple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C2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C3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X3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Y1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Y3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P3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Q2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FF"/>
                          </a:solidFill>
                          <a:latin typeface="Arial" pitchFamily="34" charset="0"/>
                          <a:ea typeface="Times New Roman"/>
                          <a:cs typeface="Arial" pitchFamily="34" charset="0"/>
                        </a:rPr>
                        <a:t>Q3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87375">
                <a:tc>
                  <a:txBody>
                    <a:bodyPr/>
                    <a:lstStyle/>
                    <a:p>
                      <a:pPr marL="0" marR="0" algn="ctr">
                        <a:spcBef>
                          <a:spcPts val="0"/>
                        </a:spcBef>
                        <a:spcAft>
                          <a:spcPts val="0"/>
                        </a:spcAft>
                      </a:pPr>
                      <a:r>
                        <a:rPr lang="en-US" sz="2000" dirty="0">
                          <a:latin typeface="Arial" pitchFamily="34" charset="0"/>
                          <a:ea typeface="Times New Roman"/>
                          <a:cs typeface="Arial" pitchFamily="34" charset="0"/>
                        </a:rPr>
                        <a:t>Placement Temperatures </a:t>
                      </a:r>
                      <a:r>
                        <a:rPr lang="en-US" sz="2000" baseline="30000" dirty="0">
                          <a:latin typeface="Arial" pitchFamily="34" charset="0"/>
                          <a:ea typeface="Times New Roman"/>
                          <a:cs typeface="Arial" pitchFamily="34" charset="0"/>
                        </a:rPr>
                        <a:t>0</a:t>
                      </a:r>
                      <a:r>
                        <a:rPr lang="en-US" sz="2000" dirty="0">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18433">
                <a:tc>
                  <a:txBody>
                    <a:bodyPr/>
                    <a:lstStyle/>
                    <a:p>
                      <a:pPr marL="0" marR="0" algn="ctr">
                        <a:spcBef>
                          <a:spcPts val="0"/>
                        </a:spcBef>
                        <a:spcAft>
                          <a:spcPts val="0"/>
                        </a:spcAft>
                      </a:pPr>
                      <a:r>
                        <a:rPr lang="en-US" sz="2000" dirty="0" err="1">
                          <a:latin typeface="Arial" pitchFamily="34" charset="0"/>
                          <a:ea typeface="Times New Roman"/>
                          <a:cs typeface="Arial" pitchFamily="34" charset="0"/>
                        </a:rPr>
                        <a:t>Max.Temp</a:t>
                      </a:r>
                      <a:r>
                        <a:rPr lang="en-US" sz="2000" dirty="0">
                          <a:latin typeface="Arial" pitchFamily="34" charset="0"/>
                          <a:ea typeface="Times New Roman"/>
                          <a:cs typeface="Arial" pitchFamily="34" charset="0"/>
                        </a:rPr>
                        <a:t>. Recorded. (</a:t>
                      </a:r>
                      <a:r>
                        <a:rPr lang="en-US" sz="2000" dirty="0" err="1">
                          <a:latin typeface="Arial" pitchFamily="34" charset="0"/>
                          <a:ea typeface="Times New Roman"/>
                          <a:cs typeface="Arial" pitchFamily="34" charset="0"/>
                        </a:rPr>
                        <a:t>Tmax</a:t>
                      </a:r>
                      <a:r>
                        <a:rPr lang="en-US" sz="2000" dirty="0">
                          <a:latin typeface="Arial" pitchFamily="34" charset="0"/>
                          <a:ea typeface="Times New Roman"/>
                          <a:cs typeface="Arial" pitchFamily="34" charset="0"/>
                        </a:rPr>
                        <a:t>) </a:t>
                      </a:r>
                      <a:r>
                        <a:rPr lang="en-US" sz="2000" baseline="30000" dirty="0">
                          <a:latin typeface="Arial" pitchFamily="34" charset="0"/>
                          <a:ea typeface="Times New Roman"/>
                          <a:cs typeface="Arial" pitchFamily="34" charset="0"/>
                        </a:rPr>
                        <a:t>0</a:t>
                      </a:r>
                      <a:r>
                        <a:rPr lang="en-US" sz="2000" dirty="0">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93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60421">
                <a:tc>
                  <a:txBody>
                    <a:bodyPr/>
                    <a:lstStyle/>
                    <a:p>
                      <a:pPr marL="0" marR="0" algn="ctr">
                        <a:spcBef>
                          <a:spcPts val="0"/>
                        </a:spcBef>
                        <a:spcAft>
                          <a:spcPts val="0"/>
                        </a:spcAft>
                      </a:pPr>
                      <a:r>
                        <a:rPr lang="en-US" sz="2000" dirty="0">
                          <a:latin typeface="Arial" pitchFamily="34" charset="0"/>
                          <a:ea typeface="Times New Roman"/>
                          <a:cs typeface="Arial" pitchFamily="34" charset="0"/>
                        </a:rPr>
                        <a:t>Period to reach Max. Temp. (Hrs)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009900"/>
                          </a:solidFill>
                          <a:latin typeface="Arial" pitchFamily="34" charset="0"/>
                          <a:ea typeface="Times New Roman"/>
                          <a:cs typeface="Arial" pitchFamily="34"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40277">
                <a:tc>
                  <a:txBody>
                    <a:bodyPr/>
                    <a:lstStyle/>
                    <a:p>
                      <a:pPr marL="0" marR="0" algn="ctr">
                        <a:spcBef>
                          <a:spcPts val="0"/>
                        </a:spcBef>
                        <a:spcAft>
                          <a:spcPts val="0"/>
                        </a:spcAft>
                      </a:pPr>
                      <a:r>
                        <a:rPr lang="en-US" sz="2000" dirty="0">
                          <a:latin typeface="Arial" pitchFamily="34" charset="0"/>
                          <a:ea typeface="Times New Roman"/>
                          <a:cs typeface="Arial" pitchFamily="34" charset="0"/>
                        </a:rPr>
                        <a:t>Ambient Temp. (Tam) </a:t>
                      </a:r>
                      <a:r>
                        <a:rPr lang="en-US" sz="2000" baseline="30000" dirty="0">
                          <a:latin typeface="Arial" pitchFamily="34" charset="0"/>
                          <a:ea typeface="Times New Roman"/>
                          <a:cs typeface="Arial" pitchFamily="34" charset="0"/>
                        </a:rPr>
                        <a:t>0</a:t>
                      </a:r>
                      <a:r>
                        <a:rPr lang="en-US" sz="2000" dirty="0">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Arial" pitchFamily="34" charset="0"/>
                          <a:ea typeface="Times New Roman"/>
                          <a:cs typeface="Arial" pitchFamily="34" charset="0"/>
                        </a:rPr>
                        <a:t>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Arial" pitchFamily="34" charset="0"/>
                          <a:ea typeface="Times New Roman"/>
                          <a:cs typeface="Arial" pitchFamily="34" charset="0"/>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49498">
                <a:tc>
                  <a:txBody>
                    <a:bodyPr/>
                    <a:lstStyle/>
                    <a:p>
                      <a:pPr marL="0" marR="0" algn="ctr">
                        <a:spcBef>
                          <a:spcPts val="0"/>
                        </a:spcBef>
                        <a:spcAft>
                          <a:spcPts val="0"/>
                        </a:spcAft>
                      </a:pPr>
                      <a:r>
                        <a:rPr lang="en-US" sz="2000" dirty="0" err="1">
                          <a:latin typeface="Arial" pitchFamily="34" charset="0"/>
                          <a:ea typeface="Times New Roman"/>
                          <a:cs typeface="Arial" pitchFamily="34" charset="0"/>
                        </a:rPr>
                        <a:t>Diff.of</a:t>
                      </a:r>
                      <a:r>
                        <a:rPr lang="en-US" sz="2000" dirty="0">
                          <a:latin typeface="Arial" pitchFamily="34" charset="0"/>
                          <a:ea typeface="Times New Roman"/>
                          <a:cs typeface="Arial" pitchFamily="34" charset="0"/>
                        </a:rPr>
                        <a:t> </a:t>
                      </a:r>
                      <a:r>
                        <a:rPr lang="en-US" sz="2000" dirty="0" err="1">
                          <a:latin typeface="Arial" pitchFamily="34" charset="0"/>
                          <a:ea typeface="Times New Roman"/>
                          <a:cs typeface="Arial" pitchFamily="34" charset="0"/>
                        </a:rPr>
                        <a:t>Temp.at</a:t>
                      </a:r>
                      <a:r>
                        <a:rPr lang="en-US" sz="2000" dirty="0">
                          <a:latin typeface="Arial" pitchFamily="34" charset="0"/>
                          <a:ea typeface="Times New Roman"/>
                          <a:cs typeface="Arial" pitchFamily="34" charset="0"/>
                        </a:rPr>
                        <a:t> peak Δ </a:t>
                      </a:r>
                      <a:r>
                        <a:rPr lang="en-US" sz="2000" dirty="0" err="1">
                          <a:latin typeface="Arial" pitchFamily="34" charset="0"/>
                          <a:ea typeface="Times New Roman"/>
                          <a:cs typeface="Arial" pitchFamily="34" charset="0"/>
                        </a:rPr>
                        <a:t>Tp</a:t>
                      </a:r>
                      <a:r>
                        <a:rPr lang="en-US" sz="2000" dirty="0">
                          <a:latin typeface="Arial" pitchFamily="34" charset="0"/>
                          <a:ea typeface="Times New Roman"/>
                          <a:cs typeface="Arial" pitchFamily="34" charset="0"/>
                        </a:rPr>
                        <a:t> = (</a:t>
                      </a:r>
                      <a:r>
                        <a:rPr lang="en-US" sz="2000" dirty="0" err="1">
                          <a:latin typeface="Arial" pitchFamily="34" charset="0"/>
                          <a:ea typeface="Times New Roman"/>
                          <a:cs typeface="Arial" pitchFamily="34" charset="0"/>
                        </a:rPr>
                        <a:t>Tmax</a:t>
                      </a:r>
                      <a:r>
                        <a:rPr lang="en-US" sz="2000" dirty="0">
                          <a:latin typeface="Arial" pitchFamily="34" charset="0"/>
                          <a:ea typeface="Times New Roman"/>
                          <a:cs typeface="Arial" pitchFamily="34" charset="0"/>
                        </a:rPr>
                        <a:t>–Tam) </a:t>
                      </a:r>
                      <a:r>
                        <a:rPr lang="en-US" sz="2000" baseline="30000" dirty="0">
                          <a:latin typeface="Arial" pitchFamily="34" charset="0"/>
                          <a:ea typeface="Times New Roman"/>
                          <a:cs typeface="Arial" pitchFamily="34" charset="0"/>
                        </a:rPr>
                        <a:t>0</a:t>
                      </a:r>
                      <a:r>
                        <a:rPr lang="en-US" sz="2000" dirty="0">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solidFill>
                            <a:srgbClr val="FF0000"/>
                          </a:solidFill>
                          <a:latin typeface="Arial" pitchFamily="34" charset="0"/>
                          <a:ea typeface="Times New Roman"/>
                          <a:cs typeface="Arial" pitchFamily="34"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3" name="Rectangle 2"/>
          <p:cNvSpPr/>
          <p:nvPr/>
        </p:nvSpPr>
        <p:spPr>
          <a:xfrm>
            <a:off x="198120" y="315575"/>
            <a:ext cx="10454640" cy="707886"/>
          </a:xfrm>
          <a:prstGeom prst="rect">
            <a:avLst/>
          </a:prstGeom>
        </p:spPr>
        <p:txBody>
          <a:bodyPr wrap="square">
            <a:spAutoFit/>
          </a:bodyPr>
          <a:lstStyle/>
          <a:p>
            <a:pPr algn="just"/>
            <a:r>
              <a:rPr lang="en-US" sz="2000" dirty="0" smtClean="0">
                <a:latin typeface="Arial" pitchFamily="34" charset="0"/>
                <a:cs typeface="Arial" pitchFamily="34" charset="0"/>
              </a:rPr>
              <a:t>The Table showing the maximum (peak) temperatures recorded by thermo couples, the period to reach the maximum (peak) temperature, the ambient temperatures at that time.</a:t>
            </a:r>
            <a:endParaRPr lang="en-US" sz="2000" dirty="0">
              <a:latin typeface="Arial" pitchFamily="34" charset="0"/>
              <a:cs typeface="Arial" pitchFamily="34" charset="0"/>
            </a:endParaRPr>
          </a:p>
        </p:txBody>
      </p:sp>
      <p:pic>
        <p:nvPicPr>
          <p:cNvPr id="4" name="Picture 3"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6" name="Text Box 4"/>
          <p:cNvSpPr txBox="1">
            <a:spLocks noChangeArrowheads="1"/>
          </p:cNvSpPr>
          <p:nvPr/>
        </p:nvSpPr>
        <p:spPr bwMode="auto">
          <a:xfrm>
            <a:off x="1034560" y="918405"/>
            <a:ext cx="7819880"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b="1" dirty="0">
                <a:solidFill>
                  <a:srgbClr val="FF00FF"/>
                </a:solidFill>
                <a:latin typeface="Arial" panose="020B0604020202020204" pitchFamily="34" charset="0"/>
              </a:rPr>
              <a:t>                </a:t>
            </a:r>
            <a:r>
              <a:rPr lang="en-US" altLang="en-US" sz="2800" b="1" u="sng" dirty="0">
                <a:solidFill>
                  <a:srgbClr val="FF00FF"/>
                </a:solidFill>
                <a:latin typeface="Arial" panose="020B0604020202020204" pitchFamily="34" charset="0"/>
              </a:rPr>
              <a:t>Contents of the Paper</a:t>
            </a:r>
          </a:p>
          <a:p>
            <a:endParaRPr lang="en-US" altLang="en-US" sz="2800" b="1" dirty="0">
              <a:solidFill>
                <a:srgbClr val="FF00FF"/>
              </a:solidFill>
              <a:latin typeface="Arial" panose="020B0604020202020204" pitchFamily="34" charset="0"/>
            </a:endParaRPr>
          </a:p>
          <a:p>
            <a:pPr>
              <a:buClr>
                <a:srgbClr val="FF00FF"/>
              </a:buClr>
              <a:buSzPct val="115000"/>
            </a:pPr>
            <a:endParaRPr lang="en-US" altLang="en-US" sz="2000" dirty="0">
              <a:latin typeface="Arial" panose="020B0604020202020204" pitchFamily="34" charset="0"/>
            </a:endParaRPr>
          </a:p>
          <a:p>
            <a:pPr>
              <a:buClr>
                <a:srgbClr val="FF00FF"/>
              </a:buClr>
              <a:buSzPct val="115000"/>
              <a:buFont typeface="Wingdings" panose="05000000000000000000" pitchFamily="2" charset="2"/>
              <a:buChar char="Ø"/>
            </a:pPr>
            <a:r>
              <a:rPr lang="en-US" altLang="en-US" dirty="0">
                <a:latin typeface="Arial" panose="020B0604020202020204" pitchFamily="34" charset="0"/>
              </a:rPr>
              <a:t>The plot of time-temperature demonstrated the actual temperature rise, its trend both increasing and decreasing</a:t>
            </a:r>
            <a:r>
              <a:rPr lang="en-US" altLang="en-US" i="1" dirty="0">
                <a:latin typeface="Arial" panose="020B0604020202020204" pitchFamily="34" charset="0"/>
              </a:rPr>
              <a:t>. </a:t>
            </a:r>
            <a:endParaRPr lang="en-US" altLang="en-US" i="1" dirty="0" smtClean="0">
              <a:latin typeface="Arial" panose="020B0604020202020204" pitchFamily="34" charset="0"/>
            </a:endParaRPr>
          </a:p>
          <a:p>
            <a:pPr>
              <a:buClr>
                <a:srgbClr val="FF00FF"/>
              </a:buClr>
              <a:buSzPct val="115000"/>
            </a:pPr>
            <a:endParaRPr lang="en-US" altLang="en-US" i="1" dirty="0">
              <a:latin typeface="Arial" panose="020B0604020202020204" pitchFamily="34" charset="0"/>
            </a:endParaRPr>
          </a:p>
          <a:p>
            <a:pPr>
              <a:buClr>
                <a:srgbClr val="FF33CC"/>
              </a:buClr>
              <a:buSzPct val="115000"/>
              <a:buFont typeface="Wingdings" panose="05000000000000000000" pitchFamily="2" charset="2"/>
              <a:buChar char="Ø"/>
            </a:pPr>
            <a:r>
              <a:rPr lang="en-US" altLang="en-US" dirty="0">
                <a:solidFill>
                  <a:srgbClr val="CC3300"/>
                </a:solidFill>
                <a:latin typeface="Arial" panose="020B0604020202020204" pitchFamily="34" charset="0"/>
              </a:rPr>
              <a:t>Another purpose</a:t>
            </a:r>
            <a:r>
              <a:rPr lang="en-US" altLang="en-US" dirty="0">
                <a:latin typeface="Arial" panose="020B0604020202020204" pitchFamily="34" charset="0"/>
              </a:rPr>
              <a:t> of this study was </a:t>
            </a:r>
            <a:r>
              <a:rPr lang="en-US" altLang="en-US" dirty="0">
                <a:solidFill>
                  <a:srgbClr val="0000FF"/>
                </a:solidFill>
                <a:latin typeface="Arial" panose="020B0604020202020204" pitchFamily="34" charset="0"/>
              </a:rPr>
              <a:t>to find  the crack index</a:t>
            </a:r>
            <a:r>
              <a:rPr lang="en-US" altLang="en-US" dirty="0">
                <a:latin typeface="Arial" panose="020B0604020202020204" pitchFamily="34" charset="0"/>
              </a:rPr>
              <a:t> for internally restraint cases both the elastic; </a:t>
            </a:r>
            <a:r>
              <a:rPr lang="en-US" altLang="en-US" dirty="0" err="1">
                <a:latin typeface="Arial" panose="020B0604020202020204" pitchFamily="34" charset="0"/>
              </a:rPr>
              <a:t>hypoelastic</a:t>
            </a:r>
            <a:r>
              <a:rPr lang="en-US" altLang="en-US" dirty="0">
                <a:latin typeface="Arial" panose="020B0604020202020204" pitchFamily="34" charset="0"/>
              </a:rPr>
              <a:t> models and  </a:t>
            </a:r>
            <a:r>
              <a:rPr lang="en-US" altLang="en-US" dirty="0">
                <a:solidFill>
                  <a:srgbClr val="0000FF"/>
                </a:solidFill>
                <a:latin typeface="Arial" panose="020B0604020202020204" pitchFamily="34" charset="0"/>
              </a:rPr>
              <a:t>to know the probability of cracking</a:t>
            </a:r>
            <a:r>
              <a:rPr lang="en-US" altLang="en-US" dirty="0">
                <a:latin typeface="Arial" panose="020B0604020202020204" pitchFamily="34" charset="0"/>
              </a:rPr>
              <a:t> based on the existing cracking assessment based on Korean methods as Indian specifications are non-existent. </a:t>
            </a:r>
          </a:p>
          <a:p>
            <a:pPr>
              <a:buClr>
                <a:srgbClr val="FF33CC"/>
              </a:buClr>
              <a:buSzPct val="115000"/>
              <a:buFont typeface="Wingdings" panose="05000000000000000000" pitchFamily="2" charset="2"/>
              <a:buChar char="Ø"/>
            </a:pPr>
            <a:endParaRPr lang="en-US" altLang="en-US" sz="2000" dirty="0">
              <a:latin typeface="Arial" panose="020B0604020202020204" pitchFamily="34" charset="0"/>
            </a:endParaRPr>
          </a:p>
        </p:txBody>
      </p:sp>
    </p:spTree>
    <p:extLst>
      <p:ext uri="{BB962C8B-B14F-4D97-AF65-F5344CB8AC3E}">
        <p14:creationId xmlns="" xmlns:p14="http://schemas.microsoft.com/office/powerpoint/2010/main" val="3699179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75" name="Text Box 187"/>
          <p:cNvSpPr txBox="1">
            <a:spLocks noChangeArrowheads="1"/>
          </p:cNvSpPr>
          <p:nvPr/>
        </p:nvSpPr>
        <p:spPr bwMode="auto">
          <a:xfrm>
            <a:off x="457200" y="0"/>
            <a:ext cx="9265920" cy="1123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FF00FF"/>
                </a:solidFill>
                <a:latin typeface="Arial" panose="020B0604020202020204" pitchFamily="34" charset="0"/>
              </a:rPr>
              <a:t>Table showing the derived equations for Different Locations of Thermo couples for </a:t>
            </a:r>
            <a:r>
              <a:rPr lang="en-US" altLang="en-US" sz="2000" dirty="0" smtClean="0">
                <a:solidFill>
                  <a:srgbClr val="FF00FF"/>
                </a:solidFill>
                <a:latin typeface="Arial" panose="020B0604020202020204" pitchFamily="34" charset="0"/>
              </a:rPr>
              <a:t>14 </a:t>
            </a:r>
            <a:r>
              <a:rPr lang="en-US" altLang="en-US" sz="2000" dirty="0">
                <a:solidFill>
                  <a:srgbClr val="FF00FF"/>
                </a:solidFill>
                <a:latin typeface="Arial" panose="020B0604020202020204" pitchFamily="34" charset="0"/>
              </a:rPr>
              <a:t>Days </a:t>
            </a:r>
            <a:r>
              <a:rPr lang="en-US" altLang="en-US" sz="2000" dirty="0" smtClean="0">
                <a:solidFill>
                  <a:srgbClr val="FF00FF"/>
                </a:solidFill>
                <a:latin typeface="Arial" panose="020B0604020202020204" pitchFamily="34" charset="0"/>
              </a:rPr>
              <a:t>( 336hrs)</a:t>
            </a:r>
            <a:endParaRPr lang="en-US" altLang="en-US" sz="2000" b="1" dirty="0">
              <a:solidFill>
                <a:srgbClr val="FF00FF"/>
              </a:solidFill>
              <a:latin typeface="Arial" panose="020B0604020202020204" pitchFamily="34" charset="0"/>
            </a:endParaRPr>
          </a:p>
          <a:p>
            <a:pPr>
              <a:spcBef>
                <a:spcPct val="50000"/>
              </a:spcBef>
            </a:pPr>
            <a:r>
              <a:rPr lang="en-US" altLang="en-US" dirty="0">
                <a:latin typeface="Arial" panose="020B0604020202020204" pitchFamily="34" charset="0"/>
              </a:rPr>
              <a:t> </a:t>
            </a:r>
          </a:p>
        </p:txBody>
      </p:sp>
      <p:sp>
        <p:nvSpPr>
          <p:cNvPr id="38079" name="Rectangle 191"/>
          <p:cNvSpPr>
            <a:spLocks noChangeArrowheads="1"/>
          </p:cNvSpPr>
          <p:nvPr/>
        </p:nvSpPr>
        <p:spPr bwMode="auto">
          <a:xfrm>
            <a:off x="9639007" y="2833370"/>
            <a:ext cx="2552993"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b="1" dirty="0">
                <a:solidFill>
                  <a:srgbClr val="0000FF"/>
                </a:solidFill>
                <a:latin typeface="Arial" panose="020B0604020202020204" pitchFamily="34" charset="0"/>
              </a:rPr>
              <a:t>y = </a:t>
            </a:r>
            <a:r>
              <a:rPr lang="en-US" altLang="en-US" b="1" dirty="0" smtClean="0">
                <a:solidFill>
                  <a:srgbClr val="0000FF"/>
                </a:solidFill>
                <a:latin typeface="Arial" panose="020B0604020202020204" pitchFamily="34" charset="0"/>
              </a:rPr>
              <a:t>Temp. </a:t>
            </a:r>
            <a:r>
              <a:rPr lang="en-US" altLang="en-US" b="1" dirty="0">
                <a:solidFill>
                  <a:srgbClr val="0000FF"/>
                </a:solidFill>
                <a:latin typeface="Arial" panose="020B0604020202020204" pitchFamily="34" charset="0"/>
              </a:rPr>
              <a:t>in</a:t>
            </a:r>
            <a:r>
              <a:rPr lang="en-US" altLang="en-US" b="1" baseline="30000" dirty="0">
                <a:solidFill>
                  <a:srgbClr val="0000FF"/>
                </a:solidFill>
                <a:latin typeface="Arial" panose="020B0604020202020204" pitchFamily="34" charset="0"/>
              </a:rPr>
              <a:t> O</a:t>
            </a:r>
            <a:r>
              <a:rPr lang="en-US" altLang="en-US" b="1" dirty="0">
                <a:solidFill>
                  <a:srgbClr val="0000FF"/>
                </a:solidFill>
                <a:latin typeface="Arial" panose="020B0604020202020204" pitchFamily="34" charset="0"/>
              </a:rPr>
              <a:t> C  </a:t>
            </a:r>
          </a:p>
          <a:p>
            <a:r>
              <a:rPr lang="en-US" altLang="en-US" b="1" dirty="0" smtClean="0">
                <a:solidFill>
                  <a:srgbClr val="0000FF"/>
                </a:solidFill>
                <a:latin typeface="Arial" panose="020B0604020202020204" pitchFamily="34" charset="0"/>
              </a:rPr>
              <a:t>X </a:t>
            </a:r>
            <a:r>
              <a:rPr lang="en-US" altLang="en-US" b="1" dirty="0">
                <a:solidFill>
                  <a:srgbClr val="0000FF"/>
                </a:solidFill>
                <a:latin typeface="Arial" panose="020B0604020202020204" pitchFamily="34" charset="0"/>
              </a:rPr>
              <a:t>= Time in Hrs.</a:t>
            </a: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graphicFrame>
        <p:nvGraphicFramePr>
          <p:cNvPr id="7" name="Table 6"/>
          <p:cNvGraphicFramePr>
            <a:graphicFrameLocks noGrp="1"/>
          </p:cNvGraphicFramePr>
          <p:nvPr/>
        </p:nvGraphicFramePr>
        <p:xfrm>
          <a:off x="137160" y="762000"/>
          <a:ext cx="9396443" cy="5890271"/>
        </p:xfrm>
        <a:graphic>
          <a:graphicData uri="http://schemas.openxmlformats.org/drawingml/2006/table">
            <a:tbl>
              <a:tblPr/>
              <a:tblGrid>
                <a:gridCol w="1027402">
                  <a:extLst>
                    <a:ext uri="{9D8B030D-6E8A-4147-A177-3AD203B41FA5}">
                      <a16:colId xmlns="" xmlns:a16="http://schemas.microsoft.com/office/drawing/2014/main" val="20000"/>
                    </a:ext>
                  </a:extLst>
                </a:gridCol>
                <a:gridCol w="1027402">
                  <a:extLst>
                    <a:ext uri="{9D8B030D-6E8A-4147-A177-3AD203B41FA5}">
                      <a16:colId xmlns="" xmlns:a16="http://schemas.microsoft.com/office/drawing/2014/main" val="20001"/>
                    </a:ext>
                  </a:extLst>
                </a:gridCol>
                <a:gridCol w="5179814">
                  <a:extLst>
                    <a:ext uri="{9D8B030D-6E8A-4147-A177-3AD203B41FA5}">
                      <a16:colId xmlns="" xmlns:a16="http://schemas.microsoft.com/office/drawing/2014/main" val="20002"/>
                    </a:ext>
                  </a:extLst>
                </a:gridCol>
                <a:gridCol w="1027402">
                  <a:extLst>
                    <a:ext uri="{9D8B030D-6E8A-4147-A177-3AD203B41FA5}">
                      <a16:colId xmlns="" xmlns:a16="http://schemas.microsoft.com/office/drawing/2014/main" val="20003"/>
                    </a:ext>
                  </a:extLst>
                </a:gridCol>
                <a:gridCol w="1134423">
                  <a:extLst>
                    <a:ext uri="{9D8B030D-6E8A-4147-A177-3AD203B41FA5}">
                      <a16:colId xmlns="" xmlns:a16="http://schemas.microsoft.com/office/drawing/2014/main" val="20004"/>
                    </a:ext>
                  </a:extLst>
                </a:gridCol>
              </a:tblGrid>
              <a:tr h="683636">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Sr No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Derived Polynomial Equation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FF"/>
                          </a:solidFill>
                          <a:latin typeface="Arial" pitchFamily="34" charset="0"/>
                          <a:ea typeface="Times New Roman"/>
                          <a:cs typeface="Arial" pitchFamily="34" charset="0"/>
                        </a:rPr>
                        <a:t>r</a:t>
                      </a:r>
                      <a:r>
                        <a:rPr lang="en-US" sz="1800" b="1" baseline="30000" dirty="0" smtClean="0">
                          <a:solidFill>
                            <a:srgbClr val="0000FF"/>
                          </a:solidFill>
                          <a:latin typeface="Arial" pitchFamily="34" charset="0"/>
                          <a:ea typeface="Times New Roman"/>
                          <a:cs typeface="Arial" pitchFamily="34" charset="0"/>
                        </a:rPr>
                        <a:t>2</a:t>
                      </a:r>
                      <a:endParaRPr lang="en-US" sz="1800" b="1" baseline="300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solidFill>
                            <a:srgbClr val="0000FF"/>
                          </a:solidFill>
                          <a:latin typeface="Arial" pitchFamily="34" charset="0"/>
                          <a:ea typeface="Times New Roman"/>
                          <a:cs typeface="Arial" pitchFamily="34" charset="0"/>
                        </a:rPr>
                        <a:t>r</a:t>
                      </a:r>
                      <a:endParaRPr lang="en-US" sz="1800" b="1"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76572">
                <a:tc>
                  <a:txBody>
                    <a:bodyPr/>
                    <a:lstStyle/>
                    <a:p>
                      <a:pPr marL="0" marR="0" algn="ctr">
                        <a:spcBef>
                          <a:spcPts val="0"/>
                        </a:spcBef>
                        <a:spcAft>
                          <a:spcPts val="0"/>
                        </a:spcAft>
                      </a:pPr>
                      <a:r>
                        <a:rPr lang="en-US" sz="1400" b="1" dirty="0">
                          <a:latin typeface="Arial" pitchFamily="34" charset="0"/>
                          <a:ea typeface="Times New Roman"/>
                          <a:cs typeface="Arial" pitchFamily="34" charset="0"/>
                        </a:rPr>
                        <a:t>1</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+ 4E-05x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- 0.0101x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+ 1.098x + </a:t>
                      </a:r>
                      <a:r>
                        <a:rPr lang="en-US" sz="1600" b="0" dirty="0" smtClean="0">
                          <a:latin typeface="Arial" pitchFamily="34" charset="0"/>
                          <a:ea typeface="Times New Roman"/>
                          <a:cs typeface="Arial" pitchFamily="34" charset="0"/>
                        </a:rPr>
                        <a:t>48.329</a:t>
                      </a:r>
                      <a:endParaRPr lang="en-US" sz="1600" dirty="0" smtClean="0">
                        <a:latin typeface="Arial" pitchFamily="34" charset="0"/>
                        <a:cs typeface="Arial" pitchFamily="34" charset="0"/>
                      </a:endParaRPr>
                    </a:p>
                    <a:p>
                      <a:pPr marL="0" marR="0" algn="ctr">
                        <a:spcBef>
                          <a:spcPts val="0"/>
                        </a:spcBef>
                        <a:spcAft>
                          <a:spcPts val="0"/>
                        </a:spcAft>
                      </a:pPr>
                      <a:endParaRPr lang="en-US" sz="1600" b="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45519">
                <a:tc>
                  <a:txBody>
                    <a:bodyPr/>
                    <a:lstStyle/>
                    <a:p>
                      <a:pPr marL="0" marR="0" algn="ctr">
                        <a:spcBef>
                          <a:spcPts val="0"/>
                        </a:spcBef>
                        <a:spcAft>
                          <a:spcPts val="0"/>
                        </a:spcAft>
                      </a:pPr>
                      <a:r>
                        <a:rPr lang="en-US" sz="1400" b="1" dirty="0">
                          <a:latin typeface="Arial" pitchFamily="34" charset="0"/>
                          <a:ea typeface="Times New Roman"/>
                          <a:cs typeface="Arial" pitchFamily="34" charset="0"/>
                        </a:rPr>
                        <a:t>2</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C2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9E-10x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+ 9E-06x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- 0.0055x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+ 0.9923x + 22.634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56751">
                <a:tc>
                  <a:txBody>
                    <a:bodyPr/>
                    <a:lstStyle/>
                    <a:p>
                      <a:pPr marL="0" marR="0" algn="ctr">
                        <a:spcBef>
                          <a:spcPts val="0"/>
                        </a:spcBef>
                        <a:spcAft>
                          <a:spcPts val="0"/>
                        </a:spcAft>
                      </a:pPr>
                      <a:r>
                        <a:rPr lang="en-US" sz="1400" b="1" dirty="0">
                          <a:latin typeface="Arial" pitchFamily="34" charset="0"/>
                          <a:ea typeface="Times New Roman"/>
                          <a:cs typeface="Arial" pitchFamily="34" charset="0"/>
                        </a:rPr>
                        <a:t>3</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0000FF"/>
                          </a:solidFill>
                          <a:latin typeface="Arial" pitchFamily="34" charset="0"/>
                          <a:ea typeface="Times New Roman"/>
                          <a:cs typeface="Arial" pitchFamily="34" charset="0"/>
                        </a:rPr>
                        <a:t>C3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- 0.0093x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+ 1.1002x + 35.039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latin typeface="Arial" pitchFamily="34" charset="0"/>
                          <a:ea typeface="Times New Roman"/>
                          <a:cs typeface="Arial" pitchFamily="34" charset="0"/>
                        </a:rPr>
                        <a:t>0.973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92912">
                <a:tc>
                  <a:txBody>
                    <a:bodyPr/>
                    <a:lstStyle/>
                    <a:p>
                      <a:pPr marL="0" marR="0" algn="ctr">
                        <a:spcBef>
                          <a:spcPts val="0"/>
                        </a:spcBef>
                        <a:spcAft>
                          <a:spcPts val="0"/>
                        </a:spcAft>
                      </a:pPr>
                      <a:r>
                        <a:rPr lang="en-US" sz="1400" b="1" dirty="0">
                          <a:latin typeface="Arial" pitchFamily="34" charset="0"/>
                          <a:ea typeface="Times New Roman"/>
                          <a:cs typeface="Arial" pitchFamily="34" charset="0"/>
                        </a:rPr>
                        <a:t>4</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X2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- 0.0081x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+ 0.8461x + 32.923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25988">
                <a:tc>
                  <a:txBody>
                    <a:bodyPr/>
                    <a:lstStyle/>
                    <a:p>
                      <a:pPr marL="0" marR="0" algn="ctr">
                        <a:spcBef>
                          <a:spcPts val="0"/>
                        </a:spcBef>
                        <a:spcAft>
                          <a:spcPts val="0"/>
                        </a:spcAft>
                      </a:pPr>
                      <a:r>
                        <a:rPr lang="en-US" sz="1400" b="1" dirty="0">
                          <a:latin typeface="Arial" pitchFamily="34" charset="0"/>
                          <a:ea typeface="Times New Roman"/>
                          <a:cs typeface="Arial" pitchFamily="34" charset="0"/>
                        </a:rPr>
                        <a:t>5</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X3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-7E-08x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+ 6E-05x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- 0.0149x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+ 1.4373x + 28.579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96240">
                <a:tc>
                  <a:txBody>
                    <a:bodyPr/>
                    <a:lstStyle/>
                    <a:p>
                      <a:pPr marL="0" marR="0" algn="ctr">
                        <a:spcBef>
                          <a:spcPts val="0"/>
                        </a:spcBef>
                        <a:spcAft>
                          <a:spcPts val="0"/>
                        </a:spcAft>
                      </a:pPr>
                      <a:r>
                        <a:rPr lang="en-US" sz="1400" b="1" dirty="0">
                          <a:latin typeface="Arial" pitchFamily="34" charset="0"/>
                          <a:ea typeface="Times New Roman"/>
                          <a:cs typeface="Arial" pitchFamily="34" charset="0"/>
                        </a:rPr>
                        <a:t>6</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Y1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-3E-08x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- 0.0078x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+ 0.8549x + 31.194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41960">
                <a:tc>
                  <a:txBody>
                    <a:bodyPr/>
                    <a:lstStyle/>
                    <a:p>
                      <a:pPr marL="0" marR="0" algn="ctr">
                        <a:spcBef>
                          <a:spcPts val="0"/>
                        </a:spcBef>
                        <a:spcAft>
                          <a:spcPts val="0"/>
                        </a:spcAft>
                      </a:pPr>
                      <a:r>
                        <a:rPr lang="en-US" sz="1400" b="1" dirty="0">
                          <a:latin typeface="Arial" pitchFamily="34" charset="0"/>
                          <a:ea typeface="Times New Roman"/>
                          <a:cs typeface="Arial" pitchFamily="34" charset="0"/>
                        </a:rPr>
                        <a:t>7</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Y3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- 0.0078x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+ 0.696x + 38.568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0.787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0.887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33400">
                <a:tc>
                  <a:txBody>
                    <a:bodyPr/>
                    <a:lstStyle/>
                    <a:p>
                      <a:pPr marL="0" marR="0" algn="ctr">
                        <a:spcBef>
                          <a:spcPts val="0"/>
                        </a:spcBef>
                        <a:spcAft>
                          <a:spcPts val="0"/>
                        </a:spcAft>
                      </a:pPr>
                      <a:r>
                        <a:rPr lang="en-US" sz="1400" b="1" dirty="0">
                          <a:latin typeface="Arial" pitchFamily="34" charset="0"/>
                          <a:ea typeface="Times New Roman"/>
                          <a:cs typeface="Arial" pitchFamily="34" charset="0"/>
                        </a:rPr>
                        <a:t>8</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P3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- 0.0089x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+ 0.9436x + 28.448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latin typeface="Arial" pitchFamily="34" charset="0"/>
                          <a:ea typeface="Times New Roman"/>
                          <a:cs typeface="Arial" pitchFamily="34" charset="0"/>
                        </a:rPr>
                        <a:t>0.868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594360">
                <a:tc>
                  <a:txBody>
                    <a:bodyPr/>
                    <a:lstStyle/>
                    <a:p>
                      <a:pPr marL="0" marR="0" algn="ctr">
                        <a:spcBef>
                          <a:spcPts val="0"/>
                        </a:spcBef>
                        <a:spcAft>
                          <a:spcPts val="0"/>
                        </a:spcAft>
                      </a:pPr>
                      <a:r>
                        <a:rPr lang="en-US" sz="1400" b="1" dirty="0">
                          <a:latin typeface="Arial" pitchFamily="34" charset="0"/>
                          <a:ea typeface="Times New Roman"/>
                          <a:cs typeface="Arial" pitchFamily="34" charset="0"/>
                        </a:rPr>
                        <a:t>9</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Q2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a:t>
                      </a:r>
                      <a:r>
                        <a:rPr lang="en-US" sz="1600" b="0" dirty="0">
                          <a:latin typeface="Arial" pitchFamily="34" charset="0"/>
                          <a:ea typeface="Times New Roman"/>
                          <a:cs typeface="Arial" pitchFamily="34" charset="0"/>
                        </a:rPr>
                        <a:t> + 3E-05x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- 0.0078x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+ 0.696x + 38.568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a:latin typeface="Arial" pitchFamily="34" charset="0"/>
                          <a:ea typeface="Times New Roman"/>
                          <a:cs typeface="Arial" pitchFamily="34" charset="0"/>
                        </a:rPr>
                        <a:t>0.952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642933">
                <a:tc>
                  <a:txBody>
                    <a:bodyPr/>
                    <a:lstStyle/>
                    <a:p>
                      <a:pPr marL="0" marR="0" algn="ctr">
                        <a:spcBef>
                          <a:spcPts val="0"/>
                        </a:spcBef>
                        <a:spcAft>
                          <a:spcPts val="0"/>
                        </a:spcAft>
                      </a:pPr>
                      <a:r>
                        <a:rPr lang="en-US" sz="1400" b="1" dirty="0">
                          <a:latin typeface="Arial" pitchFamily="34" charset="0"/>
                          <a:ea typeface="Times New Roman"/>
                          <a:cs typeface="Arial" pitchFamily="34" charset="0"/>
                        </a:rPr>
                        <a:t>10</a:t>
                      </a:r>
                      <a:endParaRPr lang="en-US" sz="14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Q3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0" dirty="0">
                          <a:latin typeface="Arial" pitchFamily="34" charset="0"/>
                          <a:ea typeface="Times New Roman"/>
                          <a:cs typeface="Arial" pitchFamily="34" charset="0"/>
                        </a:rPr>
                        <a:t>y = -4E-08x</a:t>
                      </a:r>
                      <a:r>
                        <a:rPr lang="en-US" sz="1600" b="0" baseline="30000" dirty="0">
                          <a:latin typeface="Arial" pitchFamily="34" charset="0"/>
                          <a:ea typeface="Times New Roman"/>
                          <a:cs typeface="Arial" pitchFamily="34" charset="0"/>
                        </a:rPr>
                        <a:t>4 </a:t>
                      </a:r>
                      <a:r>
                        <a:rPr lang="en-US" sz="1600" b="0" dirty="0">
                          <a:latin typeface="Arial" pitchFamily="34" charset="0"/>
                          <a:ea typeface="Times New Roman"/>
                          <a:cs typeface="Arial" pitchFamily="34" charset="0"/>
                        </a:rPr>
                        <a:t>+ 3E-05x</a:t>
                      </a:r>
                      <a:r>
                        <a:rPr lang="en-US" sz="1600" b="0" baseline="30000" dirty="0">
                          <a:latin typeface="Arial" pitchFamily="34" charset="0"/>
                          <a:ea typeface="Times New Roman"/>
                          <a:cs typeface="Arial" pitchFamily="34" charset="0"/>
                        </a:rPr>
                        <a:t>3</a:t>
                      </a:r>
                      <a:r>
                        <a:rPr lang="en-US" sz="1600" b="0" dirty="0">
                          <a:latin typeface="Arial" pitchFamily="34" charset="0"/>
                          <a:ea typeface="Times New Roman"/>
                          <a:cs typeface="Arial" pitchFamily="34" charset="0"/>
                        </a:rPr>
                        <a:t> - 0.0067x</a:t>
                      </a:r>
                      <a:r>
                        <a:rPr lang="en-US" sz="1600" b="0" baseline="30000" dirty="0">
                          <a:latin typeface="Arial" pitchFamily="34" charset="0"/>
                          <a:ea typeface="Times New Roman"/>
                          <a:cs typeface="Arial" pitchFamily="34" charset="0"/>
                        </a:rPr>
                        <a:t>2</a:t>
                      </a:r>
                      <a:r>
                        <a:rPr lang="en-US" sz="1600" b="0" dirty="0">
                          <a:latin typeface="Arial" pitchFamily="34" charset="0"/>
                          <a:ea typeface="Times New Roman"/>
                          <a:cs typeface="Arial" pitchFamily="34" charset="0"/>
                        </a:rPr>
                        <a:t> + 0.6772x + 32.483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0" dirty="0">
                          <a:latin typeface="Arial" pitchFamily="34" charset="0"/>
                          <a:ea typeface="Times New Roman"/>
                          <a:cs typeface="Arial" pitchFamily="34" charset="0"/>
                        </a:rPr>
                        <a:t>0.950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Tree>
    <p:extLst>
      <p:ext uri="{BB962C8B-B14F-4D97-AF65-F5344CB8AC3E}">
        <p14:creationId xmlns="" xmlns:p14="http://schemas.microsoft.com/office/powerpoint/2010/main" val="1368945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541020" y="1407940"/>
            <a:ext cx="8763000" cy="34163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00FF"/>
              </a:buClr>
              <a:buSzPct val="110000"/>
              <a:buFont typeface="Wingdings" pitchFamily="2" charset="2"/>
              <a:buChar char="ü"/>
            </a:pPr>
            <a:r>
              <a:rPr lang="en-US" altLang="en-US" sz="2400" dirty="0" smtClean="0">
                <a:latin typeface="Arial" panose="020B0604020202020204" pitchFamily="34" charset="0"/>
              </a:rPr>
              <a:t> The </a:t>
            </a:r>
            <a:r>
              <a:rPr lang="en-US" altLang="en-US" sz="2400" dirty="0" smtClean="0">
                <a:solidFill>
                  <a:srgbClr val="CC3300"/>
                </a:solidFill>
                <a:latin typeface="Arial" panose="020B0604020202020204" pitchFamily="34" charset="0"/>
              </a:rPr>
              <a:t>difference*</a:t>
            </a:r>
            <a:r>
              <a:rPr lang="en-US" altLang="en-US" sz="2400" dirty="0" smtClean="0">
                <a:latin typeface="Arial" panose="020B0604020202020204" pitchFamily="34" charset="0"/>
              </a:rPr>
              <a:t> </a:t>
            </a:r>
            <a:r>
              <a:rPr lang="en-US" altLang="en-US" sz="2400" dirty="0">
                <a:latin typeface="Arial" panose="020B0604020202020204" pitchFamily="34" charset="0"/>
              </a:rPr>
              <a:t>between peak temperatures and the ambient temperatures </a:t>
            </a:r>
            <a:r>
              <a:rPr lang="en-US" altLang="en-US" sz="2400" dirty="0">
                <a:solidFill>
                  <a:srgbClr val="CC3300"/>
                </a:solidFill>
                <a:latin typeface="Arial" panose="020B0604020202020204" pitchFamily="34" charset="0"/>
              </a:rPr>
              <a:t>∆</a:t>
            </a:r>
            <a:r>
              <a:rPr lang="en-US" altLang="en-US" sz="2400" dirty="0" err="1">
                <a:solidFill>
                  <a:srgbClr val="CC3300"/>
                </a:solidFill>
                <a:latin typeface="Arial" panose="020B0604020202020204" pitchFamily="34" charset="0"/>
              </a:rPr>
              <a:t>Tp</a:t>
            </a:r>
            <a:r>
              <a:rPr lang="en-US" altLang="en-US" sz="2400" dirty="0">
                <a:latin typeface="Arial" panose="020B0604020202020204" pitchFamily="34" charset="0"/>
              </a:rPr>
              <a:t> was </a:t>
            </a:r>
            <a:r>
              <a:rPr lang="en-US" altLang="en-US" sz="2400" dirty="0" smtClean="0">
                <a:latin typeface="Arial" panose="020B0604020202020204" pitchFamily="34" charset="0"/>
              </a:rPr>
              <a:t>calculated, having known the peak temperatures. </a:t>
            </a:r>
            <a:endParaRPr lang="en-US" altLang="en-US" sz="2400" dirty="0">
              <a:latin typeface="Arial" panose="020B0604020202020204" pitchFamily="34" charset="0"/>
            </a:endParaRPr>
          </a:p>
          <a:p>
            <a:pPr>
              <a:spcBef>
                <a:spcPct val="50000"/>
              </a:spcBef>
              <a:buClr>
                <a:srgbClr val="FF00FF"/>
              </a:buClr>
              <a:buSzPct val="110000"/>
              <a:buFont typeface="Wingdings" pitchFamily="2" charset="2"/>
              <a:buChar char="ü"/>
            </a:pPr>
            <a:r>
              <a:rPr lang="en-US" altLang="en-US" sz="2400" dirty="0">
                <a:latin typeface="Arial" panose="020B0604020202020204" pitchFamily="34" charset="0"/>
              </a:rPr>
              <a:t> Applying this temperature difference </a:t>
            </a:r>
            <a:r>
              <a:rPr lang="en-US" altLang="en-US" sz="2400" dirty="0">
                <a:solidFill>
                  <a:srgbClr val="CC3300"/>
                </a:solidFill>
                <a:latin typeface="Arial" panose="020B0604020202020204" pitchFamily="34" charset="0"/>
              </a:rPr>
              <a:t>(∆</a:t>
            </a:r>
            <a:r>
              <a:rPr lang="en-US" altLang="en-US" sz="2400" dirty="0" err="1">
                <a:solidFill>
                  <a:srgbClr val="CC3300"/>
                </a:solidFill>
                <a:latin typeface="Arial" panose="020B0604020202020204" pitchFamily="34" charset="0"/>
              </a:rPr>
              <a:t>Tp</a:t>
            </a:r>
            <a:r>
              <a:rPr lang="en-US" altLang="en-US" sz="2400" dirty="0">
                <a:latin typeface="Arial" panose="020B0604020202020204" pitchFamily="34" charset="0"/>
              </a:rPr>
              <a:t>) the </a:t>
            </a:r>
            <a:r>
              <a:rPr lang="en-US" altLang="en-US" sz="2400" dirty="0">
                <a:solidFill>
                  <a:srgbClr val="0000FF"/>
                </a:solidFill>
                <a:latin typeface="Arial" panose="020B0604020202020204" pitchFamily="34" charset="0"/>
              </a:rPr>
              <a:t>crack index</a:t>
            </a:r>
            <a:r>
              <a:rPr lang="en-US" altLang="en-US" sz="2400" dirty="0">
                <a:latin typeface="Arial" panose="020B0604020202020204" pitchFamily="34" charset="0"/>
              </a:rPr>
              <a:t> as per Korean specifications, for elastic and hypo-elastic models were computed as per corresponding equations and tabulated.</a:t>
            </a:r>
          </a:p>
          <a:p>
            <a:pPr>
              <a:spcBef>
                <a:spcPct val="50000"/>
              </a:spcBef>
              <a:buClr>
                <a:srgbClr val="FF00FF"/>
              </a:buClr>
              <a:buSzPct val="110000"/>
              <a:buFont typeface="Wingdings" pitchFamily="2" charset="2"/>
              <a:buChar char="ü"/>
            </a:pPr>
            <a:r>
              <a:rPr lang="en-US" altLang="en-US" sz="2400" dirty="0">
                <a:latin typeface="Arial" panose="020B0604020202020204" pitchFamily="34" charset="0"/>
              </a:rPr>
              <a:t> The </a:t>
            </a:r>
            <a:r>
              <a:rPr lang="en-US" altLang="en-US" sz="2400" dirty="0">
                <a:solidFill>
                  <a:srgbClr val="0000FF"/>
                </a:solidFill>
                <a:latin typeface="Arial" panose="020B0604020202020204" pitchFamily="34" charset="0"/>
              </a:rPr>
              <a:t>probability of crack</a:t>
            </a:r>
            <a:r>
              <a:rPr lang="en-US" altLang="en-US" sz="2400" dirty="0">
                <a:latin typeface="Arial" panose="020B0604020202020204" pitchFamily="34" charset="0"/>
              </a:rPr>
              <a:t> occurrence was worked out from graph and tabulated</a:t>
            </a:r>
            <a:r>
              <a:rPr lang="en-US" altLang="en-US" dirty="0"/>
              <a:t>.</a:t>
            </a:r>
            <a:endParaRPr lang="en-US" altLang="en-US" sz="2400" dirty="0">
              <a:latin typeface="Arial" panose="020B0604020202020204" pitchFamily="34" charset="0"/>
            </a:endParaRPr>
          </a:p>
        </p:txBody>
      </p:sp>
      <p:sp>
        <p:nvSpPr>
          <p:cNvPr id="47107" name="Text Box 3"/>
          <p:cNvSpPr txBox="1">
            <a:spLocks noChangeArrowheads="1"/>
          </p:cNvSpPr>
          <p:nvPr/>
        </p:nvSpPr>
        <p:spPr bwMode="auto">
          <a:xfrm>
            <a:off x="1312984" y="254977"/>
            <a:ext cx="7373816"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00FF"/>
                </a:solidFill>
                <a:latin typeface="Arial" panose="020B0604020202020204" pitchFamily="34" charset="0"/>
              </a:rPr>
              <a:t>EXPERIMENTAL OBSERVATIONS AND DISCUSSIONS </a:t>
            </a:r>
          </a:p>
        </p:txBody>
      </p:sp>
      <p:sp>
        <p:nvSpPr>
          <p:cNvPr id="47108" name="Rectangle 4"/>
          <p:cNvSpPr>
            <a:spLocks noChangeArrowheads="1"/>
          </p:cNvSpPr>
          <p:nvPr/>
        </p:nvSpPr>
        <p:spPr bwMode="auto">
          <a:xfrm>
            <a:off x="8610601" y="6073776"/>
            <a:ext cx="13128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b="1">
                <a:solidFill>
                  <a:srgbClr val="FF00FF"/>
                </a:solidFill>
                <a:latin typeface="Arial" panose="020B0604020202020204" pitchFamily="34" charset="0"/>
              </a:rPr>
              <a:t>Contd. …</a:t>
            </a: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6" name="TextBox 5"/>
          <p:cNvSpPr txBox="1"/>
          <p:nvPr/>
        </p:nvSpPr>
        <p:spPr>
          <a:xfrm>
            <a:off x="487680" y="5074920"/>
            <a:ext cx="8092440" cy="1107996"/>
          </a:xfrm>
          <a:prstGeom prst="rect">
            <a:avLst/>
          </a:prstGeom>
          <a:noFill/>
        </p:spPr>
        <p:txBody>
          <a:bodyPr wrap="square" rtlCol="0">
            <a:spAutoFit/>
          </a:bodyPr>
          <a:lstStyle/>
          <a:p>
            <a:r>
              <a:rPr lang="en-US" sz="2200" dirty="0" smtClean="0">
                <a:solidFill>
                  <a:srgbClr val="FF0000"/>
                </a:solidFill>
                <a:latin typeface="Arial" pitchFamily="34" charset="0"/>
                <a:cs typeface="Arial" pitchFamily="34" charset="0"/>
              </a:rPr>
              <a:t>*Note:</a:t>
            </a:r>
            <a:r>
              <a:rPr lang="en-US" sz="2200" dirty="0" smtClean="0">
                <a:latin typeface="Arial" pitchFamily="34" charset="0"/>
                <a:cs typeface="Arial" pitchFamily="34" charset="0"/>
              </a:rPr>
              <a:t> The difference is calculated </a:t>
            </a:r>
            <a:r>
              <a:rPr lang="en-US" sz="2200" dirty="0" err="1" smtClean="0">
                <a:latin typeface="Arial" pitchFamily="34" charset="0"/>
                <a:cs typeface="Arial" pitchFamily="34" charset="0"/>
              </a:rPr>
              <a:t>w.r.t</a:t>
            </a:r>
            <a:r>
              <a:rPr lang="en-US" sz="2200" dirty="0" smtClean="0">
                <a:latin typeface="Arial" pitchFamily="34" charset="0"/>
                <a:cs typeface="Arial" pitchFamily="34" charset="0"/>
              </a:rPr>
              <a:t>. the ambient temperatures since it is difficult to measure temperatures just inside the concrete surface or of the outer surface of concrete.</a:t>
            </a:r>
            <a:endParaRPr lang="en-US" sz="2200" dirty="0">
              <a:latin typeface="Arial" pitchFamily="34" charset="0"/>
              <a:cs typeface="Arial" pitchFamily="34" charset="0"/>
            </a:endParaRPr>
          </a:p>
        </p:txBody>
      </p:sp>
    </p:spTree>
    <p:extLst>
      <p:ext uri="{BB962C8B-B14F-4D97-AF65-F5344CB8AC3E}">
        <p14:creationId xmlns="" xmlns:p14="http://schemas.microsoft.com/office/powerpoint/2010/main" val="4113719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85" name="Text Box 549"/>
          <p:cNvSpPr txBox="1">
            <a:spLocks noChangeArrowheads="1"/>
          </p:cNvSpPr>
          <p:nvPr/>
        </p:nvSpPr>
        <p:spPr bwMode="auto">
          <a:xfrm>
            <a:off x="284284" y="0"/>
            <a:ext cx="8737795"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latin typeface="Arial" pitchFamily="34" charset="0"/>
                <a:cs typeface="Arial" pitchFamily="34" charset="0"/>
              </a:rPr>
              <a:t>Table showing the</a:t>
            </a:r>
            <a:r>
              <a:rPr lang="en-US" altLang="en-US" sz="2000" b="1" dirty="0">
                <a:latin typeface="Arial" pitchFamily="34" charset="0"/>
                <a:cs typeface="Arial" pitchFamily="34" charset="0"/>
              </a:rPr>
              <a:t> </a:t>
            </a:r>
            <a:r>
              <a:rPr lang="en-US" altLang="en-US" sz="2000" dirty="0">
                <a:latin typeface="Arial" pitchFamily="34" charset="0"/>
                <a:cs typeface="Arial" pitchFamily="34" charset="0"/>
              </a:rPr>
              <a:t>details of temperature recorded by Thermocouples in concrete layer and the </a:t>
            </a:r>
            <a:r>
              <a:rPr lang="en-US" altLang="en-US" sz="2000" b="1" dirty="0">
                <a:solidFill>
                  <a:srgbClr val="0000FF"/>
                </a:solidFill>
                <a:latin typeface="Arial" pitchFamily="34" charset="0"/>
                <a:cs typeface="Arial" pitchFamily="34" charset="0"/>
              </a:rPr>
              <a:t>Crack inde</a:t>
            </a:r>
            <a:r>
              <a:rPr lang="en-US" altLang="en-US" sz="2000" dirty="0">
                <a:solidFill>
                  <a:srgbClr val="0000FF"/>
                </a:solidFill>
                <a:latin typeface="Arial" pitchFamily="34" charset="0"/>
                <a:cs typeface="Arial" pitchFamily="34" charset="0"/>
              </a:rPr>
              <a:t>x</a:t>
            </a:r>
            <a:r>
              <a:rPr lang="en-US" altLang="en-US" sz="2000" dirty="0">
                <a:latin typeface="Arial" pitchFamily="34" charset="0"/>
                <a:cs typeface="Arial" pitchFamily="34" charset="0"/>
              </a:rPr>
              <a:t> </a:t>
            </a:r>
            <a:r>
              <a:rPr lang="en-US" altLang="en-US" sz="2000" b="1" dirty="0">
                <a:solidFill>
                  <a:srgbClr val="FF00FF"/>
                </a:solidFill>
                <a:latin typeface="Arial" pitchFamily="34" charset="0"/>
                <a:cs typeface="Arial" pitchFamily="34" charset="0"/>
              </a:rPr>
              <a:t>and probability of cracking</a:t>
            </a:r>
            <a:r>
              <a:rPr lang="en-US" altLang="en-US" sz="2000" dirty="0">
                <a:latin typeface="Arial" pitchFamily="34" charset="0"/>
                <a:cs typeface="Arial" pitchFamily="34" charset="0"/>
              </a:rPr>
              <a:t> for ∆</a:t>
            </a:r>
            <a:r>
              <a:rPr lang="en-US" altLang="en-US" sz="2000" dirty="0" err="1" smtClean="0">
                <a:latin typeface="Arial" pitchFamily="34" charset="0"/>
                <a:cs typeface="Arial" pitchFamily="34" charset="0"/>
              </a:rPr>
              <a:t>Tp</a:t>
            </a:r>
            <a:r>
              <a:rPr lang="en-US" altLang="en-US" sz="2000" dirty="0" smtClean="0">
                <a:latin typeface="Arial" pitchFamily="34" charset="0"/>
                <a:cs typeface="Arial" pitchFamily="34" charset="0"/>
              </a:rPr>
              <a:t>*</a:t>
            </a:r>
            <a:endParaRPr lang="en-US" altLang="en-US" sz="2000" b="1" dirty="0">
              <a:solidFill>
                <a:srgbClr val="FF3300"/>
              </a:solidFill>
              <a:latin typeface="Arial" pitchFamily="34" charset="0"/>
              <a:cs typeface="Arial" pitchFamily="34" charset="0"/>
            </a:endParaRPr>
          </a:p>
        </p:txBody>
      </p:sp>
      <p:pic>
        <p:nvPicPr>
          <p:cNvPr id="4" name="Picture 3"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graphicFrame>
        <p:nvGraphicFramePr>
          <p:cNvPr id="5" name="Table 4"/>
          <p:cNvGraphicFramePr>
            <a:graphicFrameLocks noGrp="1"/>
          </p:cNvGraphicFramePr>
          <p:nvPr/>
        </p:nvGraphicFramePr>
        <p:xfrm>
          <a:off x="378112" y="847716"/>
          <a:ext cx="9771727" cy="5468521"/>
        </p:xfrm>
        <a:graphic>
          <a:graphicData uri="http://schemas.openxmlformats.org/drawingml/2006/table">
            <a:tbl>
              <a:tblPr/>
              <a:tblGrid>
                <a:gridCol w="2065214">
                  <a:extLst>
                    <a:ext uri="{9D8B030D-6E8A-4147-A177-3AD203B41FA5}">
                      <a16:colId xmlns="" xmlns:a16="http://schemas.microsoft.com/office/drawing/2014/main" val="20000"/>
                    </a:ext>
                  </a:extLst>
                </a:gridCol>
                <a:gridCol w="760870">
                  <a:extLst>
                    <a:ext uri="{9D8B030D-6E8A-4147-A177-3AD203B41FA5}">
                      <a16:colId xmlns="" xmlns:a16="http://schemas.microsoft.com/office/drawing/2014/main" val="20001"/>
                    </a:ext>
                  </a:extLst>
                </a:gridCol>
                <a:gridCol w="782608">
                  <a:extLst>
                    <a:ext uri="{9D8B030D-6E8A-4147-A177-3AD203B41FA5}">
                      <a16:colId xmlns="" xmlns:a16="http://schemas.microsoft.com/office/drawing/2014/main" val="20002"/>
                    </a:ext>
                  </a:extLst>
                </a:gridCol>
                <a:gridCol w="684781">
                  <a:extLst>
                    <a:ext uri="{9D8B030D-6E8A-4147-A177-3AD203B41FA5}">
                      <a16:colId xmlns="" xmlns:a16="http://schemas.microsoft.com/office/drawing/2014/main" val="20003"/>
                    </a:ext>
                  </a:extLst>
                </a:gridCol>
                <a:gridCol w="782608">
                  <a:extLst>
                    <a:ext uri="{9D8B030D-6E8A-4147-A177-3AD203B41FA5}">
                      <a16:colId xmlns="" xmlns:a16="http://schemas.microsoft.com/office/drawing/2014/main" val="20004"/>
                    </a:ext>
                  </a:extLst>
                </a:gridCol>
                <a:gridCol w="782608">
                  <a:extLst>
                    <a:ext uri="{9D8B030D-6E8A-4147-A177-3AD203B41FA5}">
                      <a16:colId xmlns="" xmlns:a16="http://schemas.microsoft.com/office/drawing/2014/main" val="20005"/>
                    </a:ext>
                  </a:extLst>
                </a:gridCol>
                <a:gridCol w="782608">
                  <a:extLst>
                    <a:ext uri="{9D8B030D-6E8A-4147-A177-3AD203B41FA5}">
                      <a16:colId xmlns="" xmlns:a16="http://schemas.microsoft.com/office/drawing/2014/main" val="20006"/>
                    </a:ext>
                  </a:extLst>
                </a:gridCol>
                <a:gridCol w="684781">
                  <a:extLst>
                    <a:ext uri="{9D8B030D-6E8A-4147-A177-3AD203B41FA5}">
                      <a16:colId xmlns="" xmlns:a16="http://schemas.microsoft.com/office/drawing/2014/main" val="20007"/>
                    </a:ext>
                  </a:extLst>
                </a:gridCol>
                <a:gridCol w="782608">
                  <a:extLst>
                    <a:ext uri="{9D8B030D-6E8A-4147-A177-3AD203B41FA5}">
                      <a16:colId xmlns="" xmlns:a16="http://schemas.microsoft.com/office/drawing/2014/main" val="20008"/>
                    </a:ext>
                  </a:extLst>
                </a:gridCol>
                <a:gridCol w="782608">
                  <a:extLst>
                    <a:ext uri="{9D8B030D-6E8A-4147-A177-3AD203B41FA5}">
                      <a16:colId xmlns="" xmlns:a16="http://schemas.microsoft.com/office/drawing/2014/main" val="20009"/>
                    </a:ext>
                  </a:extLst>
                </a:gridCol>
                <a:gridCol w="880433">
                  <a:extLst>
                    <a:ext uri="{9D8B030D-6E8A-4147-A177-3AD203B41FA5}">
                      <a16:colId xmlns="" xmlns:a16="http://schemas.microsoft.com/office/drawing/2014/main" val="20010"/>
                    </a:ext>
                  </a:extLst>
                </a:gridCol>
              </a:tblGrid>
              <a:tr h="386724">
                <a:tc>
                  <a:txBody>
                    <a:bodyPr/>
                    <a:lstStyle/>
                    <a:p>
                      <a:pPr marL="0" marR="0" algn="ctr">
                        <a:spcBef>
                          <a:spcPts val="0"/>
                        </a:spcBef>
                        <a:spcAft>
                          <a:spcPts val="0"/>
                        </a:spcAft>
                      </a:pPr>
                      <a:r>
                        <a:rPr lang="en-US" sz="2000" dirty="0">
                          <a:latin typeface="Arial" pitchFamily="34" charset="0"/>
                          <a:ea typeface="Times New Roman"/>
                          <a:cs typeface="Arial" pitchFamily="34" charset="0"/>
                        </a:rPr>
                        <a:t>Location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2000" b="1" dirty="0">
                          <a:solidFill>
                            <a:srgbClr val="FF00FF"/>
                          </a:solidFill>
                          <a:latin typeface="Arial" pitchFamily="34" charset="0"/>
                          <a:ea typeface="Times New Roman"/>
                          <a:cs typeface="Arial"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2000" b="1" baseline="0" dirty="0" smtClean="0">
                          <a:solidFill>
                            <a:srgbClr val="FF00FF"/>
                          </a:solidFill>
                          <a:latin typeface="Arial" pitchFamily="34" charset="0"/>
                          <a:ea typeface="Times New Roman"/>
                          <a:cs typeface="Arial" pitchFamily="34" charset="0"/>
                        </a:rPr>
                        <a:t>X</a:t>
                      </a:r>
                      <a:endParaRPr lang="en-US" sz="2000" b="1" baseline="0" dirty="0">
                        <a:solidFill>
                          <a:srgbClr val="FF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1200" dirty="0">
                        <a:latin typeface="Calibri" pitchFamily="34"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000" b="1" baseline="0" dirty="0" smtClean="0">
                          <a:solidFill>
                            <a:srgbClr val="FF00FF"/>
                          </a:solidFill>
                          <a:latin typeface="Arial" pitchFamily="34" charset="0"/>
                          <a:ea typeface="Times New Roman"/>
                          <a:cs typeface="Arial" pitchFamily="34" charset="0"/>
                        </a:rPr>
                        <a:t>Y</a:t>
                      </a:r>
                      <a:endParaRPr lang="en-US" sz="2000" b="1" baseline="0" dirty="0">
                        <a:solidFill>
                          <a:srgbClr val="FF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Calibri" pitchFamily="34"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baseline="0" dirty="0">
                          <a:solidFill>
                            <a:srgbClr val="FF00FF"/>
                          </a:solidFill>
                          <a:latin typeface="Arial" pitchFamily="34" charset="0"/>
                          <a:ea typeface="Times New Roman"/>
                          <a:cs typeface="Arial" pitchFamily="34"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457200" rtl="0" eaLnBrk="1" latinLnBrk="0" hangingPunct="1">
                        <a:spcBef>
                          <a:spcPts val="0"/>
                        </a:spcBef>
                        <a:spcAft>
                          <a:spcPts val="0"/>
                        </a:spcAft>
                      </a:pPr>
                      <a:r>
                        <a:rPr lang="en-US" sz="2000" b="1" kern="1200" baseline="0" dirty="0" smtClean="0">
                          <a:solidFill>
                            <a:srgbClr val="FF00FF"/>
                          </a:solidFill>
                          <a:latin typeface="Arial" pitchFamily="34" charset="0"/>
                          <a:ea typeface="Times New Roman"/>
                          <a:cs typeface="Arial" pitchFamily="34" charset="0"/>
                        </a:rPr>
                        <a:t>Q</a:t>
                      </a:r>
                      <a:endParaRPr lang="en-US" sz="2000" b="1" kern="1200" baseline="0" dirty="0">
                        <a:solidFill>
                          <a:srgbClr val="FF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200" dirty="0">
                        <a:latin typeface="Calibri" pitchFamily="34" charset="0"/>
                        <a:ea typeface="Times New Roma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93962">
                <a:tc>
                  <a:txBody>
                    <a:bodyPr/>
                    <a:lstStyle/>
                    <a:p>
                      <a:pPr marL="0" marR="0" algn="ctr">
                        <a:spcBef>
                          <a:spcPts val="0"/>
                        </a:spcBef>
                        <a:spcAft>
                          <a:spcPts val="0"/>
                        </a:spcAft>
                      </a:pPr>
                      <a:r>
                        <a:rPr lang="en-US" sz="1800" dirty="0">
                          <a:solidFill>
                            <a:srgbClr val="0000FF"/>
                          </a:solidFill>
                          <a:latin typeface="Calibri" pitchFamily="34" charset="0"/>
                          <a:ea typeface="Times New Roman"/>
                          <a:cs typeface="Mangal"/>
                        </a:rPr>
                        <a:t>Thermo Couple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C’</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C2</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C3</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X2</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X3</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Y1</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Y3</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P3</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Q2</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rgbClr val="0000FF"/>
                          </a:solidFill>
                          <a:latin typeface="Arial" pitchFamily="34" charset="0"/>
                          <a:ea typeface="Times New Roman"/>
                          <a:cs typeface="Arial" pitchFamily="34" charset="0"/>
                        </a:rPr>
                        <a:t>Q3</a:t>
                      </a:r>
                      <a:endParaRPr lang="en-US" sz="1800" dirty="0">
                        <a:solidFill>
                          <a:srgbClr val="0000FF"/>
                        </a:solidFill>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93673">
                <a:tc>
                  <a:txBody>
                    <a:bodyPr/>
                    <a:lstStyle/>
                    <a:p>
                      <a:pPr marL="0" marR="0">
                        <a:spcBef>
                          <a:spcPts val="0"/>
                        </a:spcBef>
                        <a:spcAft>
                          <a:spcPts val="0"/>
                        </a:spcAft>
                      </a:pPr>
                      <a:r>
                        <a:rPr lang="en-US" sz="1600" dirty="0" err="1">
                          <a:latin typeface="Arial" pitchFamily="34" charset="0"/>
                          <a:ea typeface="Times New Roman"/>
                          <a:cs typeface="Arial" pitchFamily="34" charset="0"/>
                        </a:rPr>
                        <a:t>Diff.of</a:t>
                      </a:r>
                      <a:r>
                        <a:rPr lang="en-US" sz="1600" dirty="0">
                          <a:latin typeface="Arial" pitchFamily="34" charset="0"/>
                          <a:ea typeface="Times New Roman"/>
                          <a:cs typeface="Arial" pitchFamily="34" charset="0"/>
                        </a:rPr>
                        <a:t> </a:t>
                      </a:r>
                      <a:r>
                        <a:rPr lang="en-US" sz="1600" dirty="0" err="1">
                          <a:latin typeface="Arial" pitchFamily="34" charset="0"/>
                          <a:ea typeface="Times New Roman"/>
                          <a:cs typeface="Arial" pitchFamily="34" charset="0"/>
                        </a:rPr>
                        <a:t>Temp.at</a:t>
                      </a:r>
                      <a:r>
                        <a:rPr lang="en-US" sz="1600" dirty="0">
                          <a:latin typeface="Arial" pitchFamily="34" charset="0"/>
                          <a:ea typeface="Times New Roman"/>
                          <a:cs typeface="Arial" pitchFamily="34" charset="0"/>
                        </a:rPr>
                        <a:t> peak  Δ </a:t>
                      </a:r>
                      <a:r>
                        <a:rPr lang="en-US" sz="1600" dirty="0" err="1">
                          <a:latin typeface="Arial" pitchFamily="34" charset="0"/>
                          <a:ea typeface="Times New Roman"/>
                          <a:cs typeface="Arial" pitchFamily="34" charset="0"/>
                        </a:rPr>
                        <a:t>Tp</a:t>
                      </a:r>
                      <a:r>
                        <a:rPr lang="en-US" sz="1600" dirty="0">
                          <a:latin typeface="Arial" pitchFamily="34" charset="0"/>
                          <a:ea typeface="Times New Roman"/>
                          <a:cs typeface="Arial" pitchFamily="34" charset="0"/>
                        </a:rPr>
                        <a:t> = (</a:t>
                      </a:r>
                      <a:r>
                        <a:rPr lang="en-US" sz="1600" dirty="0" err="1">
                          <a:latin typeface="Arial" pitchFamily="34" charset="0"/>
                          <a:ea typeface="Times New Roman"/>
                          <a:cs typeface="Arial" pitchFamily="34" charset="0"/>
                        </a:rPr>
                        <a:t>Tmx</a:t>
                      </a:r>
                      <a:r>
                        <a:rPr lang="en-US" sz="1600" dirty="0">
                          <a:latin typeface="Arial" pitchFamily="34" charset="0"/>
                          <a:ea typeface="Times New Roman"/>
                          <a:cs typeface="Arial" pitchFamily="34" charset="0"/>
                        </a:rPr>
                        <a:t>–Tam)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51</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57</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40</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24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53</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29</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31</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26</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38</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26</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68548">
                <a:tc>
                  <a:txBody>
                    <a:bodyPr/>
                    <a:lstStyle/>
                    <a:p>
                      <a:pPr marL="0" marR="0">
                        <a:spcBef>
                          <a:spcPts val="0"/>
                        </a:spcBef>
                        <a:spcAft>
                          <a:spcPts val="0"/>
                        </a:spcAft>
                      </a:pPr>
                      <a:r>
                        <a:rPr lang="en-US" sz="1600" dirty="0">
                          <a:latin typeface="Arial" pitchFamily="34" charset="0"/>
                          <a:ea typeface="Times New Roman"/>
                          <a:cs typeface="Arial" pitchFamily="34" charset="0"/>
                        </a:rPr>
                        <a:t>Crack Index - - </a:t>
                      </a:r>
                      <a:r>
                        <a:rPr lang="en-US" sz="1600" dirty="0" err="1">
                          <a:latin typeface="Arial" pitchFamily="34" charset="0"/>
                          <a:ea typeface="Times New Roman"/>
                          <a:cs typeface="Arial" pitchFamily="34" charset="0"/>
                        </a:rPr>
                        <a:t>korean</a:t>
                      </a:r>
                      <a:r>
                        <a:rPr lang="en-US" sz="1600" dirty="0">
                          <a:latin typeface="Arial" pitchFamily="34" charset="0"/>
                          <a:ea typeface="Times New Roman"/>
                          <a:cs typeface="Arial" pitchFamily="34" charset="0"/>
                        </a:rPr>
                        <a:t> </a:t>
                      </a:r>
                      <a:r>
                        <a:rPr lang="en-US" sz="1600" dirty="0" err="1">
                          <a:latin typeface="Arial" pitchFamily="34" charset="0"/>
                          <a:ea typeface="Times New Roman"/>
                          <a:cs typeface="Arial" pitchFamily="34" charset="0"/>
                        </a:rPr>
                        <a:t>spcs</a:t>
                      </a:r>
                      <a:r>
                        <a:rPr lang="en-US" sz="1600" dirty="0">
                          <a:latin typeface="Arial" pitchFamily="34" charset="0"/>
                          <a:ea typeface="Times New Roman"/>
                          <a:cs typeface="Arial" pitchFamily="34" charset="0"/>
                        </a:rPr>
                        <a:t>. I</a:t>
                      </a:r>
                      <a:r>
                        <a:rPr lang="en-US" sz="1600" baseline="-25000" dirty="0">
                          <a:latin typeface="Arial" pitchFamily="34" charset="0"/>
                          <a:ea typeface="Times New Roman"/>
                          <a:cs typeface="Arial" pitchFamily="34" charset="0"/>
                        </a:rPr>
                        <a:t>CR(K) </a:t>
                      </a:r>
                      <a:r>
                        <a:rPr lang="en-US" sz="1600" dirty="0">
                          <a:latin typeface="Arial" pitchFamily="34" charset="0"/>
                          <a:ea typeface="Times New Roman"/>
                          <a:cs typeface="Arial" pitchFamily="34" charset="0"/>
                        </a:rPr>
                        <a:t>/15/Δ </a:t>
                      </a:r>
                      <a:r>
                        <a:rPr lang="en-US" sz="1600" dirty="0" err="1">
                          <a:latin typeface="Arial" pitchFamily="34" charset="0"/>
                          <a:ea typeface="Times New Roman"/>
                          <a:cs typeface="Arial" pitchFamily="34" charset="0"/>
                        </a:rPr>
                        <a:t>Tp</a:t>
                      </a:r>
                      <a:endParaRPr lang="en-US"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0.29</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0.26</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0.38</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0.63</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0.28</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0.52</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0.48</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0.58</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0.39</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0.58</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35980">
                <a:tc>
                  <a:txBody>
                    <a:bodyPr/>
                    <a:lstStyle/>
                    <a:p>
                      <a:pPr marL="0" marR="0">
                        <a:spcBef>
                          <a:spcPts val="0"/>
                        </a:spcBef>
                        <a:spcAft>
                          <a:spcPts val="0"/>
                        </a:spcAft>
                      </a:pPr>
                      <a:r>
                        <a:rPr lang="en-US" sz="1600" dirty="0">
                          <a:latin typeface="Arial" pitchFamily="34" charset="0"/>
                          <a:ea typeface="Times New Roman"/>
                          <a:cs typeface="Arial" pitchFamily="34" charset="0"/>
                        </a:rPr>
                        <a:t>Probability of crack </a:t>
                      </a:r>
                      <a:r>
                        <a:rPr lang="en-US" sz="1600" dirty="0" err="1">
                          <a:latin typeface="Arial" pitchFamily="34" charset="0"/>
                          <a:ea typeface="Times New Roman"/>
                          <a:cs typeface="Arial" pitchFamily="34" charset="0"/>
                        </a:rPr>
                        <a:t>occurance</a:t>
                      </a:r>
                      <a:r>
                        <a:rPr lang="en-US" sz="1600" dirty="0">
                          <a:latin typeface="Arial" pitchFamily="34" charset="0"/>
                          <a:ea typeface="Times New Roman"/>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95</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96</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84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95</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91</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92</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88</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88</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879342">
                <a:tc>
                  <a:txBody>
                    <a:bodyPr/>
                    <a:lstStyle/>
                    <a:p>
                      <a:pPr marL="0" marR="0">
                        <a:spcBef>
                          <a:spcPts val="0"/>
                        </a:spcBef>
                        <a:spcAft>
                          <a:spcPts val="0"/>
                        </a:spcAft>
                      </a:pPr>
                      <a:r>
                        <a:rPr lang="en-US" sz="1600" dirty="0">
                          <a:latin typeface="Arial" pitchFamily="34" charset="0"/>
                          <a:ea typeface="Times New Roman"/>
                          <a:cs typeface="Arial" pitchFamily="34" charset="0"/>
                        </a:rPr>
                        <a:t>Crack Index - - elastic analysis I</a:t>
                      </a:r>
                      <a:r>
                        <a:rPr lang="en-US" sz="1600" baseline="-25000" dirty="0">
                          <a:latin typeface="Arial" pitchFamily="34" charset="0"/>
                          <a:ea typeface="Times New Roman"/>
                          <a:cs typeface="Arial" pitchFamily="34" charset="0"/>
                        </a:rPr>
                        <a:t>CR(e)</a:t>
                      </a:r>
                      <a:r>
                        <a:rPr lang="en-US" sz="1600" dirty="0">
                          <a:latin typeface="Arial" pitchFamily="34" charset="0"/>
                          <a:ea typeface="Times New Roman"/>
                          <a:cs typeface="Arial" pitchFamily="34" charset="0"/>
                        </a:rPr>
                        <a:t>= 15.4/Δ </a:t>
                      </a:r>
                      <a:r>
                        <a:rPr lang="en-US" sz="1600" dirty="0" err="1">
                          <a:latin typeface="Arial" pitchFamily="34" charset="0"/>
                          <a:ea typeface="Times New Roman"/>
                          <a:cs typeface="Arial" pitchFamily="34" charset="0"/>
                        </a:rPr>
                        <a:t>Tp</a:t>
                      </a:r>
                      <a:endParaRPr lang="en-US"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0.3</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0.27</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0.39</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0.64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0.29</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0.53</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0.5</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0.59</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0.41</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0.59</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535980">
                <a:tc>
                  <a:txBody>
                    <a:bodyPr/>
                    <a:lstStyle/>
                    <a:p>
                      <a:pPr marL="0" marR="0">
                        <a:spcBef>
                          <a:spcPts val="0"/>
                        </a:spcBef>
                        <a:spcAft>
                          <a:spcPts val="0"/>
                        </a:spcAft>
                      </a:pPr>
                      <a:r>
                        <a:rPr lang="en-US" sz="1600" dirty="0">
                          <a:latin typeface="Arial" pitchFamily="34" charset="0"/>
                          <a:ea typeface="Times New Roman"/>
                          <a:cs typeface="Arial" pitchFamily="34" charset="0"/>
                        </a:rPr>
                        <a:t>Probability of crack </a:t>
                      </a:r>
                      <a:r>
                        <a:rPr lang="en-US" sz="1600" dirty="0" err="1">
                          <a:latin typeface="Arial" pitchFamily="34" charset="0"/>
                          <a:ea typeface="Times New Roman"/>
                          <a:cs typeface="Arial" pitchFamily="34" charset="0"/>
                        </a:rPr>
                        <a:t>occurance</a:t>
                      </a:r>
                      <a:r>
                        <a:rPr lang="en-US" sz="1600" dirty="0">
                          <a:latin typeface="Arial" pitchFamily="34" charset="0"/>
                          <a:ea typeface="Times New Roman"/>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95</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95</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93</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84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95</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91</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92</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88</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88</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803970">
                <a:tc>
                  <a:txBody>
                    <a:bodyPr/>
                    <a:lstStyle/>
                    <a:p>
                      <a:pPr marL="0" marR="0">
                        <a:spcBef>
                          <a:spcPts val="0"/>
                        </a:spcBef>
                        <a:spcAft>
                          <a:spcPts val="0"/>
                        </a:spcAft>
                      </a:pPr>
                      <a:r>
                        <a:rPr lang="en-US" sz="1600" dirty="0">
                          <a:latin typeface="Arial" pitchFamily="34" charset="0"/>
                          <a:ea typeface="Times New Roman"/>
                          <a:cs typeface="Arial" pitchFamily="34" charset="0"/>
                        </a:rPr>
                        <a:t>Crack Index - - </a:t>
                      </a:r>
                      <a:r>
                        <a:rPr lang="en-US" sz="1600" dirty="0" err="1">
                          <a:latin typeface="Arial" pitchFamily="34" charset="0"/>
                          <a:ea typeface="Times New Roman"/>
                          <a:cs typeface="Arial" pitchFamily="34" charset="0"/>
                        </a:rPr>
                        <a:t>Hypoelstic</a:t>
                      </a:r>
                      <a:r>
                        <a:rPr lang="en-US" sz="1600" dirty="0">
                          <a:latin typeface="Arial" pitchFamily="34" charset="0"/>
                          <a:ea typeface="Times New Roman"/>
                          <a:cs typeface="Arial" pitchFamily="34" charset="0"/>
                        </a:rPr>
                        <a:t> analysis.I</a:t>
                      </a:r>
                      <a:r>
                        <a:rPr lang="en-US" sz="1600" baseline="-25000" dirty="0">
                          <a:latin typeface="Arial" pitchFamily="34" charset="0"/>
                          <a:ea typeface="Times New Roman"/>
                          <a:cs typeface="Arial" pitchFamily="34" charset="0"/>
                        </a:rPr>
                        <a:t>CR(h)</a:t>
                      </a:r>
                      <a:r>
                        <a:rPr lang="en-US" sz="1600" dirty="0">
                          <a:latin typeface="Arial" pitchFamily="34" charset="0"/>
                          <a:ea typeface="Times New Roman"/>
                          <a:cs typeface="Arial" pitchFamily="34" charset="0"/>
                        </a:rPr>
                        <a:t>= 25/Δ </a:t>
                      </a:r>
                      <a:r>
                        <a:rPr lang="en-US" sz="1600" dirty="0" err="1">
                          <a:latin typeface="Arial" pitchFamily="34" charset="0"/>
                          <a:ea typeface="Times New Roman"/>
                          <a:cs typeface="Arial" pitchFamily="34" charset="0"/>
                        </a:rPr>
                        <a:t>Tp</a:t>
                      </a:r>
                      <a:endParaRPr lang="en-US"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0.49</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0.44</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0.63</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1.04</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0.47</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0.86</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latin typeface="Arial" pitchFamily="34" charset="0"/>
                          <a:ea typeface="Times New Roman"/>
                          <a:cs typeface="Arial" pitchFamily="34" charset="0"/>
                        </a:rPr>
                        <a:t>0.81</a:t>
                      </a:r>
                      <a:endParaRPr lang="en-US" sz="180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0.96</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0.66</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Arial" pitchFamily="34" charset="0"/>
                          <a:ea typeface="Times New Roman"/>
                          <a:cs typeface="Arial" pitchFamily="34" charset="0"/>
                        </a:rPr>
                        <a:t>0.96</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535980">
                <a:tc>
                  <a:txBody>
                    <a:bodyPr/>
                    <a:lstStyle/>
                    <a:p>
                      <a:pPr marL="0" marR="0">
                        <a:spcBef>
                          <a:spcPts val="0"/>
                        </a:spcBef>
                        <a:spcAft>
                          <a:spcPts val="0"/>
                        </a:spcAft>
                      </a:pPr>
                      <a:r>
                        <a:rPr lang="en-US" sz="1600" dirty="0">
                          <a:latin typeface="Arial" pitchFamily="34" charset="0"/>
                          <a:ea typeface="Times New Roman"/>
                          <a:cs typeface="Arial" pitchFamily="34" charset="0"/>
                        </a:rPr>
                        <a:t>Probability of crack </a:t>
                      </a:r>
                      <a:r>
                        <a:rPr lang="en-US" sz="1600" dirty="0" err="1">
                          <a:latin typeface="Arial" pitchFamily="34" charset="0"/>
                          <a:ea typeface="Times New Roman"/>
                          <a:cs typeface="Arial" pitchFamily="34" charset="0"/>
                        </a:rPr>
                        <a:t>occurance</a:t>
                      </a:r>
                      <a:r>
                        <a:rPr lang="en-US" sz="1600" dirty="0">
                          <a:latin typeface="Arial" pitchFamily="34" charset="0"/>
                          <a:ea typeface="Times New Roman"/>
                          <a:cs typeface="Arial"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92</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84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50</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92</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58</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76</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54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83</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smtClean="0">
                          <a:latin typeface="Arial" pitchFamily="34" charset="0"/>
                          <a:ea typeface="Times New Roman"/>
                          <a:cs typeface="Arial" pitchFamily="34" charset="0"/>
                        </a:rPr>
                        <a:t>54</a:t>
                      </a:r>
                      <a:endParaRPr lang="en-US" sz="18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6" name="TextBox 5"/>
          <p:cNvSpPr txBox="1"/>
          <p:nvPr/>
        </p:nvSpPr>
        <p:spPr>
          <a:xfrm>
            <a:off x="2346960" y="6396930"/>
            <a:ext cx="5212080" cy="400110"/>
          </a:xfrm>
          <a:prstGeom prst="rect">
            <a:avLst/>
          </a:prstGeom>
          <a:noFill/>
        </p:spPr>
        <p:txBody>
          <a:bodyPr wrap="square" rtlCol="0">
            <a:spAutoFit/>
          </a:bodyPr>
          <a:lstStyle/>
          <a:p>
            <a:pPr>
              <a:spcBef>
                <a:spcPct val="50000"/>
              </a:spcBef>
            </a:pPr>
            <a:r>
              <a:rPr lang="en-US" altLang="en-US" sz="2000" b="1" dirty="0" smtClean="0">
                <a:solidFill>
                  <a:srgbClr val="009900"/>
                </a:solidFill>
                <a:latin typeface="Arial" pitchFamily="34" charset="0"/>
                <a:cs typeface="Arial" pitchFamily="34" charset="0"/>
              </a:rPr>
              <a:t>* ∆</a:t>
            </a:r>
            <a:r>
              <a:rPr lang="en-US" altLang="en-US" sz="2000" b="1" dirty="0" err="1" smtClean="0">
                <a:solidFill>
                  <a:srgbClr val="009900"/>
                </a:solidFill>
                <a:latin typeface="Arial" pitchFamily="34" charset="0"/>
                <a:cs typeface="Arial" pitchFamily="34" charset="0"/>
              </a:rPr>
              <a:t>Tp</a:t>
            </a:r>
            <a:r>
              <a:rPr lang="en-US" altLang="en-US" sz="2000" b="1" dirty="0" smtClean="0">
                <a:solidFill>
                  <a:srgbClr val="009900"/>
                </a:solidFill>
                <a:latin typeface="Arial" pitchFamily="34" charset="0"/>
                <a:cs typeface="Arial" pitchFamily="34" charset="0"/>
              </a:rPr>
              <a:t> is </a:t>
            </a:r>
            <a:r>
              <a:rPr lang="en-US" altLang="en-US" sz="2000" b="1" dirty="0" err="1" smtClean="0">
                <a:solidFill>
                  <a:srgbClr val="009900"/>
                </a:solidFill>
                <a:latin typeface="Arial" pitchFamily="34" charset="0"/>
                <a:cs typeface="Arial" pitchFamily="34" charset="0"/>
              </a:rPr>
              <a:t>w.r.t</a:t>
            </a:r>
            <a:r>
              <a:rPr lang="en-US" altLang="en-US" sz="2000" b="1" dirty="0" smtClean="0">
                <a:solidFill>
                  <a:srgbClr val="009900"/>
                </a:solidFill>
                <a:latin typeface="Arial" pitchFamily="34" charset="0"/>
                <a:cs typeface="Arial" pitchFamily="34" charset="0"/>
              </a:rPr>
              <a:t>. ambient temperatures</a:t>
            </a:r>
            <a:endParaRPr lang="en-US" altLang="en-US" sz="2000" b="1" dirty="0">
              <a:solidFill>
                <a:srgbClr val="009900"/>
              </a:solidFill>
              <a:latin typeface="Arial" pitchFamily="34" charset="0"/>
              <a:cs typeface="Arial" pitchFamily="34" charset="0"/>
            </a:endParaRPr>
          </a:p>
        </p:txBody>
      </p:sp>
    </p:spTree>
    <p:extLst>
      <p:ext uri="{BB962C8B-B14F-4D97-AF65-F5344CB8AC3E}">
        <p14:creationId xmlns="" xmlns:p14="http://schemas.microsoft.com/office/powerpoint/2010/main" val="775466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501162" y="984251"/>
            <a:ext cx="9574823" cy="4339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0066"/>
              </a:buClr>
              <a:buSzPct val="115000"/>
              <a:buFont typeface="Wingdings" panose="05000000000000000000" pitchFamily="2" charset="2"/>
              <a:buChar char="ü"/>
            </a:pPr>
            <a:r>
              <a:rPr lang="en-US" altLang="en-US" sz="2400" dirty="0">
                <a:latin typeface="Arial" panose="020B0604020202020204" pitchFamily="34" charset="0"/>
              </a:rPr>
              <a:t> The </a:t>
            </a:r>
            <a:r>
              <a:rPr lang="en-US" altLang="en-US" sz="2400" dirty="0">
                <a:solidFill>
                  <a:srgbClr val="0000FF"/>
                </a:solidFill>
                <a:latin typeface="Arial" panose="020B0604020202020204" pitchFamily="34" charset="0"/>
              </a:rPr>
              <a:t>temperature rise</a:t>
            </a:r>
            <a:r>
              <a:rPr lang="en-US" altLang="en-US" sz="2400" dirty="0">
                <a:latin typeface="Arial" panose="020B0604020202020204" pitchFamily="34" charset="0"/>
              </a:rPr>
              <a:t> could be </a:t>
            </a:r>
            <a:r>
              <a:rPr lang="en-US" altLang="en-US" sz="2400" dirty="0">
                <a:solidFill>
                  <a:srgbClr val="0000FF"/>
                </a:solidFill>
                <a:latin typeface="Arial" panose="020B0604020202020204" pitchFamily="34" charset="0"/>
              </a:rPr>
              <a:t>used to assess</a:t>
            </a:r>
            <a:r>
              <a:rPr lang="en-US" altLang="en-US" sz="2400" dirty="0">
                <a:latin typeface="Arial" panose="020B0604020202020204" pitchFamily="34" charset="0"/>
              </a:rPr>
              <a:t> the thermal gradients and the </a:t>
            </a:r>
            <a:r>
              <a:rPr lang="en-US" altLang="en-US" sz="2400" dirty="0">
                <a:solidFill>
                  <a:srgbClr val="0000FF"/>
                </a:solidFill>
                <a:latin typeface="Arial" panose="020B0604020202020204" pitchFamily="34" charset="0"/>
              </a:rPr>
              <a:t>effects such as cracking</a:t>
            </a:r>
            <a:r>
              <a:rPr lang="en-US" altLang="en-US" sz="2400" dirty="0">
                <a:latin typeface="Arial" panose="020B0604020202020204" pitchFamily="34" charset="0"/>
              </a:rPr>
              <a:t> index when the internal restraint is dominant in the early ages to 3 days. </a:t>
            </a:r>
            <a:endParaRPr lang="en-US" altLang="en-US" sz="2400" dirty="0" smtClean="0">
              <a:latin typeface="Arial" panose="020B0604020202020204" pitchFamily="34" charset="0"/>
            </a:endParaRPr>
          </a:p>
          <a:p>
            <a:pPr>
              <a:buClr>
                <a:srgbClr val="FF0066"/>
              </a:buClr>
              <a:buSzPct val="115000"/>
            </a:pPr>
            <a:endParaRPr lang="en-US" altLang="en-US" sz="2400" dirty="0">
              <a:latin typeface="Arial" panose="020B0604020202020204" pitchFamily="34" charset="0"/>
            </a:endParaRPr>
          </a:p>
          <a:p>
            <a:pPr>
              <a:buClr>
                <a:srgbClr val="FF0066"/>
              </a:buClr>
              <a:buSzPct val="115000"/>
              <a:buFont typeface="Wingdings" panose="05000000000000000000" pitchFamily="2" charset="2"/>
              <a:buChar char="ü"/>
            </a:pPr>
            <a:r>
              <a:rPr lang="en-US" altLang="en-US" sz="2400" dirty="0">
                <a:latin typeface="Arial" panose="020B0604020202020204" pitchFamily="34" charset="0"/>
              </a:rPr>
              <a:t> The maximum temperatures recorded in concrete </a:t>
            </a:r>
            <a:r>
              <a:rPr lang="en-US" altLang="en-US" sz="2400" dirty="0" smtClean="0">
                <a:latin typeface="Arial" panose="020B0604020202020204" pitchFamily="34" charset="0"/>
              </a:rPr>
              <a:t>were </a:t>
            </a:r>
            <a:r>
              <a:rPr lang="en-US" altLang="en-US" sz="2400" dirty="0">
                <a:latin typeface="Arial" panose="020B0604020202020204" pitchFamily="34" charset="0"/>
              </a:rPr>
              <a:t>in </a:t>
            </a:r>
            <a:r>
              <a:rPr lang="en-US" altLang="en-US" sz="2400" dirty="0" smtClean="0">
                <a:latin typeface="Arial" panose="020B0604020202020204" pitchFamily="34" charset="0"/>
              </a:rPr>
              <a:t>the wide </a:t>
            </a:r>
            <a:r>
              <a:rPr lang="en-US" altLang="en-US" sz="2400" dirty="0">
                <a:latin typeface="Arial" panose="020B0604020202020204" pitchFamily="34" charset="0"/>
              </a:rPr>
              <a:t>range of </a:t>
            </a:r>
            <a:r>
              <a:rPr lang="en-US" altLang="en-US" sz="2400" dirty="0" smtClean="0">
                <a:latin typeface="Arial" panose="020B0604020202020204" pitchFamily="34" charset="0"/>
              </a:rPr>
              <a:t>60</a:t>
            </a:r>
            <a:r>
              <a:rPr lang="en-US" altLang="en-US" sz="2400" baseline="30000" dirty="0" smtClean="0">
                <a:latin typeface="Arial" panose="020B0604020202020204" pitchFamily="34" charset="0"/>
              </a:rPr>
              <a:t>0</a:t>
            </a:r>
            <a:r>
              <a:rPr lang="en-US" altLang="en-US" sz="2400" dirty="0" smtClean="0">
                <a:latin typeface="Arial" panose="020B0604020202020204" pitchFamily="34" charset="0"/>
              </a:rPr>
              <a:t>C-90</a:t>
            </a:r>
            <a:r>
              <a:rPr lang="en-US" altLang="en-US" sz="2400" baseline="30000" dirty="0" smtClean="0">
                <a:latin typeface="Arial" panose="020B0604020202020204" pitchFamily="34" charset="0"/>
              </a:rPr>
              <a:t>0</a:t>
            </a:r>
            <a:r>
              <a:rPr lang="en-US" altLang="en-US" sz="2400" dirty="0" smtClean="0">
                <a:latin typeface="Arial" panose="020B0604020202020204" pitchFamily="34" charset="0"/>
              </a:rPr>
              <a:t>C correspondingly</a:t>
            </a:r>
            <a:r>
              <a:rPr lang="en-US" altLang="en-US" sz="2400" dirty="0">
                <a:latin typeface="Arial" panose="020B0604020202020204" pitchFamily="34" charset="0"/>
              </a:rPr>
              <a:t>, the average probability of cracking </a:t>
            </a:r>
            <a:r>
              <a:rPr lang="en-US" altLang="en-US" sz="2400" dirty="0" smtClean="0">
                <a:latin typeface="Arial" panose="020B0604020202020204" pitchFamily="34" charset="0"/>
              </a:rPr>
              <a:t>reduces from - - </a:t>
            </a:r>
          </a:p>
          <a:p>
            <a:pPr>
              <a:lnSpc>
                <a:spcPct val="150000"/>
              </a:lnSpc>
              <a:buClr>
                <a:srgbClr val="FF0066"/>
              </a:buClr>
              <a:buSzPct val="115000"/>
              <a:buFont typeface="Wingdings" panose="05000000000000000000" pitchFamily="2" charset="2"/>
              <a:buChar char="ü"/>
            </a:pPr>
            <a:r>
              <a:rPr lang="en-US" altLang="en-US" sz="2400" dirty="0" smtClean="0">
                <a:latin typeface="Arial" panose="020B0604020202020204" pitchFamily="34" charset="0"/>
              </a:rPr>
              <a:t> </a:t>
            </a:r>
            <a:r>
              <a:rPr lang="en-US" altLang="en-US" sz="2400" dirty="0" smtClean="0">
                <a:solidFill>
                  <a:srgbClr val="FF0000"/>
                </a:solidFill>
                <a:latin typeface="Arial" panose="020B0604020202020204" pitchFamily="34" charset="0"/>
              </a:rPr>
              <a:t>96% to 84% </a:t>
            </a:r>
            <a:r>
              <a:rPr lang="en-US" altLang="en-US" sz="2400" dirty="0" smtClean="0">
                <a:latin typeface="Arial" panose="020B0604020202020204" pitchFamily="34" charset="0"/>
              </a:rPr>
              <a:t>- for crack indices as per the Korean formula.</a:t>
            </a:r>
          </a:p>
          <a:p>
            <a:pPr>
              <a:lnSpc>
                <a:spcPct val="150000"/>
              </a:lnSpc>
              <a:buClr>
                <a:srgbClr val="FF0066"/>
              </a:buClr>
              <a:buSzPct val="115000"/>
              <a:buFont typeface="Wingdings" panose="05000000000000000000" pitchFamily="2" charset="2"/>
              <a:buChar char="ü"/>
            </a:pPr>
            <a:r>
              <a:rPr lang="en-US" altLang="en-US" sz="2400" dirty="0" smtClean="0">
                <a:latin typeface="Arial" panose="020B0604020202020204" pitchFamily="34" charset="0"/>
              </a:rPr>
              <a:t> </a:t>
            </a:r>
            <a:r>
              <a:rPr lang="en-US" altLang="en-US" sz="2400" dirty="0" smtClean="0">
                <a:solidFill>
                  <a:srgbClr val="C00000"/>
                </a:solidFill>
                <a:latin typeface="Arial" panose="020B0604020202020204" pitchFamily="34" charset="0"/>
              </a:rPr>
              <a:t>95% to 84% </a:t>
            </a:r>
            <a:r>
              <a:rPr lang="en-US" altLang="en-US" sz="2400" dirty="0" smtClean="0">
                <a:latin typeface="Arial" panose="020B0604020202020204" pitchFamily="34" charset="0"/>
              </a:rPr>
              <a:t>- for crack indices as per the elastic models.</a:t>
            </a:r>
          </a:p>
          <a:p>
            <a:pPr>
              <a:lnSpc>
                <a:spcPct val="150000"/>
              </a:lnSpc>
              <a:buClr>
                <a:srgbClr val="FF0066"/>
              </a:buClr>
              <a:buSzPct val="115000"/>
              <a:buFont typeface="Wingdings" panose="05000000000000000000" pitchFamily="2" charset="2"/>
              <a:buChar char="ü"/>
            </a:pPr>
            <a:r>
              <a:rPr lang="en-US" altLang="en-US" sz="2400" dirty="0" smtClean="0">
                <a:latin typeface="Arial" panose="020B0604020202020204" pitchFamily="34" charset="0"/>
              </a:rPr>
              <a:t> </a:t>
            </a:r>
            <a:r>
              <a:rPr lang="en-US" altLang="en-US" sz="2400" dirty="0" smtClean="0">
                <a:solidFill>
                  <a:srgbClr val="009900"/>
                </a:solidFill>
                <a:latin typeface="Arial" panose="020B0604020202020204" pitchFamily="34" charset="0"/>
              </a:rPr>
              <a:t>94% to 54% </a:t>
            </a:r>
            <a:r>
              <a:rPr lang="en-US" altLang="en-US" sz="2400" dirty="0" smtClean="0">
                <a:latin typeface="Arial" panose="020B0604020202020204" pitchFamily="34" charset="0"/>
              </a:rPr>
              <a:t>- for crack indices as per the </a:t>
            </a:r>
            <a:r>
              <a:rPr lang="en-US" altLang="en-US" sz="2400" dirty="0" err="1" smtClean="0">
                <a:latin typeface="Arial" panose="020B0604020202020204" pitchFamily="34" charset="0"/>
              </a:rPr>
              <a:t>hypoelastic</a:t>
            </a:r>
            <a:r>
              <a:rPr lang="en-US" altLang="en-US" sz="2400" dirty="0" smtClean="0">
                <a:latin typeface="Arial" panose="020B0604020202020204" pitchFamily="34" charset="0"/>
              </a:rPr>
              <a:t> models.</a:t>
            </a:r>
            <a:endParaRPr lang="en-US" altLang="en-US" sz="2400" dirty="0">
              <a:latin typeface="Arial" panose="020B0604020202020204" pitchFamily="34" charset="0"/>
            </a:endParaRPr>
          </a:p>
        </p:txBody>
      </p:sp>
      <p:sp>
        <p:nvSpPr>
          <p:cNvPr id="49155" name="Text Box 3"/>
          <p:cNvSpPr txBox="1">
            <a:spLocks noChangeArrowheads="1"/>
          </p:cNvSpPr>
          <p:nvPr/>
        </p:nvSpPr>
        <p:spPr bwMode="auto">
          <a:xfrm>
            <a:off x="2508738" y="161193"/>
            <a:ext cx="5257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00FF"/>
                </a:solidFill>
                <a:latin typeface="Arial" panose="020B0604020202020204" pitchFamily="34" charset="0"/>
              </a:rPr>
              <a:t>DISCUSSIONS OF RESULTS </a:t>
            </a:r>
          </a:p>
        </p:txBody>
      </p:sp>
      <p:sp>
        <p:nvSpPr>
          <p:cNvPr id="49156" name="Rectangle 4"/>
          <p:cNvSpPr>
            <a:spLocks noChangeArrowheads="1"/>
          </p:cNvSpPr>
          <p:nvPr/>
        </p:nvSpPr>
        <p:spPr bwMode="auto">
          <a:xfrm>
            <a:off x="9355138" y="6248401"/>
            <a:ext cx="131286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b="1">
                <a:solidFill>
                  <a:srgbClr val="FF00FF"/>
                </a:solidFill>
                <a:latin typeface="Arial" panose="020B0604020202020204" pitchFamily="34" charset="0"/>
              </a:rPr>
              <a:t>Contd. …</a:t>
            </a: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Tree>
    <p:extLst>
      <p:ext uri="{BB962C8B-B14F-4D97-AF65-F5344CB8AC3E}">
        <p14:creationId xmlns="" xmlns:p14="http://schemas.microsoft.com/office/powerpoint/2010/main" val="1596495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321212" y="685801"/>
            <a:ext cx="9601200" cy="6370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0066"/>
              </a:buClr>
              <a:buSzPct val="115000"/>
              <a:buFont typeface="Wingdings" panose="05000000000000000000" pitchFamily="2" charset="2"/>
              <a:buChar char="ü"/>
            </a:pPr>
            <a:endParaRPr lang="en-US" altLang="en-US" sz="2400" dirty="0">
              <a:latin typeface="Arial" panose="020B0604020202020204" pitchFamily="34" charset="0"/>
            </a:endParaRPr>
          </a:p>
          <a:p>
            <a:pPr>
              <a:spcBef>
                <a:spcPct val="50000"/>
              </a:spcBef>
              <a:buClr>
                <a:srgbClr val="FF0066"/>
              </a:buClr>
              <a:buSzPct val="115000"/>
              <a:buFont typeface="Wingdings" panose="05000000000000000000" pitchFamily="2" charset="2"/>
              <a:buChar char="ü"/>
            </a:pPr>
            <a:r>
              <a:rPr lang="en-US" altLang="en-US" sz="2400" dirty="0" smtClean="0">
                <a:latin typeface="Arial" panose="020B0604020202020204" pitchFamily="34" charset="0"/>
              </a:rPr>
              <a:t>The temperature difference in the structure is more crucial than the Maximum Temperatures reached.</a:t>
            </a:r>
          </a:p>
          <a:p>
            <a:pPr>
              <a:spcBef>
                <a:spcPct val="50000"/>
              </a:spcBef>
              <a:buClr>
                <a:srgbClr val="FF0066"/>
              </a:buClr>
              <a:buSzPct val="115000"/>
              <a:buFont typeface="Wingdings" panose="05000000000000000000" pitchFamily="2" charset="2"/>
              <a:buChar char="ü"/>
            </a:pPr>
            <a:r>
              <a:rPr lang="en-US" altLang="en-US" sz="2400" dirty="0" smtClean="0">
                <a:latin typeface="Arial" panose="020B0604020202020204" pitchFamily="34" charset="0"/>
              </a:rPr>
              <a:t>For </a:t>
            </a:r>
            <a:r>
              <a:rPr lang="en-US" altLang="en-US" sz="2400" dirty="0">
                <a:latin typeface="Arial" panose="020B0604020202020204" pitchFamily="34" charset="0"/>
              </a:rPr>
              <a:t>example : for a temperature difference of 20</a:t>
            </a:r>
            <a:r>
              <a:rPr lang="en-US" altLang="en-US" sz="2400" baseline="30000" dirty="0">
                <a:latin typeface="Arial" panose="020B0604020202020204" pitchFamily="34" charset="0"/>
              </a:rPr>
              <a:t>0</a:t>
            </a:r>
            <a:r>
              <a:rPr lang="en-US" altLang="en-US" sz="2400" dirty="0">
                <a:latin typeface="Arial" panose="020B0604020202020204" pitchFamily="34" charset="0"/>
              </a:rPr>
              <a:t>C the elastic and </a:t>
            </a:r>
            <a:r>
              <a:rPr lang="en-US" altLang="en-US" sz="2400" dirty="0" err="1">
                <a:latin typeface="Arial" panose="020B0604020202020204" pitchFamily="34" charset="0"/>
              </a:rPr>
              <a:t>hypoelastic</a:t>
            </a:r>
            <a:r>
              <a:rPr lang="en-US" altLang="en-US" sz="2400" dirty="0">
                <a:latin typeface="Arial" panose="020B0604020202020204" pitchFamily="34" charset="0"/>
              </a:rPr>
              <a:t> model gives a crack index as 0.77 &amp; 1.25 and accordingly this falls into the category </a:t>
            </a:r>
            <a:r>
              <a:rPr lang="en-US" altLang="en-US" sz="2400" dirty="0">
                <a:solidFill>
                  <a:srgbClr val="C00000"/>
                </a:solidFill>
                <a:latin typeface="Arial" panose="020B0604020202020204" pitchFamily="34" charset="0"/>
              </a:rPr>
              <a:t>of limiting harmful cracks </a:t>
            </a:r>
            <a:r>
              <a:rPr lang="en-US" altLang="en-US" sz="2400" dirty="0">
                <a:solidFill>
                  <a:srgbClr val="0000FF"/>
                </a:solidFill>
                <a:latin typeface="Arial" panose="020B0604020202020204" pitchFamily="34" charset="0"/>
              </a:rPr>
              <a:t>under elastic model</a:t>
            </a:r>
            <a:r>
              <a:rPr lang="en-US" altLang="en-US" sz="2400" dirty="0">
                <a:latin typeface="Arial" panose="020B0604020202020204" pitchFamily="34" charset="0"/>
              </a:rPr>
              <a:t> whereas the </a:t>
            </a:r>
            <a:r>
              <a:rPr lang="en-US" altLang="en-US" sz="2400" dirty="0" err="1">
                <a:solidFill>
                  <a:srgbClr val="0000FF"/>
                </a:solidFill>
                <a:latin typeface="Arial" panose="020B0604020202020204" pitchFamily="34" charset="0"/>
              </a:rPr>
              <a:t>hypoelastic</a:t>
            </a:r>
            <a:r>
              <a:rPr lang="en-US" altLang="en-US" sz="2400" dirty="0">
                <a:solidFill>
                  <a:srgbClr val="0000FF"/>
                </a:solidFill>
                <a:latin typeface="Arial" panose="020B0604020202020204" pitchFamily="34" charset="0"/>
              </a:rPr>
              <a:t> model</a:t>
            </a:r>
            <a:r>
              <a:rPr lang="en-US" altLang="en-US" sz="2400" dirty="0">
                <a:latin typeface="Arial" panose="020B0604020202020204" pitchFamily="34" charset="0"/>
              </a:rPr>
              <a:t> indicates that it falls into category of </a:t>
            </a:r>
            <a:r>
              <a:rPr lang="en-US" altLang="en-US" sz="2400" dirty="0">
                <a:solidFill>
                  <a:srgbClr val="C00000"/>
                </a:solidFill>
                <a:latin typeface="Arial" panose="020B0604020202020204" pitchFamily="34" charset="0"/>
              </a:rPr>
              <a:t>limiting the cracks</a:t>
            </a:r>
            <a:r>
              <a:rPr lang="en-US" altLang="en-US" sz="2400" dirty="0">
                <a:latin typeface="Arial" panose="020B0604020202020204" pitchFamily="34" charset="0"/>
              </a:rPr>
              <a:t>. The </a:t>
            </a:r>
            <a:r>
              <a:rPr lang="en-US" altLang="en-US" sz="2400" dirty="0">
                <a:solidFill>
                  <a:srgbClr val="0000FF"/>
                </a:solidFill>
                <a:latin typeface="Arial" panose="020B0604020202020204" pitchFamily="34" charset="0"/>
              </a:rPr>
              <a:t>effect </a:t>
            </a:r>
            <a:r>
              <a:rPr lang="en-US" altLang="en-US" sz="2400" dirty="0">
                <a:latin typeface="Arial" panose="020B0604020202020204" pitchFamily="34" charset="0"/>
              </a:rPr>
              <a:t>of these </a:t>
            </a:r>
            <a:r>
              <a:rPr lang="en-US" altLang="en-US" sz="2400" dirty="0">
                <a:solidFill>
                  <a:srgbClr val="0000FF"/>
                </a:solidFill>
                <a:latin typeface="Arial" panose="020B0604020202020204" pitchFamily="34" charset="0"/>
              </a:rPr>
              <a:t>different results</a:t>
            </a:r>
            <a:r>
              <a:rPr lang="en-US" altLang="en-US" sz="2400" dirty="0">
                <a:latin typeface="Arial" panose="020B0604020202020204" pitchFamily="34" charset="0"/>
              </a:rPr>
              <a:t> on the overall construction scheme and its </a:t>
            </a:r>
            <a:r>
              <a:rPr lang="en-US" altLang="en-US" sz="2400" dirty="0">
                <a:solidFill>
                  <a:srgbClr val="0000FF"/>
                </a:solidFill>
                <a:latin typeface="Arial" panose="020B0604020202020204" pitchFamily="34" charset="0"/>
              </a:rPr>
              <a:t>economics</a:t>
            </a:r>
            <a:r>
              <a:rPr lang="en-US" altLang="en-US" sz="2400" dirty="0">
                <a:latin typeface="Arial" panose="020B0604020202020204" pitchFamily="34" charset="0"/>
              </a:rPr>
              <a:t> could be </a:t>
            </a:r>
            <a:r>
              <a:rPr lang="en-US" altLang="en-US" sz="2400" dirty="0">
                <a:solidFill>
                  <a:srgbClr val="0000FF"/>
                </a:solidFill>
                <a:latin typeface="Arial" panose="020B0604020202020204" pitchFamily="34" charset="0"/>
              </a:rPr>
              <a:t>significant</a:t>
            </a:r>
            <a:r>
              <a:rPr lang="en-US" altLang="en-US" sz="2400" dirty="0" smtClean="0">
                <a:latin typeface="Arial" panose="020B0604020202020204" pitchFamily="34" charset="0"/>
              </a:rPr>
              <a:t>.</a:t>
            </a:r>
          </a:p>
          <a:p>
            <a:pPr>
              <a:spcBef>
                <a:spcPct val="50000"/>
              </a:spcBef>
              <a:buClr>
                <a:srgbClr val="FF0066"/>
              </a:buClr>
              <a:buSzPct val="115000"/>
            </a:pPr>
            <a:endParaRPr lang="en-US" altLang="en-US" sz="2400" dirty="0">
              <a:latin typeface="Arial" panose="020B0604020202020204" pitchFamily="34" charset="0"/>
            </a:endParaRPr>
          </a:p>
          <a:p>
            <a:pPr>
              <a:buClr>
                <a:srgbClr val="FF0066"/>
              </a:buClr>
              <a:buSzPct val="115000"/>
              <a:buFont typeface="Wingdings" panose="05000000000000000000" pitchFamily="2" charset="2"/>
              <a:buChar char="ü"/>
            </a:pPr>
            <a:r>
              <a:rPr lang="en-US" altLang="en-US" sz="2400" dirty="0">
                <a:latin typeface="Arial" panose="020B0604020202020204" pitchFamily="34" charset="0"/>
              </a:rPr>
              <a:t> It can be seen the </a:t>
            </a:r>
            <a:r>
              <a:rPr lang="en-US" altLang="en-US" sz="2400" dirty="0">
                <a:solidFill>
                  <a:srgbClr val="0000FF"/>
                </a:solidFill>
                <a:latin typeface="Arial" panose="020B0604020202020204" pitchFamily="34" charset="0"/>
              </a:rPr>
              <a:t>peak temperatures</a:t>
            </a:r>
            <a:r>
              <a:rPr lang="en-US" altLang="en-US" sz="2400" dirty="0">
                <a:latin typeface="Arial" panose="020B0604020202020204" pitchFamily="34" charset="0"/>
              </a:rPr>
              <a:t> are </a:t>
            </a:r>
            <a:r>
              <a:rPr lang="en-US" altLang="en-US" sz="2400" dirty="0">
                <a:solidFill>
                  <a:srgbClr val="0000FF"/>
                </a:solidFill>
                <a:latin typeface="Arial" panose="020B0604020202020204" pitchFamily="34" charset="0"/>
              </a:rPr>
              <a:t>reached</a:t>
            </a:r>
            <a:r>
              <a:rPr lang="en-US" altLang="en-US" sz="2400" dirty="0">
                <a:latin typeface="Arial" panose="020B0604020202020204" pitchFamily="34" charset="0"/>
              </a:rPr>
              <a:t> well </a:t>
            </a:r>
            <a:r>
              <a:rPr lang="en-US" altLang="en-US" sz="2400" dirty="0">
                <a:solidFill>
                  <a:srgbClr val="0000FF"/>
                </a:solidFill>
                <a:latin typeface="Arial" panose="020B0604020202020204" pitchFamily="34" charset="0"/>
              </a:rPr>
              <a:t>within 3 days</a:t>
            </a:r>
            <a:r>
              <a:rPr lang="en-US" altLang="en-US" sz="2400" dirty="0">
                <a:latin typeface="Arial" panose="020B0604020202020204" pitchFamily="34" charset="0"/>
              </a:rPr>
              <a:t> and the temperatures were getting stabilized in </a:t>
            </a:r>
            <a:r>
              <a:rPr lang="en-US" altLang="en-US" sz="2400" dirty="0" smtClean="0">
                <a:latin typeface="Arial" panose="020B0604020202020204" pitchFamily="34" charset="0"/>
              </a:rPr>
              <a:t>14 </a:t>
            </a:r>
            <a:r>
              <a:rPr lang="en-US" altLang="en-US" sz="2400" dirty="0">
                <a:latin typeface="Arial" panose="020B0604020202020204" pitchFamily="34" charset="0"/>
              </a:rPr>
              <a:t>days with the rate of cooling being very low.</a:t>
            </a:r>
          </a:p>
          <a:p>
            <a:pPr>
              <a:spcBef>
                <a:spcPct val="50000"/>
              </a:spcBef>
              <a:buClr>
                <a:srgbClr val="FF0066"/>
              </a:buClr>
              <a:buSzPct val="115000"/>
              <a:buFont typeface="Wingdings" panose="05000000000000000000" pitchFamily="2" charset="2"/>
              <a:buChar char="ü"/>
            </a:pPr>
            <a:endParaRPr lang="en-US" altLang="en-US" sz="2400" dirty="0">
              <a:latin typeface="Arial" panose="020B0604020202020204" pitchFamily="34" charset="0"/>
            </a:endParaRPr>
          </a:p>
        </p:txBody>
      </p:sp>
      <p:sp>
        <p:nvSpPr>
          <p:cNvPr id="50179" name="Text Box 3"/>
          <p:cNvSpPr txBox="1">
            <a:spLocks noChangeArrowheads="1"/>
          </p:cNvSpPr>
          <p:nvPr/>
        </p:nvSpPr>
        <p:spPr bwMode="auto">
          <a:xfrm>
            <a:off x="2464777" y="234463"/>
            <a:ext cx="5410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00FF"/>
                </a:solidFill>
                <a:latin typeface="Arial" panose="020B0604020202020204" pitchFamily="34" charset="0"/>
              </a:rPr>
              <a:t>DISCUSSIONS OF RESULTS</a:t>
            </a:r>
          </a:p>
        </p:txBody>
      </p:sp>
      <p:sp>
        <p:nvSpPr>
          <p:cNvPr id="50180" name="Rectangle 4"/>
          <p:cNvSpPr>
            <a:spLocks noChangeArrowheads="1"/>
          </p:cNvSpPr>
          <p:nvPr/>
        </p:nvSpPr>
        <p:spPr bwMode="auto">
          <a:xfrm>
            <a:off x="7540870" y="753576"/>
            <a:ext cx="13128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FF"/>
                </a:solidFill>
                <a:latin typeface="Arial" panose="020B0604020202020204" pitchFamily="34" charset="0"/>
              </a:rPr>
              <a:t>Contd. …</a:t>
            </a: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Tree>
    <p:extLst>
      <p:ext uri="{BB962C8B-B14F-4D97-AF65-F5344CB8AC3E}">
        <p14:creationId xmlns="" xmlns:p14="http://schemas.microsoft.com/office/powerpoint/2010/main" val="994683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24840" y="1125415"/>
            <a:ext cx="8721383"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6600"/>
              </a:buClr>
              <a:buSzPct val="120000"/>
              <a:buFont typeface="Wingdings" panose="05000000000000000000" pitchFamily="2" charset="2"/>
              <a:buChar char="v"/>
            </a:pPr>
            <a:r>
              <a:rPr lang="en-US" altLang="en-US" sz="2400" dirty="0">
                <a:latin typeface="Arial" panose="020B0604020202020204" pitchFamily="34" charset="0"/>
              </a:rPr>
              <a:t> The time-temperature equations with a strong correlation </a:t>
            </a:r>
            <a:r>
              <a:rPr lang="en-US" altLang="en-US" sz="2400" b="1" dirty="0">
                <a:solidFill>
                  <a:srgbClr val="0000FF"/>
                </a:solidFill>
                <a:latin typeface="Arial" panose="020B0604020202020204" pitchFamily="34" charset="0"/>
              </a:rPr>
              <a:t>(r)</a:t>
            </a:r>
            <a:r>
              <a:rPr lang="en-US" altLang="en-US" sz="2400" dirty="0">
                <a:latin typeface="Arial" panose="020B0604020202020204" pitchFamily="34" charset="0"/>
              </a:rPr>
              <a:t> values in the range of </a:t>
            </a:r>
            <a:r>
              <a:rPr lang="en-US" altLang="en-US" sz="2400" dirty="0" smtClean="0">
                <a:latin typeface="Arial" panose="020B0604020202020204" pitchFamily="34" charset="0"/>
              </a:rPr>
              <a:t>0.88 </a:t>
            </a:r>
            <a:r>
              <a:rPr lang="en-US" altLang="en-US" sz="2400" dirty="0">
                <a:latin typeface="Arial" panose="020B0604020202020204" pitchFamily="34" charset="0"/>
              </a:rPr>
              <a:t>– </a:t>
            </a:r>
            <a:r>
              <a:rPr lang="en-US" altLang="en-US" sz="2400" dirty="0" smtClean="0">
                <a:latin typeface="Arial" panose="020B0604020202020204" pitchFamily="34" charset="0"/>
              </a:rPr>
              <a:t>0.98 </a:t>
            </a:r>
            <a:r>
              <a:rPr lang="en-US" altLang="en-US" sz="2400" dirty="0">
                <a:latin typeface="Arial" panose="020B0604020202020204" pitchFamily="34" charset="0"/>
              </a:rPr>
              <a:t>could be used </a:t>
            </a:r>
            <a:r>
              <a:rPr lang="en-US" altLang="en-US" sz="2400" dirty="0">
                <a:solidFill>
                  <a:srgbClr val="0000FF"/>
                </a:solidFill>
                <a:latin typeface="Arial" panose="020B0604020202020204" pitchFamily="34" charset="0"/>
              </a:rPr>
              <a:t>to predict the temperature rise</a:t>
            </a:r>
            <a:r>
              <a:rPr lang="en-US" altLang="en-US" sz="2400" dirty="0">
                <a:latin typeface="Arial" panose="020B0604020202020204" pitchFamily="34" charset="0"/>
              </a:rPr>
              <a:t> for structures with similar geometry, cement contents, mix proportions, ambient temperatures, curing conditions etc. </a:t>
            </a:r>
            <a:endParaRPr lang="en-US" altLang="en-US" sz="2400" dirty="0" smtClean="0">
              <a:latin typeface="Arial" panose="020B0604020202020204" pitchFamily="34" charset="0"/>
            </a:endParaRPr>
          </a:p>
          <a:p>
            <a:pPr>
              <a:buClr>
                <a:srgbClr val="006600"/>
              </a:buClr>
              <a:buSzPct val="120000"/>
            </a:pPr>
            <a:endParaRPr lang="en-US" altLang="en-US" sz="2400" dirty="0">
              <a:latin typeface="Arial" panose="020B0604020202020204" pitchFamily="34" charset="0"/>
            </a:endParaRPr>
          </a:p>
          <a:p>
            <a:pPr>
              <a:buClr>
                <a:srgbClr val="006600"/>
              </a:buClr>
              <a:buSzPct val="120000"/>
              <a:buFont typeface="Wingdings" panose="05000000000000000000" pitchFamily="2" charset="2"/>
              <a:buChar char="v"/>
            </a:pPr>
            <a:r>
              <a:rPr lang="en-US" altLang="en-US" sz="2400" dirty="0">
                <a:latin typeface="Arial" panose="020B0604020202020204" pitchFamily="34" charset="0"/>
              </a:rPr>
              <a:t> The practical formula of crack index based on </a:t>
            </a:r>
            <a:r>
              <a:rPr lang="en-US" altLang="en-US" sz="2400" dirty="0" err="1">
                <a:solidFill>
                  <a:srgbClr val="0000FF"/>
                </a:solidFill>
                <a:latin typeface="Arial" panose="020B0604020202020204" pitchFamily="34" charset="0"/>
              </a:rPr>
              <a:t>hypoelastic</a:t>
            </a:r>
            <a:r>
              <a:rPr lang="en-US" altLang="en-US" sz="2400" dirty="0">
                <a:solidFill>
                  <a:srgbClr val="0000FF"/>
                </a:solidFill>
                <a:latin typeface="Arial" panose="020B0604020202020204" pitchFamily="34" charset="0"/>
              </a:rPr>
              <a:t> model</a:t>
            </a:r>
            <a:r>
              <a:rPr lang="en-US" altLang="en-US" sz="2400" dirty="0">
                <a:latin typeface="Arial" panose="020B0604020202020204" pitchFamily="34" charset="0"/>
              </a:rPr>
              <a:t> gave </a:t>
            </a:r>
            <a:r>
              <a:rPr lang="en-US" altLang="en-US" sz="2400" dirty="0">
                <a:solidFill>
                  <a:srgbClr val="0000FF"/>
                </a:solidFill>
                <a:latin typeface="Arial" panose="020B0604020202020204" pitchFamily="34" charset="0"/>
              </a:rPr>
              <a:t>better assessment</a:t>
            </a:r>
            <a:r>
              <a:rPr lang="en-US" altLang="en-US" sz="2400" dirty="0">
                <a:latin typeface="Arial" panose="020B0604020202020204" pitchFamily="34" charset="0"/>
              </a:rPr>
              <a:t> of the probability of crack occurrence</a:t>
            </a:r>
            <a:r>
              <a:rPr lang="en-US" altLang="en-US" sz="2400" dirty="0" smtClean="0">
                <a:latin typeface="Arial" panose="020B0604020202020204" pitchFamily="34" charset="0"/>
              </a:rPr>
              <a:t>.</a:t>
            </a:r>
          </a:p>
          <a:p>
            <a:pPr>
              <a:buClr>
                <a:srgbClr val="006600"/>
              </a:buClr>
              <a:buSzPct val="120000"/>
              <a:buFont typeface="Wingdings" panose="05000000000000000000" pitchFamily="2" charset="2"/>
              <a:buChar char="v"/>
            </a:pPr>
            <a:endParaRPr lang="en-US" altLang="en-US" sz="2400" dirty="0" smtClean="0">
              <a:latin typeface="Arial" panose="020B0604020202020204" pitchFamily="34" charset="0"/>
            </a:endParaRPr>
          </a:p>
          <a:p>
            <a:pPr>
              <a:buClr>
                <a:srgbClr val="006600"/>
              </a:buClr>
              <a:buSzPct val="120000"/>
              <a:buFont typeface="Wingdings" panose="05000000000000000000" pitchFamily="2" charset="2"/>
              <a:buChar char="v"/>
            </a:pPr>
            <a:r>
              <a:rPr lang="en-US" altLang="en-US" sz="2400" dirty="0" smtClean="0">
                <a:latin typeface="Arial" panose="020B0604020202020204" pitchFamily="34" charset="0"/>
              </a:rPr>
              <a:t>The </a:t>
            </a:r>
            <a:r>
              <a:rPr lang="en-US" altLang="en-US" sz="2400" dirty="0" smtClean="0">
                <a:solidFill>
                  <a:srgbClr val="0000FF"/>
                </a:solidFill>
                <a:latin typeface="Arial" panose="020B0604020202020204" pitchFamily="34" charset="0"/>
              </a:rPr>
              <a:t>temperature based assessment</a:t>
            </a:r>
            <a:r>
              <a:rPr lang="en-US" altLang="en-US" sz="2400" dirty="0" smtClean="0">
                <a:latin typeface="Arial" panose="020B0604020202020204" pitchFamily="34" charset="0"/>
              </a:rPr>
              <a:t> of cracking which is based on crack index is a </a:t>
            </a:r>
            <a:r>
              <a:rPr lang="en-US" altLang="en-US" sz="2400" dirty="0" smtClean="0">
                <a:solidFill>
                  <a:srgbClr val="0000FF"/>
                </a:solidFill>
                <a:latin typeface="Arial" panose="020B0604020202020204" pitchFamily="34" charset="0"/>
              </a:rPr>
              <a:t>good and handy tool</a:t>
            </a:r>
            <a:r>
              <a:rPr lang="en-US" altLang="en-US" sz="2400" dirty="0" smtClean="0">
                <a:latin typeface="Arial" panose="020B0604020202020204" pitchFamily="34" charset="0"/>
              </a:rPr>
              <a:t> to quickly assess the probability of cracking, but should be used with caution and restraint since it is too conservative</a:t>
            </a:r>
            <a:endParaRPr lang="en-US" altLang="en-US" sz="2400" dirty="0">
              <a:latin typeface="Arial" panose="020B0604020202020204" pitchFamily="34" charset="0"/>
            </a:endParaRPr>
          </a:p>
        </p:txBody>
      </p:sp>
      <p:sp>
        <p:nvSpPr>
          <p:cNvPr id="51203" name="Text Box 3"/>
          <p:cNvSpPr txBox="1">
            <a:spLocks noChangeArrowheads="1"/>
          </p:cNvSpPr>
          <p:nvPr/>
        </p:nvSpPr>
        <p:spPr bwMode="auto">
          <a:xfrm>
            <a:off x="3707423" y="427894"/>
            <a:ext cx="3048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dirty="0">
                <a:solidFill>
                  <a:srgbClr val="FF00FF"/>
                </a:solidFill>
                <a:latin typeface="Arial" panose="020B0604020202020204" pitchFamily="34" charset="0"/>
              </a:rPr>
              <a:t>CONCLUSIONS</a:t>
            </a:r>
            <a:r>
              <a:rPr lang="en-US" altLang="en-US" sz="2800" dirty="0">
                <a:solidFill>
                  <a:srgbClr val="FF00FF"/>
                </a:solidFill>
                <a:latin typeface="Arial" panose="020B0604020202020204" pitchFamily="34" charset="0"/>
              </a:rPr>
              <a:t> </a:t>
            </a:r>
          </a:p>
        </p:txBody>
      </p:sp>
      <p:sp>
        <p:nvSpPr>
          <p:cNvPr id="51204" name="Rectangle 4"/>
          <p:cNvSpPr>
            <a:spLocks noChangeArrowheads="1"/>
          </p:cNvSpPr>
          <p:nvPr/>
        </p:nvSpPr>
        <p:spPr bwMode="auto">
          <a:xfrm>
            <a:off x="8458201" y="5845176"/>
            <a:ext cx="13128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b="1">
                <a:solidFill>
                  <a:srgbClr val="FF00FF"/>
                </a:solidFill>
                <a:latin typeface="Arial" panose="020B0604020202020204" pitchFamily="34" charset="0"/>
              </a:rPr>
              <a:t>Contd. …</a:t>
            </a: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Tree>
    <p:extLst>
      <p:ext uri="{BB962C8B-B14F-4D97-AF65-F5344CB8AC3E}">
        <p14:creationId xmlns="" xmlns:p14="http://schemas.microsoft.com/office/powerpoint/2010/main" val="1136411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48408" y="1380392"/>
            <a:ext cx="9398977" cy="52629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6600"/>
              </a:buClr>
              <a:buSzPct val="120000"/>
              <a:buFont typeface="Wingdings" panose="05000000000000000000" pitchFamily="2" charset="2"/>
              <a:buChar char="v"/>
            </a:pPr>
            <a:r>
              <a:rPr lang="en-US" altLang="en-US" sz="2400" dirty="0">
                <a:latin typeface="Arial" panose="020B0604020202020204" pitchFamily="34" charset="0"/>
              </a:rPr>
              <a:t> </a:t>
            </a:r>
            <a:r>
              <a:rPr lang="en-US" altLang="en-US" sz="2400" dirty="0" smtClean="0">
                <a:latin typeface="Arial" panose="020B0604020202020204" pitchFamily="34" charset="0"/>
              </a:rPr>
              <a:t>In the present study even though the probability of crack occurrence is more than 50%</a:t>
            </a:r>
            <a:r>
              <a:rPr lang="en-US" altLang="en-US" sz="2400" b="1" dirty="0" smtClean="0">
                <a:latin typeface="Arial" panose="020B0604020202020204" pitchFamily="34" charset="0"/>
              </a:rPr>
              <a:t>,</a:t>
            </a:r>
            <a:r>
              <a:rPr lang="en-US" altLang="en-US" sz="2400" dirty="0" smtClean="0">
                <a:latin typeface="Arial" panose="020B0604020202020204" pitchFamily="34" charset="0"/>
              </a:rPr>
              <a:t> </a:t>
            </a:r>
            <a:r>
              <a:rPr lang="en-US" altLang="en-US" sz="2400" dirty="0" smtClean="0">
                <a:solidFill>
                  <a:srgbClr val="CC3300"/>
                </a:solidFill>
                <a:latin typeface="Arial" panose="020B0604020202020204" pitchFamily="34" charset="0"/>
              </a:rPr>
              <a:t>actually no cracks were observed</a:t>
            </a:r>
            <a:r>
              <a:rPr lang="en-US" altLang="en-US" sz="2400" dirty="0" smtClean="0">
                <a:latin typeface="Arial" panose="020B0604020202020204" pitchFamily="34" charset="0"/>
              </a:rPr>
              <a:t>, this could be due to heavy reinforcement and the use of vertical pins and peripheral (temperature) reinforcement in the structure.</a:t>
            </a:r>
          </a:p>
          <a:p>
            <a:pPr>
              <a:buClr>
                <a:srgbClr val="006600"/>
              </a:buClr>
              <a:buSzPct val="120000"/>
              <a:buFont typeface="Wingdings" panose="05000000000000000000" pitchFamily="2" charset="2"/>
              <a:buChar char="v"/>
            </a:pPr>
            <a:endParaRPr lang="en-US" altLang="en-US" sz="2400" dirty="0">
              <a:latin typeface="Arial" panose="020B0604020202020204" pitchFamily="34" charset="0"/>
            </a:endParaRPr>
          </a:p>
          <a:p>
            <a:pPr>
              <a:buClr>
                <a:srgbClr val="006600"/>
              </a:buClr>
              <a:buSzPct val="120000"/>
            </a:pPr>
            <a:endParaRPr lang="en-US" altLang="en-US" sz="2400" dirty="0" smtClean="0">
              <a:latin typeface="Arial" panose="020B0604020202020204" pitchFamily="34" charset="0"/>
            </a:endParaRPr>
          </a:p>
          <a:p>
            <a:pPr>
              <a:buClr>
                <a:srgbClr val="006600"/>
              </a:buClr>
              <a:buSzPct val="120000"/>
              <a:buFont typeface="Wingdings" panose="05000000000000000000" pitchFamily="2" charset="2"/>
              <a:buChar char="v"/>
            </a:pPr>
            <a:r>
              <a:rPr lang="en-US" altLang="en-US" sz="2400" dirty="0" smtClean="0">
                <a:latin typeface="Arial" panose="020B0604020202020204" pitchFamily="34" charset="0"/>
              </a:rPr>
              <a:t>Another explanation can be, that, t</a:t>
            </a:r>
            <a:r>
              <a:rPr lang="en-US" sz="2400" dirty="0" smtClean="0">
                <a:latin typeface="Arial" pitchFamily="34" charset="0"/>
                <a:cs typeface="Arial" pitchFamily="34" charset="0"/>
              </a:rPr>
              <a:t>he tensile strength of concrete is a function of </a:t>
            </a:r>
            <a:r>
              <a:rPr lang="en-US" sz="2400" dirty="0" smtClean="0">
                <a:solidFill>
                  <a:srgbClr val="0000FF"/>
                </a:solidFill>
                <a:latin typeface="Arial" pitchFamily="34" charset="0"/>
                <a:cs typeface="Arial" pitchFamily="34" charset="0"/>
              </a:rPr>
              <a:t>concrete’s maturity </a:t>
            </a:r>
            <a:r>
              <a:rPr lang="en-US" sz="2400" dirty="0" smtClean="0">
                <a:latin typeface="Arial" pitchFamily="34" charset="0"/>
                <a:cs typeface="Arial" pitchFamily="34" charset="0"/>
              </a:rPr>
              <a:t>and the thermal gradient (which leads to cracking) is also a function of </a:t>
            </a:r>
            <a:r>
              <a:rPr lang="en-US" sz="2400" dirty="0" smtClean="0">
                <a:solidFill>
                  <a:srgbClr val="0000FF"/>
                </a:solidFill>
                <a:latin typeface="Arial" pitchFamily="34" charset="0"/>
                <a:cs typeface="Arial" pitchFamily="34" charset="0"/>
              </a:rPr>
              <a:t>concrete’s maturity</a:t>
            </a:r>
            <a:r>
              <a:rPr lang="en-US" sz="2400" dirty="0" smtClean="0">
                <a:latin typeface="Arial" pitchFamily="34" charset="0"/>
                <a:cs typeface="Arial" pitchFamily="34" charset="0"/>
              </a:rPr>
              <a:t>, which means that the  a concrete element could in some circumstances have a</a:t>
            </a:r>
            <a:r>
              <a:rPr lang="en-US" sz="2400" dirty="0" smtClean="0">
                <a:solidFill>
                  <a:srgbClr val="0000FF"/>
                </a:solidFill>
                <a:latin typeface="Arial" pitchFamily="34" charset="0"/>
                <a:cs typeface="Arial" pitchFamily="34" charset="0"/>
              </a:rPr>
              <a:t> low risk of cracking even though has a high temperature difference</a:t>
            </a:r>
            <a:r>
              <a:rPr lang="en-US" sz="2400" dirty="0" smtClean="0">
                <a:latin typeface="Arial" pitchFamily="34" charset="0"/>
                <a:cs typeface="Arial" pitchFamily="34" charset="0"/>
              </a:rPr>
              <a:t>, if this large temperature difference occurs at a late age. </a:t>
            </a:r>
            <a:endParaRPr lang="en-US" altLang="en-US" sz="2400" dirty="0" smtClean="0">
              <a:latin typeface="Arial" panose="020B0604020202020204" pitchFamily="34" charset="0"/>
            </a:endParaRPr>
          </a:p>
          <a:p>
            <a:pPr>
              <a:buClr>
                <a:srgbClr val="006600"/>
              </a:buClr>
              <a:buSzPct val="120000"/>
            </a:pPr>
            <a:endParaRPr lang="en-US" altLang="en-US" sz="2400" dirty="0">
              <a:latin typeface="Arial" panose="020B0604020202020204" pitchFamily="34" charset="0"/>
            </a:endParaRPr>
          </a:p>
          <a:p>
            <a:pPr>
              <a:buClr>
                <a:srgbClr val="006600"/>
              </a:buClr>
              <a:buSzPct val="120000"/>
            </a:pPr>
            <a:endParaRPr lang="en-US" altLang="en-US" sz="2400" dirty="0">
              <a:latin typeface="Arial" panose="020B0604020202020204" pitchFamily="34" charset="0"/>
            </a:endParaRPr>
          </a:p>
        </p:txBody>
      </p:sp>
      <p:sp>
        <p:nvSpPr>
          <p:cNvPr id="52227" name="Rectangle 3"/>
          <p:cNvSpPr>
            <a:spLocks noChangeArrowheads="1"/>
          </p:cNvSpPr>
          <p:nvPr/>
        </p:nvSpPr>
        <p:spPr bwMode="auto">
          <a:xfrm>
            <a:off x="7696201" y="282576"/>
            <a:ext cx="13128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b="1">
                <a:solidFill>
                  <a:srgbClr val="FF00FF"/>
                </a:solidFill>
                <a:latin typeface="Arial" panose="020B0604020202020204" pitchFamily="34" charset="0"/>
              </a:rPr>
              <a:t>Contd. …</a:t>
            </a:r>
          </a:p>
        </p:txBody>
      </p:sp>
      <p:sp>
        <p:nvSpPr>
          <p:cNvPr id="52228" name="Rectangle 4"/>
          <p:cNvSpPr>
            <a:spLocks noChangeArrowheads="1"/>
          </p:cNvSpPr>
          <p:nvPr/>
        </p:nvSpPr>
        <p:spPr bwMode="auto">
          <a:xfrm>
            <a:off x="4267200" y="228601"/>
            <a:ext cx="2909888"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800" b="1">
                <a:solidFill>
                  <a:srgbClr val="FF00FF"/>
                </a:solidFill>
                <a:latin typeface="Arial" panose="020B0604020202020204" pitchFamily="34" charset="0"/>
              </a:rPr>
              <a:t>CONCLUSIONS</a:t>
            </a:r>
            <a:r>
              <a:rPr lang="en-US" altLang="en-US" sz="2800">
                <a:latin typeface="Arial" panose="020B0604020202020204" pitchFamily="34" charset="0"/>
              </a:rPr>
              <a:t> </a:t>
            </a: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Tree>
    <p:extLst>
      <p:ext uri="{BB962C8B-B14F-4D97-AF65-F5344CB8AC3E}">
        <p14:creationId xmlns="" xmlns:p14="http://schemas.microsoft.com/office/powerpoint/2010/main" val="750097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48408" y="1239715"/>
            <a:ext cx="9398977"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6600"/>
              </a:buClr>
              <a:buSzPct val="120000"/>
              <a:buFont typeface="Wingdings" panose="05000000000000000000" pitchFamily="2" charset="2"/>
              <a:buChar char="v"/>
            </a:pPr>
            <a:r>
              <a:rPr lang="en-US" sz="2400" dirty="0" smtClean="0">
                <a:latin typeface="Arial" pitchFamily="34" charset="0"/>
                <a:cs typeface="Arial" pitchFamily="34" charset="0"/>
              </a:rPr>
              <a:t> The use of </a:t>
            </a:r>
            <a:r>
              <a:rPr lang="en-US" sz="2400" dirty="0" smtClean="0">
                <a:solidFill>
                  <a:srgbClr val="FF0000"/>
                </a:solidFill>
                <a:latin typeface="Arial" pitchFamily="34" charset="0"/>
                <a:cs typeface="Arial" pitchFamily="34" charset="0"/>
              </a:rPr>
              <a:t>micro fibers </a:t>
            </a:r>
            <a:r>
              <a:rPr lang="en-US" sz="2400" dirty="0" smtClean="0">
                <a:latin typeface="Arial" pitchFamily="34" charset="0"/>
                <a:cs typeface="Arial" pitchFamily="34" charset="0"/>
              </a:rPr>
              <a:t>like </a:t>
            </a:r>
            <a:r>
              <a:rPr lang="en-US" sz="2400" dirty="0">
                <a:solidFill>
                  <a:srgbClr val="0000FF"/>
                </a:solidFill>
                <a:latin typeface="Arial" panose="020B0604020202020204" pitchFamily="34" charset="0"/>
              </a:rPr>
              <a:t>fibrillated polypropylene </a:t>
            </a:r>
            <a:r>
              <a:rPr lang="en-US" sz="2400" dirty="0" smtClean="0">
                <a:latin typeface="Arial" pitchFamily="34" charset="0"/>
                <a:cs typeface="Arial" pitchFamily="34" charset="0"/>
              </a:rPr>
              <a:t>can be very useful in arresting the temperature induced micro cracking of the matrix of concrete.   </a:t>
            </a:r>
            <a:endParaRPr lang="en-US" altLang="en-US" sz="2400" dirty="0" smtClean="0">
              <a:latin typeface="Arial" panose="020B0604020202020204" pitchFamily="34" charset="0"/>
            </a:endParaRPr>
          </a:p>
          <a:p>
            <a:pPr>
              <a:buClr>
                <a:srgbClr val="006600"/>
              </a:buClr>
              <a:buSzPct val="120000"/>
            </a:pPr>
            <a:endParaRPr lang="en-US" altLang="en-US" sz="2400" dirty="0">
              <a:latin typeface="Arial" panose="020B0604020202020204" pitchFamily="34" charset="0"/>
            </a:endParaRPr>
          </a:p>
          <a:p>
            <a:pPr>
              <a:buClr>
                <a:srgbClr val="006600"/>
              </a:buClr>
              <a:buSzPct val="120000"/>
              <a:buFont typeface="Wingdings" panose="05000000000000000000" pitchFamily="2" charset="2"/>
              <a:buChar char="v"/>
            </a:pPr>
            <a:r>
              <a:rPr lang="en-US" altLang="en-US" sz="2400" dirty="0" smtClean="0">
                <a:latin typeface="Arial" panose="020B0604020202020204" pitchFamily="34" charset="0"/>
              </a:rPr>
              <a:t> The </a:t>
            </a:r>
            <a:r>
              <a:rPr lang="en-US" altLang="en-US" sz="2400" dirty="0">
                <a:solidFill>
                  <a:srgbClr val="CC3300"/>
                </a:solidFill>
                <a:latin typeface="Arial" panose="020B0604020202020204" pitchFamily="34" charset="0"/>
              </a:rPr>
              <a:t>more realistic</a:t>
            </a:r>
            <a:r>
              <a:rPr lang="en-US" altLang="en-US" sz="2400" dirty="0">
                <a:latin typeface="Arial" panose="020B0604020202020204" pitchFamily="34" charset="0"/>
              </a:rPr>
              <a:t> equation of crack index based on </a:t>
            </a:r>
            <a:r>
              <a:rPr lang="en-US" altLang="en-US" sz="2400" dirty="0" err="1">
                <a:solidFill>
                  <a:srgbClr val="CC3300"/>
                </a:solidFill>
                <a:latin typeface="Arial" panose="020B0604020202020204" pitchFamily="34" charset="0"/>
              </a:rPr>
              <a:t>hypoelastic</a:t>
            </a:r>
            <a:r>
              <a:rPr lang="en-US" altLang="en-US" sz="2400" dirty="0">
                <a:solidFill>
                  <a:srgbClr val="CC3300"/>
                </a:solidFill>
                <a:latin typeface="Arial" panose="020B0604020202020204" pitchFamily="34" charset="0"/>
              </a:rPr>
              <a:t> model</a:t>
            </a:r>
            <a:r>
              <a:rPr lang="en-US" altLang="en-US" sz="2400" dirty="0">
                <a:latin typeface="Arial" panose="020B0604020202020204" pitchFamily="34" charset="0"/>
              </a:rPr>
              <a:t> can be used which nearly matches with the existing </a:t>
            </a:r>
            <a:r>
              <a:rPr lang="en-US" altLang="en-US" sz="2400" dirty="0">
                <a:solidFill>
                  <a:srgbClr val="0000FF"/>
                </a:solidFill>
                <a:latin typeface="Arial" panose="020B0604020202020204" pitchFamily="34" charset="0"/>
              </a:rPr>
              <a:t>limiting temperature difference namely 15</a:t>
            </a:r>
            <a:r>
              <a:rPr lang="en-US" altLang="en-US" sz="2400" baseline="30000" dirty="0">
                <a:solidFill>
                  <a:srgbClr val="0000FF"/>
                </a:solidFill>
                <a:latin typeface="Arial" panose="020B0604020202020204" pitchFamily="34" charset="0"/>
              </a:rPr>
              <a:t>0</a:t>
            </a:r>
            <a:r>
              <a:rPr lang="en-US" altLang="en-US" sz="2400" dirty="0">
                <a:solidFill>
                  <a:srgbClr val="0000FF"/>
                </a:solidFill>
                <a:latin typeface="Arial" panose="020B0604020202020204" pitchFamily="34" charset="0"/>
              </a:rPr>
              <a:t>C - 20</a:t>
            </a:r>
            <a:r>
              <a:rPr lang="en-US" altLang="en-US" sz="2400" baseline="30000" dirty="0">
                <a:solidFill>
                  <a:srgbClr val="0000FF"/>
                </a:solidFill>
                <a:latin typeface="Arial" panose="020B0604020202020204" pitchFamily="34" charset="0"/>
              </a:rPr>
              <a:t>0</a:t>
            </a:r>
            <a:r>
              <a:rPr lang="en-US" altLang="en-US" sz="2400" dirty="0">
                <a:solidFill>
                  <a:srgbClr val="0000FF"/>
                </a:solidFill>
                <a:latin typeface="Arial" panose="020B0604020202020204" pitchFamily="34" charset="0"/>
              </a:rPr>
              <a:t>C</a:t>
            </a:r>
            <a:r>
              <a:rPr lang="en-US" altLang="en-US" sz="2400" dirty="0">
                <a:latin typeface="Arial" panose="020B0604020202020204" pitchFamily="34" charset="0"/>
              </a:rPr>
              <a:t> for the elimination of cracking that has been </a:t>
            </a:r>
            <a:r>
              <a:rPr lang="en-US" altLang="en-US" sz="2400" dirty="0">
                <a:solidFill>
                  <a:srgbClr val="0000FF"/>
                </a:solidFill>
                <a:latin typeface="Arial" panose="020B0604020202020204" pitchFamily="34" charset="0"/>
              </a:rPr>
              <a:t>adopted the world over</a:t>
            </a:r>
            <a:r>
              <a:rPr lang="en-US" altLang="en-US" sz="2400" dirty="0">
                <a:latin typeface="Arial" panose="020B0604020202020204" pitchFamily="34" charset="0"/>
              </a:rPr>
              <a:t>.</a:t>
            </a:r>
          </a:p>
        </p:txBody>
      </p:sp>
      <p:sp>
        <p:nvSpPr>
          <p:cNvPr id="52227" name="Rectangle 3"/>
          <p:cNvSpPr>
            <a:spLocks noChangeArrowheads="1"/>
          </p:cNvSpPr>
          <p:nvPr/>
        </p:nvSpPr>
        <p:spPr bwMode="auto">
          <a:xfrm>
            <a:off x="7696201" y="282576"/>
            <a:ext cx="13128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000" b="1">
                <a:solidFill>
                  <a:srgbClr val="FF00FF"/>
                </a:solidFill>
                <a:latin typeface="Arial" panose="020B0604020202020204" pitchFamily="34" charset="0"/>
              </a:rPr>
              <a:t>Contd. …</a:t>
            </a:r>
          </a:p>
        </p:txBody>
      </p:sp>
      <p:sp>
        <p:nvSpPr>
          <p:cNvPr id="52228" name="Rectangle 4"/>
          <p:cNvSpPr>
            <a:spLocks noChangeArrowheads="1"/>
          </p:cNvSpPr>
          <p:nvPr/>
        </p:nvSpPr>
        <p:spPr bwMode="auto">
          <a:xfrm>
            <a:off x="4267200" y="228601"/>
            <a:ext cx="2909888"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2800" b="1">
                <a:solidFill>
                  <a:srgbClr val="FF00FF"/>
                </a:solidFill>
                <a:latin typeface="Arial" panose="020B0604020202020204" pitchFamily="34" charset="0"/>
              </a:rPr>
              <a:t>CONCLUSIONS</a:t>
            </a:r>
            <a:r>
              <a:rPr lang="en-US" altLang="en-US" sz="2800">
                <a:latin typeface="Arial" panose="020B0604020202020204" pitchFamily="34" charset="0"/>
              </a:rPr>
              <a:t> </a:t>
            </a: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Tree>
    <p:extLst>
      <p:ext uri="{BB962C8B-B14F-4D97-AF65-F5344CB8AC3E}">
        <p14:creationId xmlns="" xmlns:p14="http://schemas.microsoft.com/office/powerpoint/2010/main" val="848050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 y="2967335"/>
            <a:ext cx="9326880" cy="1938992"/>
          </a:xfrm>
          <a:prstGeom prst="rect">
            <a:avLst/>
          </a:prstGeom>
        </p:spPr>
        <p:txBody>
          <a:bodyPr wrap="square">
            <a:spAutoFit/>
          </a:bodyPr>
          <a:lstStyle/>
          <a:p>
            <a:r>
              <a:rPr lang="en-US" sz="4000" dirty="0" smtClean="0">
                <a:solidFill>
                  <a:srgbClr val="C00000"/>
                </a:solidFill>
                <a:latin typeface="Blackadder ITC" pitchFamily="82" charset="0"/>
                <a:cs typeface="Arial" pitchFamily="34" charset="0"/>
              </a:rPr>
              <a:t>The authors are thankful to Hon. Managing Director, Maharashtra Metro Rail Corporation Ltd. Nagpur for his motivational inputs and support.</a:t>
            </a:r>
            <a:endParaRPr lang="en-US" sz="4000" dirty="0">
              <a:solidFill>
                <a:srgbClr val="C00000"/>
              </a:solidFill>
              <a:latin typeface="Blackadder ITC" pitchFamily="82" charset="0"/>
              <a:cs typeface="Arial" pitchFamily="34" charset="0"/>
            </a:endParaRPr>
          </a:p>
        </p:txBody>
      </p:sp>
      <p:sp>
        <p:nvSpPr>
          <p:cNvPr id="4" name="Rectangle 3"/>
          <p:cNvSpPr/>
          <p:nvPr/>
        </p:nvSpPr>
        <p:spPr>
          <a:xfrm>
            <a:off x="2362742" y="1169015"/>
            <a:ext cx="612539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Acknowledgement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 name="Picture 4" descr="Picture 6"/>
          <p:cNvPicPr>
            <a:picLocks noChangeAspect="1"/>
          </p:cNvPicPr>
          <p:nvPr/>
        </p:nvPicPr>
        <p:blipFill>
          <a:blip r:embed="rId2" cstate="print">
            <a:extLst/>
          </a:blip>
          <a:srcRect l="17453" t="12268" r="12700" b="19044"/>
          <a:stretch>
            <a:fillRect/>
          </a:stretch>
        </p:blipFill>
        <p:spPr>
          <a:xfrm>
            <a:off x="10853601" y="0"/>
            <a:ext cx="936884" cy="1060478"/>
          </a:xfrm>
          <a:prstGeom prst="rect">
            <a:avLst/>
          </a:prstGeom>
          <a:ln w="12700">
            <a:miter lim="400000"/>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ose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5285" y="70339"/>
            <a:ext cx="8839200" cy="6629400"/>
          </a:xfrm>
          <a:prstGeom prst="rect">
            <a:avLst/>
          </a:prstGeom>
          <a:noFill/>
          <a:extLst>
            <a:ext uri="{909E8E84-426E-40DD-AFC4-6F175D3DCCD1}">
              <a14:hiddenFill xmlns="" xmlns:a14="http://schemas.microsoft.com/office/drawing/2010/main">
                <a:solidFill>
                  <a:srgbClr val="FFFFFF"/>
                </a:solidFill>
              </a14:hiddenFill>
            </a:ext>
          </a:extLst>
        </p:spPr>
      </p:pic>
      <p:sp>
        <p:nvSpPr>
          <p:cNvPr id="53251" name="WordArt 3"/>
          <p:cNvSpPr>
            <a:spLocks noChangeArrowheads="1" noChangeShapeType="1" noTextEdit="1"/>
          </p:cNvSpPr>
          <p:nvPr/>
        </p:nvSpPr>
        <p:spPr bwMode="auto">
          <a:xfrm>
            <a:off x="1336431" y="5137150"/>
            <a:ext cx="2438400" cy="1143000"/>
          </a:xfrm>
          <a:prstGeom prst="rect">
            <a:avLst/>
          </a:prstGeom>
          <a:extLst>
            <a:ext uri="{AF507438-7753-43E0-B8FC-AC1667EBCBE1}">
              <a14:hiddenEffects xmln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IN" sz="3600" kern="10" dirty="0">
                <a:ln w="9525">
                  <a:round/>
                  <a:headEnd/>
                  <a:tailEnd/>
                </a:ln>
                <a:gradFill rotWithShape="0">
                  <a:gsLst>
                    <a:gs pos="0">
                      <a:srgbClr val="FFE701"/>
                    </a:gs>
                    <a:gs pos="100000">
                      <a:srgbClr val="FE3E02"/>
                    </a:gs>
                  </a:gsLst>
                  <a:lin ang="5400000" scaled="1"/>
                </a:gradFill>
                <a:latin typeface="Impact" panose="020B0806030902050204" pitchFamily="34" charset="0"/>
              </a:rPr>
              <a:t>Thank you</a:t>
            </a:r>
          </a:p>
        </p:txBody>
      </p:sp>
      <p:sp>
        <p:nvSpPr>
          <p:cNvPr id="53252" name="Text Box 4"/>
          <p:cNvSpPr txBox="1">
            <a:spLocks noChangeArrowheads="1"/>
          </p:cNvSpPr>
          <p:nvPr/>
        </p:nvSpPr>
        <p:spPr bwMode="auto">
          <a:xfrm>
            <a:off x="6828692" y="5943600"/>
            <a:ext cx="28194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solidFill>
                  <a:srgbClr val="FFFF00"/>
                </a:solidFill>
                <a:latin typeface="Arial" panose="020B0604020202020204" pitchFamily="34" charset="0"/>
              </a:rPr>
              <a:t>keshavtayade@yahoo.com</a:t>
            </a:r>
          </a:p>
        </p:txBody>
      </p:sp>
      <p:pic>
        <p:nvPicPr>
          <p:cNvPr id="5" name="Picture 4" descr="Picture 6"/>
          <p:cNvPicPr>
            <a:picLocks noChangeAspect="1"/>
          </p:cNvPicPr>
          <p:nvPr/>
        </p:nvPicPr>
        <p:blipFill>
          <a:blip r:embed="rId3" cstate="print">
            <a:extLst/>
          </a:blip>
          <a:srcRect l="17453" t="12268" r="12700" b="19044"/>
          <a:stretch>
            <a:fillRect/>
          </a:stretch>
        </p:blipFill>
        <p:spPr>
          <a:xfrm>
            <a:off x="10668963" y="149469"/>
            <a:ext cx="986485" cy="1116623"/>
          </a:xfrm>
          <a:prstGeom prst="rect">
            <a:avLst/>
          </a:prstGeom>
          <a:ln w="12700">
            <a:miter lim="400000"/>
          </a:ln>
        </p:spPr>
      </p:pic>
    </p:spTree>
    <p:extLst>
      <p:ext uri="{BB962C8B-B14F-4D97-AF65-F5344CB8AC3E}">
        <p14:creationId xmlns="" xmlns:p14="http://schemas.microsoft.com/office/powerpoint/2010/main" val="1241944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3" name="Text Box 4"/>
          <p:cNvSpPr txBox="1">
            <a:spLocks noChangeArrowheads="1"/>
          </p:cNvSpPr>
          <p:nvPr/>
        </p:nvSpPr>
        <p:spPr bwMode="auto">
          <a:xfrm>
            <a:off x="1143000" y="609600"/>
            <a:ext cx="7620000" cy="593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dirty="0">
                <a:latin typeface="Tahoma" panose="020B0604030504040204" pitchFamily="34" charset="0"/>
              </a:rPr>
              <a:t>Hydration of Portland cement </a:t>
            </a:r>
          </a:p>
          <a:p>
            <a:pPr>
              <a:spcBef>
                <a:spcPct val="50000"/>
              </a:spcBef>
            </a:pPr>
            <a:r>
              <a:rPr lang="en-US" altLang="en-US" dirty="0">
                <a:latin typeface="Tahoma" panose="020B0604030504040204" pitchFamily="34" charset="0"/>
              </a:rPr>
              <a:t>Exothermic reaction </a:t>
            </a:r>
          </a:p>
          <a:p>
            <a:pPr>
              <a:spcBef>
                <a:spcPct val="50000"/>
              </a:spcBef>
            </a:pPr>
            <a:r>
              <a:rPr lang="en-US" altLang="en-US" dirty="0">
                <a:latin typeface="Tahoma" panose="020B0604030504040204" pitchFamily="34" charset="0"/>
              </a:rPr>
              <a:t>Large amount of heat generated  in mass concrete elements</a:t>
            </a:r>
          </a:p>
          <a:p>
            <a:pPr>
              <a:spcBef>
                <a:spcPct val="50000"/>
              </a:spcBef>
            </a:pPr>
            <a:r>
              <a:rPr lang="en-US" altLang="en-US" dirty="0">
                <a:latin typeface="Tahoma" panose="020B0604030504040204" pitchFamily="34" charset="0"/>
              </a:rPr>
              <a:t>Concrete has low thermal conductivity</a:t>
            </a:r>
          </a:p>
          <a:p>
            <a:pPr>
              <a:spcBef>
                <a:spcPct val="50000"/>
              </a:spcBef>
            </a:pPr>
            <a:r>
              <a:rPr lang="en-US" altLang="en-US" dirty="0">
                <a:latin typeface="Tahoma" panose="020B0604030504040204" pitchFamily="34" charset="0"/>
              </a:rPr>
              <a:t>Great portion of generated heat is trapped inside  and  dissipated slowly   </a:t>
            </a:r>
          </a:p>
          <a:p>
            <a:pPr>
              <a:spcBef>
                <a:spcPct val="50000"/>
              </a:spcBef>
            </a:pPr>
            <a:r>
              <a:rPr lang="en-US" altLang="en-US" dirty="0">
                <a:latin typeface="Tahoma" panose="020B0604030504040204" pitchFamily="34" charset="0"/>
              </a:rPr>
              <a:t>So temperature increases inside </a:t>
            </a:r>
          </a:p>
          <a:p>
            <a:pPr>
              <a:spcBef>
                <a:spcPct val="50000"/>
              </a:spcBef>
            </a:pPr>
            <a:r>
              <a:rPr lang="en-US" altLang="en-US" dirty="0">
                <a:latin typeface="Tahoma" panose="020B0604030504040204" pitchFamily="34" charset="0"/>
              </a:rPr>
              <a:t>Temperature difference between the center and outer part is created </a:t>
            </a:r>
          </a:p>
          <a:p>
            <a:pPr>
              <a:spcBef>
                <a:spcPct val="50000"/>
              </a:spcBef>
            </a:pPr>
            <a:r>
              <a:rPr lang="en-US" altLang="en-US" dirty="0">
                <a:latin typeface="Tahoma" panose="020B0604030504040204" pitchFamily="34" charset="0"/>
              </a:rPr>
              <a:t>Cause for tensile stresses </a:t>
            </a:r>
          </a:p>
          <a:p>
            <a:pPr>
              <a:spcBef>
                <a:spcPct val="50000"/>
              </a:spcBef>
            </a:pPr>
            <a:r>
              <a:rPr lang="en-US" altLang="en-US" dirty="0">
                <a:latin typeface="Tahoma" panose="020B0604030504040204" pitchFamily="34" charset="0"/>
              </a:rPr>
              <a:t>Gives rise to thermal cracks in concrete structure. </a:t>
            </a:r>
          </a:p>
        </p:txBody>
      </p:sp>
      <p:sp>
        <p:nvSpPr>
          <p:cNvPr id="4" name="Text Box 13"/>
          <p:cNvSpPr txBox="1">
            <a:spLocks noChangeArrowheads="1"/>
          </p:cNvSpPr>
          <p:nvPr/>
        </p:nvSpPr>
        <p:spPr bwMode="auto">
          <a:xfrm>
            <a:off x="1752600" y="90488"/>
            <a:ext cx="54864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FF00FF"/>
                </a:solidFill>
                <a:cs typeface="Times New Roman" panose="02020603050405020304" pitchFamily="18" charset="0"/>
              </a:rPr>
              <a:t>Heat Generation and its Effect</a:t>
            </a:r>
            <a:r>
              <a:rPr lang="en-US" altLang="en-US" dirty="0">
                <a:cs typeface="Times New Roman" panose="02020603050405020304" pitchFamily="18" charset="0"/>
              </a:rPr>
              <a:t> </a:t>
            </a:r>
          </a:p>
        </p:txBody>
      </p:sp>
      <p:sp>
        <p:nvSpPr>
          <p:cNvPr id="6" name="AutoShape 14"/>
          <p:cNvSpPr>
            <a:spLocks noChangeArrowheads="1"/>
          </p:cNvSpPr>
          <p:nvPr/>
        </p:nvSpPr>
        <p:spPr bwMode="auto">
          <a:xfrm>
            <a:off x="7086600" y="152400"/>
            <a:ext cx="533400" cy="457200"/>
          </a:xfrm>
          <a:prstGeom prst="irregularSeal2">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7" name="AutoShape 15"/>
          <p:cNvSpPr>
            <a:spLocks noChangeArrowheads="1"/>
          </p:cNvSpPr>
          <p:nvPr/>
        </p:nvSpPr>
        <p:spPr bwMode="auto">
          <a:xfrm>
            <a:off x="1066800" y="76200"/>
            <a:ext cx="609600" cy="533400"/>
          </a:xfrm>
          <a:prstGeom prst="star4">
            <a:avLst>
              <a:gd name="adj" fmla="val 12500"/>
            </a:avLst>
          </a:prstGeom>
          <a:solidFill>
            <a:srgbClr val="FF66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8" name="AutoShape 11"/>
          <p:cNvSpPr>
            <a:spLocks noChangeArrowheads="1"/>
          </p:cNvSpPr>
          <p:nvPr/>
        </p:nvSpPr>
        <p:spPr bwMode="auto">
          <a:xfrm>
            <a:off x="2338754" y="961292"/>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9" name="AutoShape 11"/>
          <p:cNvSpPr>
            <a:spLocks noChangeArrowheads="1"/>
          </p:cNvSpPr>
          <p:nvPr/>
        </p:nvSpPr>
        <p:spPr bwMode="auto">
          <a:xfrm>
            <a:off x="2760784" y="1532793"/>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10" name="AutoShape 11"/>
          <p:cNvSpPr>
            <a:spLocks noChangeArrowheads="1"/>
          </p:cNvSpPr>
          <p:nvPr/>
        </p:nvSpPr>
        <p:spPr bwMode="auto">
          <a:xfrm>
            <a:off x="3024554" y="2385646"/>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11" name="AutoShape 11"/>
          <p:cNvSpPr>
            <a:spLocks noChangeArrowheads="1"/>
          </p:cNvSpPr>
          <p:nvPr/>
        </p:nvSpPr>
        <p:spPr bwMode="auto">
          <a:xfrm>
            <a:off x="3402623" y="3009900"/>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12" name="AutoShape 11"/>
          <p:cNvSpPr>
            <a:spLocks noChangeArrowheads="1"/>
          </p:cNvSpPr>
          <p:nvPr/>
        </p:nvSpPr>
        <p:spPr bwMode="auto">
          <a:xfrm>
            <a:off x="3789485" y="3897923"/>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13" name="AutoShape 11"/>
          <p:cNvSpPr>
            <a:spLocks noChangeArrowheads="1"/>
          </p:cNvSpPr>
          <p:nvPr/>
        </p:nvSpPr>
        <p:spPr bwMode="auto">
          <a:xfrm>
            <a:off x="4255477" y="4495801"/>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14" name="AutoShape 11"/>
          <p:cNvSpPr>
            <a:spLocks noChangeArrowheads="1"/>
          </p:cNvSpPr>
          <p:nvPr/>
        </p:nvSpPr>
        <p:spPr bwMode="auto">
          <a:xfrm>
            <a:off x="4495800" y="5348654"/>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
        <p:nvSpPr>
          <p:cNvPr id="15" name="AutoShape 11"/>
          <p:cNvSpPr>
            <a:spLocks noChangeArrowheads="1"/>
          </p:cNvSpPr>
          <p:nvPr/>
        </p:nvSpPr>
        <p:spPr bwMode="auto">
          <a:xfrm>
            <a:off x="4765431" y="5928947"/>
            <a:ext cx="152400" cy="3048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1800">
              <a:latin typeface="Tahoma" panose="020B0604030504040204" pitchFamily="34" charset="0"/>
              <a:cs typeface="Times New Roman" panose="02020603050405020304" pitchFamily="18" charset="0"/>
            </a:endParaRPr>
          </a:p>
        </p:txBody>
      </p:sp>
    </p:spTree>
    <p:extLst>
      <p:ext uri="{BB962C8B-B14F-4D97-AF65-F5344CB8AC3E}">
        <p14:creationId xmlns="" xmlns:p14="http://schemas.microsoft.com/office/powerpoint/2010/main" val="16974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par>
                                <p:cTn id="7" presetID="6" presetClass="emph" presetSubtype="0" fill="hold" grpId="0" nodeType="withEffect">
                                  <p:stCondLst>
                                    <p:cond delay="0"/>
                                  </p:stCondLst>
                                  <p:childTnLst>
                                    <p:animScale>
                                      <p:cBhvr>
                                        <p:cTn id="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pic>
        <p:nvPicPr>
          <p:cNvPr id="3" name="Picture 4" descr="Temp_Evolu"/>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71600" y="1219200"/>
            <a:ext cx="7391400" cy="4576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828800" y="457200"/>
            <a:ext cx="65071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1800" b="1" dirty="0">
                <a:latin typeface="Tahoma" panose="020B0604030504040204" pitchFamily="34" charset="0"/>
              </a:rPr>
              <a:t> </a:t>
            </a:r>
            <a:r>
              <a:rPr lang="en-US" altLang="en-US" sz="2800" b="1" dirty="0">
                <a:solidFill>
                  <a:srgbClr val="FF00FF"/>
                </a:solidFill>
                <a:latin typeface="Tahoma" panose="020B0604030504040204" pitchFamily="34" charset="0"/>
              </a:rPr>
              <a:t>Temperature Evolution in concrete</a:t>
            </a:r>
            <a:r>
              <a:rPr lang="en-US" altLang="en-US" sz="1800" dirty="0">
                <a:latin typeface="Tahoma" panose="020B0604030504040204" pitchFamily="34" charset="0"/>
              </a:rPr>
              <a:t> </a:t>
            </a:r>
          </a:p>
        </p:txBody>
      </p:sp>
      <p:sp>
        <p:nvSpPr>
          <p:cNvPr id="6" name="Text Box 6"/>
          <p:cNvSpPr txBox="1">
            <a:spLocks noChangeArrowheads="1"/>
          </p:cNvSpPr>
          <p:nvPr/>
        </p:nvSpPr>
        <p:spPr bwMode="auto">
          <a:xfrm>
            <a:off x="1295400" y="5943600"/>
            <a:ext cx="7315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a:solidFill>
                  <a:srgbClr val="0000FF"/>
                </a:solidFill>
                <a:cs typeface="Times New Roman" panose="02020603050405020304" pitchFamily="18" charset="0"/>
              </a:rPr>
              <a:t>∆T</a:t>
            </a:r>
            <a:r>
              <a:rPr lang="en-US" altLang="en-US" sz="2800">
                <a:cs typeface="Times New Roman" panose="02020603050405020304" pitchFamily="18" charset="0"/>
              </a:rPr>
              <a:t> = Temperature Rise – </a:t>
            </a:r>
            <a:r>
              <a:rPr lang="en-US" altLang="en-US" sz="2800">
                <a:solidFill>
                  <a:srgbClr val="0000FF"/>
                </a:solidFill>
                <a:cs typeface="Times New Roman" panose="02020603050405020304" pitchFamily="18" charset="0"/>
              </a:rPr>
              <a:t>Needs to be assessed</a:t>
            </a:r>
          </a:p>
        </p:txBody>
      </p:sp>
    </p:spTree>
    <p:extLst>
      <p:ext uri="{BB962C8B-B14F-4D97-AF65-F5344CB8AC3E}">
        <p14:creationId xmlns="" xmlns:p14="http://schemas.microsoft.com/office/powerpoint/2010/main" val="312563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pic>
        <p:nvPicPr>
          <p:cNvPr id="3" name="Picture 2" descr="CIMG217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0" y="2904172"/>
            <a:ext cx="4693920" cy="3639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944880" y="0"/>
            <a:ext cx="8656320" cy="29238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Arial" panose="020B0604020202020204" pitchFamily="34" charset="0"/>
              </a:rPr>
              <a:t>In massive concrete structures, internal restraint occurs from the inability of the heat to dissipate quickly from the core of the member due to the low thermal diffusivity of the concrete. A </a:t>
            </a:r>
            <a:r>
              <a:rPr lang="en-US" altLang="en-US" sz="2400" dirty="0">
                <a:solidFill>
                  <a:srgbClr val="FF0066"/>
                </a:solidFill>
                <a:latin typeface="Arial" panose="020B0604020202020204" pitchFamily="34" charset="0"/>
              </a:rPr>
              <a:t>temperature differential</a:t>
            </a:r>
            <a:r>
              <a:rPr lang="en-US" altLang="en-US" sz="2400" dirty="0">
                <a:latin typeface="Arial" panose="020B0604020202020204" pitchFamily="34" charset="0"/>
              </a:rPr>
              <a:t> is set up between the core of the concrete and the surface – </a:t>
            </a:r>
            <a:r>
              <a:rPr lang="en-US" altLang="en-US" sz="2400" dirty="0">
                <a:solidFill>
                  <a:srgbClr val="FF0066"/>
                </a:solidFill>
                <a:latin typeface="Arial" panose="020B0604020202020204" pitchFamily="34" charset="0"/>
              </a:rPr>
              <a:t>Leads to Cracking</a:t>
            </a:r>
            <a:r>
              <a:rPr lang="en-US" altLang="en-US" sz="2400" dirty="0">
                <a:latin typeface="Arial" panose="020B0604020202020204" pitchFamily="34" charset="0"/>
              </a:rPr>
              <a:t>. </a:t>
            </a:r>
          </a:p>
          <a:p>
            <a:pPr>
              <a:spcBef>
                <a:spcPct val="50000"/>
              </a:spcBef>
            </a:pPr>
            <a:r>
              <a:rPr lang="en-US" altLang="en-US" sz="2400" dirty="0">
                <a:latin typeface="Arial" panose="020B0604020202020204" pitchFamily="34" charset="0"/>
              </a:rPr>
              <a:t>The </a:t>
            </a:r>
            <a:r>
              <a:rPr lang="en-US" altLang="en-US" sz="2400" dirty="0">
                <a:solidFill>
                  <a:srgbClr val="FF0000"/>
                </a:solidFill>
                <a:latin typeface="Arial" panose="020B0604020202020204" pitchFamily="34" charset="0"/>
              </a:rPr>
              <a:t>critical 20</a:t>
            </a:r>
            <a:r>
              <a:rPr lang="en-US" altLang="en-US" sz="2400" baseline="30000" dirty="0">
                <a:solidFill>
                  <a:srgbClr val="FF0000"/>
                </a:solidFill>
                <a:latin typeface="Arial" panose="020B0604020202020204" pitchFamily="34" charset="0"/>
              </a:rPr>
              <a:t>0</a:t>
            </a:r>
            <a:r>
              <a:rPr lang="en-US" altLang="en-US" sz="2400" dirty="0">
                <a:solidFill>
                  <a:srgbClr val="FF0000"/>
                </a:solidFill>
                <a:latin typeface="Arial" panose="020B0604020202020204" pitchFamily="34" charset="0"/>
              </a:rPr>
              <a:t>C (36</a:t>
            </a:r>
            <a:r>
              <a:rPr lang="en-US" altLang="en-US" sz="2400" baseline="30000" dirty="0">
                <a:solidFill>
                  <a:srgbClr val="FF0000"/>
                </a:solidFill>
                <a:latin typeface="Arial" panose="020B0604020202020204" pitchFamily="34" charset="0"/>
              </a:rPr>
              <a:t>0</a:t>
            </a:r>
            <a:r>
              <a:rPr lang="en-US" altLang="en-US" sz="2400" dirty="0">
                <a:solidFill>
                  <a:srgbClr val="FF0000"/>
                </a:solidFill>
                <a:latin typeface="Arial" panose="020B0604020202020204" pitchFamily="34" charset="0"/>
              </a:rPr>
              <a:t>F) temperature </a:t>
            </a:r>
            <a:r>
              <a:rPr lang="en-US" altLang="en-US" sz="2400" dirty="0">
                <a:latin typeface="Arial" panose="020B0604020202020204" pitchFamily="34" charset="0"/>
              </a:rPr>
              <a:t>difference occurs during </a:t>
            </a:r>
            <a:r>
              <a:rPr lang="en-US" altLang="en-US" sz="2800" b="1" dirty="0">
                <a:solidFill>
                  <a:srgbClr val="FF0000"/>
                </a:solidFill>
                <a:latin typeface="Arial" panose="020B0604020202020204" pitchFamily="34" charset="0"/>
              </a:rPr>
              <a:t>Heating</a:t>
            </a:r>
            <a:r>
              <a:rPr lang="en-US" altLang="en-US" sz="2400" dirty="0">
                <a:latin typeface="Arial" panose="020B0604020202020204" pitchFamily="34" charset="0"/>
              </a:rPr>
              <a:t> </a:t>
            </a:r>
            <a:r>
              <a:rPr lang="en-US" altLang="en-US" sz="2400" dirty="0" smtClean="0">
                <a:latin typeface="Arial" panose="020B0604020202020204" pitchFamily="34" charset="0"/>
              </a:rPr>
              <a:t>- - i.e</a:t>
            </a:r>
            <a:r>
              <a:rPr lang="en-US" altLang="en-US" sz="2400" dirty="0">
                <a:latin typeface="Arial" panose="020B0604020202020204" pitchFamily="34" charset="0"/>
              </a:rPr>
              <a:t>. when temperature is </a:t>
            </a:r>
            <a:r>
              <a:rPr lang="en-US" altLang="en-US" sz="2400" dirty="0">
                <a:solidFill>
                  <a:srgbClr val="0000FF"/>
                </a:solidFill>
                <a:latin typeface="Arial" panose="020B0604020202020204" pitchFamily="34" charset="0"/>
              </a:rPr>
              <a:t>increasing</a:t>
            </a:r>
            <a:r>
              <a:rPr lang="en-US" altLang="en-US" sz="2400" dirty="0">
                <a:latin typeface="Arial" panose="020B0604020202020204" pitchFamily="34" charset="0"/>
              </a:rPr>
              <a:t>.</a:t>
            </a:r>
          </a:p>
        </p:txBody>
      </p:sp>
      <p:sp>
        <p:nvSpPr>
          <p:cNvPr id="6" name="Text Box 4"/>
          <p:cNvSpPr txBox="1">
            <a:spLocks noChangeArrowheads="1"/>
          </p:cNvSpPr>
          <p:nvPr/>
        </p:nvSpPr>
        <p:spPr bwMode="auto">
          <a:xfrm>
            <a:off x="6324600" y="3291840"/>
            <a:ext cx="3048000" cy="2769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FF"/>
                </a:solidFill>
                <a:latin typeface="Arial" panose="020B0604020202020204" pitchFamily="34" charset="0"/>
              </a:rPr>
              <a:t>Figure  shows a pattern of temperature change, which causes </a:t>
            </a:r>
            <a:r>
              <a:rPr lang="en-US" altLang="en-US" sz="2400" dirty="0">
                <a:solidFill>
                  <a:srgbClr val="0000FF"/>
                </a:solidFill>
                <a:latin typeface="Arial" panose="020B0604020202020204" pitchFamily="34" charset="0"/>
              </a:rPr>
              <a:t>internal cracking</a:t>
            </a:r>
            <a:r>
              <a:rPr lang="en-US" altLang="en-US" sz="2400" dirty="0">
                <a:solidFill>
                  <a:srgbClr val="FF00FF"/>
                </a:solidFill>
                <a:latin typeface="Arial" panose="020B0604020202020204" pitchFamily="34" charset="0"/>
              </a:rPr>
              <a:t> of a large concrete</a:t>
            </a:r>
            <a:r>
              <a:rPr lang="en-US" altLang="en-US" sz="2400" dirty="0">
                <a:solidFill>
                  <a:srgbClr val="FF00FF"/>
                </a:solidFill>
              </a:rPr>
              <a:t> </a:t>
            </a:r>
            <a:r>
              <a:rPr lang="en-US" altLang="en-US" sz="2400" dirty="0">
                <a:solidFill>
                  <a:srgbClr val="FF00FF"/>
                </a:solidFill>
                <a:latin typeface="Arial" panose="020B0604020202020204" pitchFamily="34" charset="0"/>
              </a:rPr>
              <a:t>mass.</a:t>
            </a:r>
          </a:p>
          <a:p>
            <a:pPr>
              <a:spcBef>
                <a:spcPct val="50000"/>
              </a:spcBef>
            </a:pPr>
            <a:r>
              <a:rPr lang="en-US" altLang="en-US" sz="2000" dirty="0">
                <a:solidFill>
                  <a:srgbClr val="FF00FF"/>
                </a:solidFill>
                <a:latin typeface="Arial" panose="020B0604020202020204" pitchFamily="34" charset="0"/>
              </a:rPr>
              <a:t> </a:t>
            </a:r>
          </a:p>
        </p:txBody>
      </p:sp>
    </p:spTree>
    <p:extLst>
      <p:ext uri="{BB962C8B-B14F-4D97-AF65-F5344CB8AC3E}">
        <p14:creationId xmlns="" xmlns:p14="http://schemas.microsoft.com/office/powerpoint/2010/main" val="1349698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pic>
        <p:nvPicPr>
          <p:cNvPr id="3" name="Picture 2" descr="CIMG217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1640" y="2675382"/>
            <a:ext cx="4693920" cy="363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6492240" y="3002280"/>
            <a:ext cx="309372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FF"/>
                </a:solidFill>
                <a:latin typeface="Arial" panose="020B0604020202020204" pitchFamily="34" charset="0"/>
              </a:rPr>
              <a:t>Figure shows pattern of temperature change which causes </a:t>
            </a:r>
            <a:r>
              <a:rPr lang="en-US" altLang="en-US" sz="2400" dirty="0">
                <a:solidFill>
                  <a:srgbClr val="0000FF"/>
                </a:solidFill>
                <a:latin typeface="Arial" panose="020B0604020202020204" pitchFamily="34" charset="0"/>
              </a:rPr>
              <a:t>external thermal cracking</a:t>
            </a:r>
            <a:r>
              <a:rPr lang="en-US" altLang="en-US" sz="2400" dirty="0">
                <a:solidFill>
                  <a:srgbClr val="FF00FF"/>
                </a:solidFill>
                <a:latin typeface="Arial" panose="020B0604020202020204" pitchFamily="34" charset="0"/>
              </a:rPr>
              <a:t> of large concrete mass</a:t>
            </a:r>
            <a:r>
              <a:rPr lang="en-US" altLang="en-US" sz="2000" dirty="0">
                <a:solidFill>
                  <a:srgbClr val="FF00FF"/>
                </a:solidFill>
                <a:latin typeface="Arial" panose="020B0604020202020204" pitchFamily="34" charset="0"/>
              </a:rPr>
              <a:t>. </a:t>
            </a:r>
          </a:p>
        </p:txBody>
      </p:sp>
      <p:sp>
        <p:nvSpPr>
          <p:cNvPr id="6" name="Text Box 4"/>
          <p:cNvSpPr txBox="1">
            <a:spLocks noChangeArrowheads="1"/>
          </p:cNvSpPr>
          <p:nvPr/>
        </p:nvSpPr>
        <p:spPr bwMode="auto">
          <a:xfrm>
            <a:off x="716280" y="320040"/>
            <a:ext cx="8763000" cy="21852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Arial" panose="020B0604020202020204" pitchFamily="34" charset="0"/>
              </a:rPr>
              <a:t>The non uniform expansion and contraction will result in thermal stresses within the concrete element, and due to restraint results in </a:t>
            </a:r>
            <a:r>
              <a:rPr lang="en-US" altLang="en-US" sz="2400" dirty="0">
                <a:solidFill>
                  <a:srgbClr val="0000FF"/>
                </a:solidFill>
                <a:latin typeface="Arial" panose="020B0604020202020204" pitchFamily="34" charset="0"/>
              </a:rPr>
              <a:t>external cracking of concrete</a:t>
            </a:r>
            <a:r>
              <a:rPr lang="en-US" altLang="en-US" sz="2400" dirty="0">
                <a:latin typeface="Arial" panose="020B0604020202020204" pitchFamily="34" charset="0"/>
              </a:rPr>
              <a:t>. </a:t>
            </a:r>
            <a:endParaRPr lang="en-US" altLang="en-US" sz="2400" dirty="0" smtClean="0">
              <a:latin typeface="Arial" panose="020B0604020202020204" pitchFamily="34" charset="0"/>
            </a:endParaRPr>
          </a:p>
          <a:p>
            <a:pPr>
              <a:spcBef>
                <a:spcPct val="50000"/>
              </a:spcBef>
            </a:pPr>
            <a:r>
              <a:rPr lang="en-US" altLang="en-US" sz="2400" dirty="0" smtClean="0">
                <a:latin typeface="Arial" panose="020B0604020202020204" pitchFamily="34" charset="0"/>
              </a:rPr>
              <a:t>The </a:t>
            </a:r>
            <a:r>
              <a:rPr lang="en-US" altLang="en-US" sz="2400" dirty="0">
                <a:solidFill>
                  <a:srgbClr val="FF0066"/>
                </a:solidFill>
                <a:latin typeface="Arial" panose="020B0604020202020204" pitchFamily="34" charset="0"/>
              </a:rPr>
              <a:t>critical 20</a:t>
            </a:r>
            <a:r>
              <a:rPr lang="en-US" altLang="en-US" sz="2400" baseline="30000" dirty="0">
                <a:solidFill>
                  <a:srgbClr val="FF0066"/>
                </a:solidFill>
                <a:latin typeface="Arial" panose="020B0604020202020204" pitchFamily="34" charset="0"/>
              </a:rPr>
              <a:t>0</a:t>
            </a:r>
            <a:r>
              <a:rPr lang="en-US" altLang="en-US" sz="2400" dirty="0">
                <a:solidFill>
                  <a:srgbClr val="FF0066"/>
                </a:solidFill>
                <a:latin typeface="Arial" panose="020B0604020202020204" pitchFamily="34" charset="0"/>
              </a:rPr>
              <a:t>C (36</a:t>
            </a:r>
            <a:r>
              <a:rPr lang="en-US" altLang="en-US" sz="2400" baseline="30000" dirty="0">
                <a:solidFill>
                  <a:srgbClr val="FF0066"/>
                </a:solidFill>
                <a:latin typeface="Arial" panose="020B0604020202020204" pitchFamily="34" charset="0"/>
              </a:rPr>
              <a:t>0</a:t>
            </a:r>
            <a:r>
              <a:rPr lang="en-US" altLang="en-US" sz="2400" dirty="0">
                <a:solidFill>
                  <a:srgbClr val="FF0066"/>
                </a:solidFill>
                <a:latin typeface="Arial" panose="020B0604020202020204" pitchFamily="34" charset="0"/>
              </a:rPr>
              <a:t>F) temperature difference</a:t>
            </a:r>
            <a:r>
              <a:rPr lang="en-US" altLang="en-US" sz="2400" dirty="0">
                <a:latin typeface="Arial" panose="020B0604020202020204" pitchFamily="34" charset="0"/>
              </a:rPr>
              <a:t> occurs during </a:t>
            </a:r>
            <a:r>
              <a:rPr lang="en-US" altLang="en-US" sz="2800" b="1" dirty="0" smtClean="0">
                <a:solidFill>
                  <a:srgbClr val="FF0000"/>
                </a:solidFill>
                <a:latin typeface="Arial" panose="020B0604020202020204" pitchFamily="34" charset="0"/>
              </a:rPr>
              <a:t>Cooling</a:t>
            </a:r>
            <a:r>
              <a:rPr lang="en-US" altLang="en-US" sz="2400" dirty="0" smtClean="0">
                <a:solidFill>
                  <a:srgbClr val="FF0000"/>
                </a:solidFill>
                <a:latin typeface="Arial" panose="020B0604020202020204" pitchFamily="34" charset="0"/>
              </a:rPr>
              <a:t> - - </a:t>
            </a:r>
            <a:r>
              <a:rPr lang="en-US" altLang="en-US" sz="2400" dirty="0" smtClean="0">
                <a:latin typeface="Arial" panose="020B0604020202020204" pitchFamily="34" charset="0"/>
              </a:rPr>
              <a:t>. i.e. when temperature is </a:t>
            </a:r>
            <a:r>
              <a:rPr lang="en-US" altLang="en-US" sz="2400" dirty="0" smtClean="0">
                <a:solidFill>
                  <a:srgbClr val="0000FF"/>
                </a:solidFill>
                <a:latin typeface="Arial" panose="020B0604020202020204" pitchFamily="34" charset="0"/>
              </a:rPr>
              <a:t>decreasing.</a:t>
            </a:r>
            <a:endParaRPr lang="en-US" altLang="en-US" sz="2400" dirty="0">
              <a:solidFill>
                <a:srgbClr val="0000FF"/>
              </a:solidFill>
              <a:latin typeface="Arial" panose="020B0604020202020204" pitchFamily="34" charset="0"/>
            </a:endParaRPr>
          </a:p>
        </p:txBody>
      </p:sp>
    </p:spTree>
    <p:extLst>
      <p:ext uri="{BB962C8B-B14F-4D97-AF65-F5344CB8AC3E}">
        <p14:creationId xmlns="" xmlns:p14="http://schemas.microsoft.com/office/powerpoint/2010/main" val="92595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3" name="Text Box 4"/>
          <p:cNvSpPr txBox="1">
            <a:spLocks noChangeArrowheads="1"/>
          </p:cNvSpPr>
          <p:nvPr/>
        </p:nvSpPr>
        <p:spPr bwMode="auto">
          <a:xfrm>
            <a:off x="1066800" y="381000"/>
            <a:ext cx="7543800" cy="551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800" b="1" dirty="0">
                <a:solidFill>
                  <a:srgbClr val="FF00FF"/>
                </a:solidFill>
                <a:cs typeface="Times New Roman" panose="02020603050405020304" pitchFamily="18" charset="0"/>
              </a:rPr>
              <a:t>Criteria for assessment of hydration heat induced cracks :-</a:t>
            </a:r>
            <a:r>
              <a:rPr lang="en-US" altLang="en-US" dirty="0">
                <a:cs typeface="Times New Roman" panose="02020603050405020304" pitchFamily="18" charset="0"/>
              </a:rPr>
              <a:t> </a:t>
            </a:r>
          </a:p>
          <a:p>
            <a:pPr>
              <a:spcBef>
                <a:spcPct val="50000"/>
              </a:spcBef>
            </a:pPr>
            <a:endParaRPr lang="en-US" altLang="en-US" dirty="0">
              <a:cs typeface="Times New Roman" panose="02020603050405020304" pitchFamily="18" charset="0"/>
            </a:endParaRPr>
          </a:p>
          <a:p>
            <a:pPr lvl="2">
              <a:spcBef>
                <a:spcPct val="50000"/>
              </a:spcBef>
              <a:buClr>
                <a:srgbClr val="0000FF"/>
              </a:buClr>
              <a:buSzPct val="115000"/>
              <a:buFont typeface="Wingdings" panose="05000000000000000000" pitchFamily="2" charset="2"/>
              <a:buChar char="ü"/>
            </a:pPr>
            <a:r>
              <a:rPr lang="en-US" altLang="en-US" dirty="0">
                <a:solidFill>
                  <a:srgbClr val="FF00FF"/>
                </a:solidFill>
                <a:latin typeface="Arial" panose="020B0604020202020204" pitchFamily="34" charset="0"/>
              </a:rPr>
              <a:t>Temperature</a:t>
            </a:r>
            <a:r>
              <a:rPr lang="en-US" altLang="en-US" dirty="0">
                <a:latin typeface="Arial" panose="020B0604020202020204" pitchFamily="34" charset="0"/>
              </a:rPr>
              <a:t> based assessment.</a:t>
            </a:r>
          </a:p>
          <a:p>
            <a:pPr lvl="2">
              <a:spcBef>
                <a:spcPct val="50000"/>
              </a:spcBef>
              <a:buClr>
                <a:srgbClr val="0000FF"/>
              </a:buClr>
              <a:buSzPct val="115000"/>
              <a:buFont typeface="Wingdings" panose="05000000000000000000" pitchFamily="2" charset="2"/>
              <a:buChar char="ü"/>
            </a:pPr>
            <a:r>
              <a:rPr lang="en-US" altLang="en-US" dirty="0">
                <a:solidFill>
                  <a:srgbClr val="FF00FF"/>
                </a:solidFill>
                <a:latin typeface="Arial" panose="020B0604020202020204" pitchFamily="34" charset="0"/>
              </a:rPr>
              <a:t>Stress</a:t>
            </a:r>
            <a:r>
              <a:rPr lang="en-US" altLang="en-US" dirty="0">
                <a:latin typeface="Arial" panose="020B0604020202020204" pitchFamily="34" charset="0"/>
              </a:rPr>
              <a:t> based assessment. </a:t>
            </a:r>
          </a:p>
          <a:p>
            <a:pPr>
              <a:spcBef>
                <a:spcPct val="50000"/>
              </a:spcBef>
            </a:pPr>
            <a:r>
              <a:rPr lang="en-US" altLang="en-US" dirty="0">
                <a:latin typeface="Arial" panose="020B0604020202020204" pitchFamily="34" charset="0"/>
              </a:rPr>
              <a:t>Temperature based assessment </a:t>
            </a:r>
            <a:r>
              <a:rPr lang="en-US" altLang="en-US" dirty="0">
                <a:solidFill>
                  <a:srgbClr val="0000FF"/>
                </a:solidFill>
                <a:latin typeface="Arial" panose="020B0604020202020204" pitchFamily="34" charset="0"/>
              </a:rPr>
              <a:t>frequently</a:t>
            </a:r>
            <a:r>
              <a:rPr lang="en-US" altLang="en-US" dirty="0">
                <a:latin typeface="Arial" panose="020B0604020202020204" pitchFamily="34" charset="0"/>
              </a:rPr>
              <a:t> adopted : - </a:t>
            </a:r>
          </a:p>
          <a:p>
            <a:pPr lvl="2">
              <a:spcBef>
                <a:spcPct val="50000"/>
              </a:spcBef>
              <a:buClr>
                <a:srgbClr val="FF0066"/>
              </a:buClr>
              <a:buSzPct val="115000"/>
              <a:buFont typeface="Wingdings" panose="05000000000000000000" pitchFamily="2" charset="2"/>
              <a:buChar char="§"/>
            </a:pPr>
            <a:r>
              <a:rPr lang="en-US" altLang="en-US" dirty="0">
                <a:latin typeface="Arial" panose="020B0604020202020204" pitchFamily="34" charset="0"/>
              </a:rPr>
              <a:t> as temperatures can be </a:t>
            </a:r>
            <a:r>
              <a:rPr lang="en-US" altLang="en-US" dirty="0">
                <a:solidFill>
                  <a:srgbClr val="0000FF"/>
                </a:solidFill>
                <a:latin typeface="Arial" panose="020B0604020202020204" pitchFamily="34" charset="0"/>
              </a:rPr>
              <a:t>readily assessed</a:t>
            </a:r>
            <a:r>
              <a:rPr lang="en-US" altLang="en-US" dirty="0">
                <a:latin typeface="Arial" panose="020B0604020202020204" pitchFamily="34" charset="0"/>
              </a:rPr>
              <a:t> by field  measurements and  numerical analysis </a:t>
            </a:r>
          </a:p>
          <a:p>
            <a:pPr lvl="2">
              <a:spcBef>
                <a:spcPct val="50000"/>
              </a:spcBef>
              <a:buClr>
                <a:srgbClr val="FF0066"/>
              </a:buClr>
              <a:buSzPct val="115000"/>
              <a:buFont typeface="Wingdings" panose="05000000000000000000" pitchFamily="2" charset="2"/>
              <a:buNone/>
            </a:pPr>
            <a:r>
              <a:rPr lang="en-US" altLang="en-US" b="1" dirty="0">
                <a:latin typeface="Arial" panose="020B0604020202020204" pitchFamily="34" charset="0"/>
              </a:rPr>
              <a:t>                        AND</a:t>
            </a:r>
          </a:p>
          <a:p>
            <a:pPr lvl="2">
              <a:spcBef>
                <a:spcPct val="50000"/>
              </a:spcBef>
              <a:buClr>
                <a:srgbClr val="FF0066"/>
              </a:buClr>
              <a:buSzPct val="115000"/>
              <a:buFont typeface="Wingdings" panose="05000000000000000000" pitchFamily="2" charset="2"/>
              <a:buChar char="§"/>
            </a:pPr>
            <a:r>
              <a:rPr lang="en-US" altLang="en-US" dirty="0">
                <a:latin typeface="Arial" panose="020B0604020202020204" pitchFamily="34" charset="0"/>
              </a:rPr>
              <a:t>the </a:t>
            </a:r>
            <a:r>
              <a:rPr lang="en-US" altLang="en-US" dirty="0">
                <a:solidFill>
                  <a:srgbClr val="0000FF"/>
                </a:solidFill>
                <a:latin typeface="Arial" panose="020B0604020202020204" pitchFamily="34" charset="0"/>
              </a:rPr>
              <a:t>reliability </a:t>
            </a:r>
            <a:r>
              <a:rPr lang="en-US" altLang="en-US" dirty="0">
                <a:latin typeface="Arial" panose="020B0604020202020204" pitchFamily="34" charset="0"/>
              </a:rPr>
              <a:t>of temperature measurement is significantly </a:t>
            </a:r>
            <a:r>
              <a:rPr lang="en-US" altLang="en-US" dirty="0">
                <a:solidFill>
                  <a:srgbClr val="0000FF"/>
                </a:solidFill>
                <a:latin typeface="Arial" panose="020B0604020202020204" pitchFamily="34" charset="0"/>
              </a:rPr>
              <a:t>higher </a:t>
            </a:r>
            <a:r>
              <a:rPr lang="en-US" altLang="en-US" dirty="0">
                <a:latin typeface="Arial" panose="020B0604020202020204" pitchFamily="34" charset="0"/>
              </a:rPr>
              <a:t>than stress measurements.</a:t>
            </a:r>
          </a:p>
        </p:txBody>
      </p:sp>
    </p:spTree>
    <p:extLst>
      <p:ext uri="{BB962C8B-B14F-4D97-AF65-F5344CB8AC3E}">
        <p14:creationId xmlns="" xmlns:p14="http://schemas.microsoft.com/office/powerpoint/2010/main" val="3229062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6"/>
          <p:cNvPicPr>
            <a:picLocks noChangeAspect="1"/>
          </p:cNvPicPr>
          <p:nvPr/>
        </p:nvPicPr>
        <p:blipFill>
          <a:blip r:embed="rId2" cstate="print">
            <a:extLst/>
          </a:blip>
          <a:srcRect l="17453" t="12268" r="12700" b="19044"/>
          <a:stretch>
            <a:fillRect/>
          </a:stretch>
        </p:blipFill>
        <p:spPr>
          <a:xfrm>
            <a:off x="10668963" y="149469"/>
            <a:ext cx="986485" cy="1116623"/>
          </a:xfrm>
          <a:prstGeom prst="rect">
            <a:avLst/>
          </a:prstGeom>
          <a:ln w="12700">
            <a:miter lim="400000"/>
          </a:ln>
        </p:spPr>
      </p:pic>
      <p:sp>
        <p:nvSpPr>
          <p:cNvPr id="3" name="Text Box 2"/>
          <p:cNvSpPr txBox="1">
            <a:spLocks noChangeArrowheads="1"/>
          </p:cNvSpPr>
          <p:nvPr/>
        </p:nvSpPr>
        <p:spPr bwMode="auto">
          <a:xfrm>
            <a:off x="762000" y="609600"/>
            <a:ext cx="9059008" cy="6001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33CC"/>
              </a:buClr>
              <a:buSzPct val="110000"/>
              <a:buFont typeface="Wingdings" panose="05000000000000000000" pitchFamily="2" charset="2"/>
              <a:buChar char="ü"/>
            </a:pPr>
            <a:r>
              <a:rPr lang="en-US" altLang="en-US" sz="2400" dirty="0">
                <a:latin typeface="Arial" panose="020B0604020202020204" pitchFamily="34" charset="0"/>
              </a:rPr>
              <a:t>The literature shows that the factors most relevant to cracking in massive structures are thermal stresses induced by thermal gradients - </a:t>
            </a:r>
            <a:r>
              <a:rPr lang="en-US" altLang="en-US" sz="2400" dirty="0">
                <a:solidFill>
                  <a:srgbClr val="0000FF"/>
                </a:solidFill>
                <a:latin typeface="Arial" panose="020B0604020202020204" pitchFamily="34" charset="0"/>
              </a:rPr>
              <a:t>ACI 207, 2007.</a:t>
            </a:r>
            <a:r>
              <a:rPr lang="en-US" altLang="en-US" sz="2400" dirty="0">
                <a:latin typeface="Arial" panose="020B0604020202020204" pitchFamily="34" charset="0"/>
              </a:rPr>
              <a:t> </a:t>
            </a:r>
          </a:p>
          <a:p>
            <a:pPr>
              <a:spcBef>
                <a:spcPct val="50000"/>
              </a:spcBef>
              <a:buClr>
                <a:srgbClr val="FF33CC"/>
              </a:buClr>
              <a:buSzPct val="110000"/>
              <a:buFont typeface="Wingdings" panose="05000000000000000000" pitchFamily="2" charset="2"/>
              <a:buChar char="ü"/>
            </a:pPr>
            <a:r>
              <a:rPr lang="en-US" altLang="en-US" sz="2400" dirty="0">
                <a:latin typeface="Arial" panose="020B0604020202020204" pitchFamily="34" charset="0"/>
              </a:rPr>
              <a:t>The critical 20</a:t>
            </a:r>
            <a:r>
              <a:rPr lang="en-US" altLang="en-US" sz="2400" baseline="30000" dirty="0">
                <a:latin typeface="Arial" panose="020B0604020202020204" pitchFamily="34" charset="0"/>
              </a:rPr>
              <a:t>0</a:t>
            </a:r>
            <a:r>
              <a:rPr lang="en-US" altLang="en-US" sz="2400" dirty="0">
                <a:latin typeface="Arial" panose="020B0604020202020204" pitchFamily="34" charset="0"/>
              </a:rPr>
              <a:t>C (36</a:t>
            </a:r>
            <a:r>
              <a:rPr lang="en-US" altLang="en-US" sz="2400" baseline="30000" dirty="0">
                <a:latin typeface="Arial" panose="020B0604020202020204" pitchFamily="34" charset="0"/>
              </a:rPr>
              <a:t>0</a:t>
            </a:r>
            <a:r>
              <a:rPr lang="en-US" altLang="en-US" sz="2400" dirty="0">
                <a:latin typeface="Arial" panose="020B0604020202020204" pitchFamily="34" charset="0"/>
              </a:rPr>
              <a:t>F) temperature difference occurs during cooling – </a:t>
            </a:r>
            <a:r>
              <a:rPr lang="en-US" altLang="en-US" sz="2400" dirty="0" err="1">
                <a:solidFill>
                  <a:srgbClr val="0000FF"/>
                </a:solidFill>
                <a:latin typeface="Arial" panose="020B0604020202020204" pitchFamily="34" charset="0"/>
              </a:rPr>
              <a:t>FitzGibbon</a:t>
            </a:r>
            <a:r>
              <a:rPr lang="en-US" altLang="en-US" sz="2400" dirty="0">
                <a:solidFill>
                  <a:srgbClr val="0000FF"/>
                </a:solidFill>
                <a:latin typeface="Arial" panose="020B0604020202020204" pitchFamily="34" charset="0"/>
              </a:rPr>
              <a:t>.</a:t>
            </a:r>
            <a:r>
              <a:rPr lang="en-US" altLang="en-US" sz="2400" dirty="0">
                <a:latin typeface="Arial" panose="020B0604020202020204" pitchFamily="34" charset="0"/>
              </a:rPr>
              <a:t> </a:t>
            </a:r>
          </a:p>
          <a:p>
            <a:pPr>
              <a:spcBef>
                <a:spcPct val="50000"/>
              </a:spcBef>
              <a:buClr>
                <a:srgbClr val="FF33CC"/>
              </a:buClr>
              <a:buSzPct val="110000"/>
              <a:buFont typeface="Wingdings" panose="05000000000000000000" pitchFamily="2" charset="2"/>
              <a:buChar char="ü"/>
            </a:pPr>
            <a:r>
              <a:rPr lang="en-US" altLang="en-US" sz="2400" dirty="0">
                <a:latin typeface="Arial" panose="020B0604020202020204" pitchFamily="34" charset="0"/>
              </a:rPr>
              <a:t>According to </a:t>
            </a:r>
            <a:r>
              <a:rPr lang="en-US" altLang="en-US" sz="2400" dirty="0">
                <a:solidFill>
                  <a:srgbClr val="0000FF"/>
                </a:solidFill>
                <a:latin typeface="Arial" panose="020B0604020202020204" pitchFamily="34" charset="0"/>
              </a:rPr>
              <a:t>Neville</a:t>
            </a:r>
            <a:r>
              <a:rPr lang="en-US" altLang="en-US" sz="2400" dirty="0">
                <a:latin typeface="Arial" panose="020B0604020202020204" pitchFamily="34" charset="0"/>
              </a:rPr>
              <a:t>, restraint exists in all but the smallest of concrete members.</a:t>
            </a:r>
          </a:p>
          <a:p>
            <a:pPr>
              <a:spcBef>
                <a:spcPct val="50000"/>
              </a:spcBef>
              <a:buClr>
                <a:srgbClr val="FF33CC"/>
              </a:buClr>
              <a:buSzPct val="110000"/>
              <a:buFont typeface="Wingdings" panose="05000000000000000000" pitchFamily="2" charset="2"/>
              <a:buChar char="ü"/>
            </a:pPr>
            <a:r>
              <a:rPr lang="en-US" altLang="en-US" sz="2400" dirty="0">
                <a:latin typeface="Arial" panose="020B0604020202020204" pitchFamily="34" charset="0"/>
              </a:rPr>
              <a:t> According to </a:t>
            </a:r>
            <a:r>
              <a:rPr lang="en-US" altLang="en-US" sz="2400" dirty="0" err="1">
                <a:solidFill>
                  <a:srgbClr val="0000FF"/>
                </a:solidFill>
                <a:latin typeface="Arial" panose="020B0604020202020204" pitchFamily="34" charset="0"/>
              </a:rPr>
              <a:t>FitzGibbon</a:t>
            </a:r>
            <a:r>
              <a:rPr lang="en-US" altLang="en-US" sz="2400" dirty="0">
                <a:latin typeface="Arial" panose="020B0604020202020204" pitchFamily="34" charset="0"/>
              </a:rPr>
              <a:t>, the cracking strain of concrete is reached when an internal thermal differential of 20</a:t>
            </a:r>
            <a:r>
              <a:rPr lang="en-US" altLang="en-US" sz="2400" baseline="30000" dirty="0">
                <a:latin typeface="Arial" panose="020B0604020202020204" pitchFamily="34" charset="0"/>
              </a:rPr>
              <a:t>0</a:t>
            </a:r>
            <a:r>
              <a:rPr lang="en-US" altLang="en-US" sz="2400" dirty="0">
                <a:latin typeface="Arial" panose="020B0604020202020204" pitchFamily="34" charset="0"/>
              </a:rPr>
              <a:t>C (36</a:t>
            </a:r>
            <a:r>
              <a:rPr lang="en-US" altLang="en-US" sz="2400" baseline="30000" dirty="0">
                <a:latin typeface="Arial" panose="020B0604020202020204" pitchFamily="34" charset="0"/>
              </a:rPr>
              <a:t>0</a:t>
            </a:r>
            <a:r>
              <a:rPr lang="en-US" altLang="en-US" sz="2400" dirty="0">
                <a:latin typeface="Arial" panose="020B0604020202020204" pitchFamily="34" charset="0"/>
              </a:rPr>
              <a:t>F) is exceeded. </a:t>
            </a:r>
          </a:p>
          <a:p>
            <a:pPr>
              <a:spcBef>
                <a:spcPct val="50000"/>
              </a:spcBef>
              <a:buClr>
                <a:srgbClr val="FF33CC"/>
              </a:buClr>
              <a:buSzPct val="110000"/>
              <a:buFont typeface="Wingdings" panose="05000000000000000000" pitchFamily="2" charset="2"/>
              <a:buChar char="ü"/>
            </a:pPr>
            <a:r>
              <a:rPr lang="en-US" altLang="en-US" sz="2400" dirty="0">
                <a:latin typeface="Arial" panose="020B0604020202020204" pitchFamily="34" charset="0"/>
              </a:rPr>
              <a:t>European standard </a:t>
            </a:r>
            <a:r>
              <a:rPr lang="en-US" altLang="en-US" sz="2400" dirty="0">
                <a:solidFill>
                  <a:srgbClr val="0000FF"/>
                </a:solidFill>
                <a:latin typeface="Arial" panose="020B0604020202020204" pitchFamily="34" charset="0"/>
              </a:rPr>
              <a:t>ENV 206:1992</a:t>
            </a:r>
            <a:r>
              <a:rPr lang="en-US" altLang="en-US" sz="2400" dirty="0">
                <a:latin typeface="Arial" panose="020B0604020202020204" pitchFamily="34" charset="0"/>
              </a:rPr>
              <a:t> suggests the limit on the maximum temperature difference between the </a:t>
            </a:r>
            <a:r>
              <a:rPr lang="en-US" altLang="en-US" sz="2400" dirty="0" err="1">
                <a:latin typeface="Arial" panose="020B0604020202020204" pitchFamily="34" charset="0"/>
              </a:rPr>
              <a:t>centre</a:t>
            </a:r>
            <a:r>
              <a:rPr lang="en-US" altLang="en-US" sz="2400" dirty="0">
                <a:latin typeface="Arial" panose="020B0604020202020204" pitchFamily="34" charset="0"/>
              </a:rPr>
              <a:t> and the surface is 20</a:t>
            </a:r>
            <a:r>
              <a:rPr lang="en-US" altLang="en-US" sz="2400" baseline="30000" dirty="0">
                <a:latin typeface="Arial" panose="020B0604020202020204" pitchFamily="34" charset="0"/>
              </a:rPr>
              <a:t>0</a:t>
            </a:r>
            <a:r>
              <a:rPr lang="en-US" altLang="en-US" sz="2400" dirty="0">
                <a:latin typeface="Arial" panose="020B0604020202020204" pitchFamily="34" charset="0"/>
              </a:rPr>
              <a:t> C (36</a:t>
            </a:r>
            <a:r>
              <a:rPr lang="en-US" altLang="en-US" sz="2400" baseline="30000" dirty="0">
                <a:latin typeface="Arial" panose="020B0604020202020204" pitchFamily="34" charset="0"/>
              </a:rPr>
              <a:t>0</a:t>
            </a:r>
            <a:r>
              <a:rPr lang="en-US" altLang="en-US" sz="2400" dirty="0">
                <a:latin typeface="Arial" panose="020B0604020202020204" pitchFamily="34" charset="0"/>
              </a:rPr>
              <a:t> F) to avoid concrete surface cracking caused by heat generated.</a:t>
            </a:r>
          </a:p>
        </p:txBody>
      </p:sp>
      <p:sp>
        <p:nvSpPr>
          <p:cNvPr id="4" name="Text Box 3"/>
          <p:cNvSpPr txBox="1">
            <a:spLocks noChangeArrowheads="1"/>
          </p:cNvSpPr>
          <p:nvPr/>
        </p:nvSpPr>
        <p:spPr bwMode="auto">
          <a:xfrm>
            <a:off x="2285999" y="90488"/>
            <a:ext cx="4785891"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a:solidFill>
                  <a:srgbClr val="FF00FF"/>
                </a:solidFill>
                <a:latin typeface="Arial" panose="020B0604020202020204" pitchFamily="34" charset="0"/>
              </a:rPr>
              <a:t>LITERATURE REVIEW</a:t>
            </a:r>
          </a:p>
        </p:txBody>
      </p:sp>
    </p:spTree>
    <p:extLst>
      <p:ext uri="{BB962C8B-B14F-4D97-AF65-F5344CB8AC3E}">
        <p14:creationId xmlns="" xmlns:p14="http://schemas.microsoft.com/office/powerpoint/2010/main" val="1094428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346</TotalTime>
  <Words>3042</Words>
  <Application>Microsoft Office PowerPoint</Application>
  <PresentationFormat>Custom</PresentationFormat>
  <Paragraphs>473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Facet</vt:lpstr>
      <vt:lpstr>A CASE STUDY ON MEASUREMENT OF TEMPERATURE RISE IN CONCRETE AND ASSESSMENT OF PROBABILITY OF CRACKING DUE TO HEAT OF HYDRATION.                          By - -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Hewlett-Packard Company</dc:creator>
  <cp:lastModifiedBy>RTC</cp:lastModifiedBy>
  <cp:revision>121</cp:revision>
  <dcterms:created xsi:type="dcterms:W3CDTF">2018-06-11T05:31:26Z</dcterms:created>
  <dcterms:modified xsi:type="dcterms:W3CDTF">2018-09-19T05:06:32Z</dcterms:modified>
</cp:coreProperties>
</file>