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76" r:id="rId5"/>
    <p:sldId id="277" r:id="rId6"/>
    <p:sldId id="259" r:id="rId7"/>
    <p:sldId id="284" r:id="rId8"/>
    <p:sldId id="279" r:id="rId9"/>
    <p:sldId id="280" r:id="rId10"/>
    <p:sldId id="260" r:id="rId11"/>
    <p:sldId id="261" r:id="rId12"/>
    <p:sldId id="262" r:id="rId13"/>
    <p:sldId id="263" r:id="rId14"/>
    <p:sldId id="264" r:id="rId15"/>
    <p:sldId id="265" r:id="rId16"/>
    <p:sldId id="266" r:id="rId17"/>
    <p:sldId id="267" r:id="rId18"/>
    <p:sldId id="268" r:id="rId19"/>
    <p:sldId id="281" r:id="rId20"/>
    <p:sldId id="282" r:id="rId21"/>
    <p:sldId id="283" r:id="rId22"/>
    <p:sldId id="269" r:id="rId23"/>
    <p:sldId id="270" r:id="rId24"/>
    <p:sldId id="271" r:id="rId25"/>
    <p:sldId id="272" r:id="rId26"/>
    <p:sldId id="273" r:id="rId27"/>
    <p:sldId id="274" r:id="rId28"/>
    <p:sldId id="275" r:id="rId29"/>
    <p:sldId id="278"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D:\Gowda%20Works\M.Tech%20Project\report\excel%20files\New%20Microsoft%20Excel%20Workshee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latin typeface="Times New Roman" panose="02020603050405020304" pitchFamily="18" charset="0"/>
                <a:cs typeface="Times New Roman" panose="02020603050405020304" pitchFamily="18" charset="0"/>
              </a:rPr>
              <a:t>Particle Size Distribution of Recycled Coarse Aggregtaes</a:t>
            </a:r>
          </a:p>
        </c:rich>
      </c:tx>
      <c:overlay val="0"/>
    </c:title>
    <c:autoTitleDeleted val="0"/>
    <c:plotArea>
      <c:layout/>
      <c:scatterChart>
        <c:scatterStyle val="smoothMarker"/>
        <c:varyColors val="0"/>
        <c:ser>
          <c:idx val="0"/>
          <c:order val="0"/>
          <c:xVal>
            <c:numRef>
              <c:f>RCA!$C$3:$C$8</c:f>
              <c:numCache>
                <c:formatCode>General</c:formatCode>
                <c:ptCount val="6"/>
                <c:pt idx="0">
                  <c:v>10</c:v>
                </c:pt>
                <c:pt idx="1">
                  <c:v>4.75</c:v>
                </c:pt>
                <c:pt idx="2">
                  <c:v>2.36</c:v>
                </c:pt>
                <c:pt idx="3">
                  <c:v>1.1800000000000033</c:v>
                </c:pt>
                <c:pt idx="4">
                  <c:v>0.60000000000000064</c:v>
                </c:pt>
                <c:pt idx="5">
                  <c:v>0.30000000000000032</c:v>
                </c:pt>
              </c:numCache>
            </c:numRef>
          </c:xVal>
          <c:yVal>
            <c:numRef>
              <c:f>RCA!$G$3:$G$8</c:f>
              <c:numCache>
                <c:formatCode>General</c:formatCode>
                <c:ptCount val="6"/>
                <c:pt idx="0">
                  <c:v>20.100000000000001</c:v>
                </c:pt>
                <c:pt idx="1">
                  <c:v>17.5</c:v>
                </c:pt>
                <c:pt idx="2">
                  <c:v>12.5</c:v>
                </c:pt>
                <c:pt idx="3">
                  <c:v>3.9</c:v>
                </c:pt>
                <c:pt idx="4">
                  <c:v>1</c:v>
                </c:pt>
                <c:pt idx="5">
                  <c:v>0</c:v>
                </c:pt>
              </c:numCache>
            </c:numRef>
          </c:yVal>
          <c:smooth val="1"/>
          <c:extLst>
            <c:ext xmlns:c16="http://schemas.microsoft.com/office/drawing/2014/chart" uri="{C3380CC4-5D6E-409C-BE32-E72D297353CC}">
              <c16:uniqueId val="{00000000-AFD6-45A8-94F3-0A58A1607EB8}"/>
            </c:ext>
          </c:extLst>
        </c:ser>
        <c:dLbls>
          <c:showLegendKey val="0"/>
          <c:showVal val="0"/>
          <c:showCatName val="0"/>
          <c:showSerName val="0"/>
          <c:showPercent val="0"/>
          <c:showBubbleSize val="0"/>
        </c:dLbls>
        <c:axId val="89507328"/>
        <c:axId val="93855744"/>
      </c:scatterChart>
      <c:valAx>
        <c:axId val="89507328"/>
        <c:scaling>
          <c:logBase val="10"/>
          <c:orientation val="minMax"/>
        </c:scaling>
        <c:delete val="0"/>
        <c:axPos val="b"/>
        <c:minorGridlines/>
        <c:title>
          <c:tx>
            <c:rich>
              <a:bodyPr/>
              <a:lstStyle/>
              <a:p>
                <a:pPr>
                  <a:defRPr/>
                </a:pPr>
                <a:r>
                  <a:rPr lang="en-US" sz="1200">
                    <a:latin typeface="Times New Roman" panose="02020603050405020304" pitchFamily="18" charset="0"/>
                    <a:cs typeface="Times New Roman" panose="02020603050405020304" pitchFamily="18" charset="0"/>
                  </a:rPr>
                  <a:t>Particle Size mm</a:t>
                </a:r>
              </a:p>
            </c:rich>
          </c:tx>
          <c:overlay val="0"/>
        </c:title>
        <c:numFmt formatCode="General" sourceLinked="1"/>
        <c:majorTickMark val="none"/>
        <c:minorTickMark val="none"/>
        <c:tickLblPos val="nextTo"/>
        <c:crossAx val="93855744"/>
        <c:crosses val="autoZero"/>
        <c:crossBetween val="midCat"/>
      </c:valAx>
      <c:valAx>
        <c:axId val="93855744"/>
        <c:scaling>
          <c:orientation val="minMax"/>
        </c:scaling>
        <c:delete val="0"/>
        <c:axPos val="l"/>
        <c:majorGridlines/>
        <c:title>
          <c:tx>
            <c:rich>
              <a:bodyPr/>
              <a:lstStyle/>
              <a:p>
                <a:pPr>
                  <a:defRPr sz="1200">
                    <a:latin typeface="Times New Roman" panose="02020603050405020304" pitchFamily="18" charset="0"/>
                    <a:cs typeface="Times New Roman" panose="02020603050405020304" pitchFamily="18" charset="0"/>
                  </a:defRPr>
                </a:pPr>
                <a:r>
                  <a:rPr lang="en-US" sz="1200">
                    <a:latin typeface="Times New Roman" panose="02020603050405020304" pitchFamily="18" charset="0"/>
                    <a:cs typeface="Times New Roman" panose="02020603050405020304" pitchFamily="18" charset="0"/>
                  </a:rPr>
                  <a:t>Percentage Fineness</a:t>
                </a:r>
              </a:p>
            </c:rich>
          </c:tx>
          <c:overlay val="0"/>
        </c:title>
        <c:numFmt formatCode="General" sourceLinked="1"/>
        <c:majorTickMark val="none"/>
        <c:minorTickMark val="none"/>
        <c:tickLblPos val="nextTo"/>
        <c:crossAx val="89507328"/>
        <c:crossesAt val="0"/>
        <c:crossBetween val="midCat"/>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baseline="0"/>
              <a:t>% Weight loss of R-0 and R-45 concrete after acid attack </a:t>
            </a:r>
            <a:endParaRPr lang="en-IN" sz="1200" b="1"/>
          </a:p>
        </c:rich>
      </c:tx>
      <c:layout>
        <c:manualLayout>
          <c:xMode val="edge"/>
          <c:yMode val="edge"/>
          <c:x val="0.1160814273215848"/>
          <c:y val="0"/>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2.17</c:v>
                </c:pt>
                <c:pt idx="1">
                  <c:v>1.3879999999999979</c:v>
                </c:pt>
              </c:numCache>
            </c:numRef>
          </c:val>
          <c:extLst>
            <c:ext xmlns:c16="http://schemas.microsoft.com/office/drawing/2014/chart" uri="{C3380CC4-5D6E-409C-BE32-E72D297353CC}">
              <c16:uniqueId val="{00000000-1912-4491-AC06-10E83D9BE4B7}"/>
            </c:ext>
          </c:extLst>
        </c:ser>
        <c:ser>
          <c:idx val="1"/>
          <c:order val="1"/>
          <c:tx>
            <c:strRef>
              <c:f>Sheet1!$C$1</c:f>
              <c:strCache>
                <c:ptCount val="1"/>
                <c:pt idx="0">
                  <c:v>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2.98</c:v>
                </c:pt>
                <c:pt idx="1">
                  <c:v>3.4129999999999967</c:v>
                </c:pt>
              </c:numCache>
            </c:numRef>
          </c:val>
          <c:extLst>
            <c:ext xmlns:c16="http://schemas.microsoft.com/office/drawing/2014/chart" uri="{C3380CC4-5D6E-409C-BE32-E72D297353CC}">
              <c16:uniqueId val="{00000001-1912-4491-AC06-10E83D9BE4B7}"/>
            </c:ext>
          </c:extLst>
        </c:ser>
        <c:dLbls>
          <c:showLegendKey val="0"/>
          <c:showVal val="0"/>
          <c:showCatName val="0"/>
          <c:showSerName val="0"/>
          <c:showPercent val="0"/>
          <c:showBubbleSize val="0"/>
        </c:dLbls>
        <c:gapWidth val="219"/>
        <c:overlap val="-27"/>
        <c:axId val="113040384"/>
        <c:axId val="116772864"/>
      </c:barChart>
      <c:catAx>
        <c:axId val="1130403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b="1">
                    <a:latin typeface="Times New Roman" panose="02020603050405020304" pitchFamily="18" charset="0"/>
                    <a:cs typeface="Times New Roman" panose="02020603050405020304" pitchFamily="18" charset="0"/>
                  </a:rPr>
                  <a:t>No</a:t>
                </a:r>
                <a:r>
                  <a:rPr lang="en-IN" b="1" baseline="0">
                    <a:latin typeface="Times New Roman" panose="02020603050405020304" pitchFamily="18" charset="0"/>
                    <a:cs typeface="Times New Roman" panose="02020603050405020304" pitchFamily="18" charset="0"/>
                  </a:rPr>
                  <a:t> of days exposure to hydrochloric acid solution </a:t>
                </a:r>
                <a:endParaRPr lang="en-IN" b="1">
                  <a:latin typeface="Times New Roman" panose="02020603050405020304" pitchFamily="18" charset="0"/>
                  <a:cs typeface="Times New Roman" panose="02020603050405020304" pitchFamily="18" charset="0"/>
                </a:endParaRPr>
              </a:p>
            </c:rich>
          </c:tx>
          <c:layout>
            <c:manualLayout>
              <c:xMode val="edge"/>
              <c:yMode val="edge"/>
              <c:x val="0.29716580345787197"/>
              <c:y val="0.8211105964695596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772864"/>
        <c:crosses val="autoZero"/>
        <c:auto val="1"/>
        <c:lblAlgn val="ctr"/>
        <c:lblOffset val="100"/>
        <c:noMultiLvlLbl val="0"/>
      </c:catAx>
      <c:valAx>
        <c:axId val="116772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b="1">
                    <a:latin typeface="Times New Roman" panose="02020603050405020304" pitchFamily="18" charset="0"/>
                    <a:cs typeface="Times New Roman" panose="02020603050405020304" pitchFamily="18" charset="0"/>
                  </a:rPr>
                  <a:t>%</a:t>
                </a:r>
                <a:r>
                  <a:rPr lang="en-IN" b="1" baseline="0">
                    <a:latin typeface="Times New Roman" panose="02020603050405020304" pitchFamily="18" charset="0"/>
                    <a:cs typeface="Times New Roman" panose="02020603050405020304" pitchFamily="18" charset="0"/>
                  </a:rPr>
                  <a:t> weight loss</a:t>
                </a:r>
                <a:endParaRPr lang="en-IN" b="1">
                  <a:latin typeface="Times New Roman" panose="02020603050405020304" pitchFamily="18" charset="0"/>
                  <a:cs typeface="Times New Roman" panose="02020603050405020304" pitchFamily="18"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0403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b="1">
                <a:latin typeface="Times New Roman" panose="02020603050405020304" pitchFamily="18" charset="0"/>
                <a:cs typeface="Times New Roman" panose="02020603050405020304" pitchFamily="18" charset="0"/>
              </a:rPr>
              <a:t>%</a:t>
            </a:r>
            <a:r>
              <a:rPr lang="en-IN" sz="1200" b="1">
                <a:latin typeface="Times New Roman" panose="02020603050405020304" pitchFamily="18" charset="0"/>
                <a:cs typeface="Times New Roman" panose="02020603050405020304" pitchFamily="18" charset="0"/>
              </a:rPr>
              <a:t> Weight</a:t>
            </a:r>
            <a:r>
              <a:rPr lang="en-IN" sz="1200" b="1" baseline="0">
                <a:latin typeface="Times New Roman" panose="02020603050405020304" pitchFamily="18" charset="0"/>
                <a:cs typeface="Times New Roman" panose="02020603050405020304" pitchFamily="18" charset="0"/>
              </a:rPr>
              <a:t> loss of concrete after chloride attack </a:t>
            </a:r>
            <a:endParaRPr lang="en-IN" sz="1200" b="1">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-0.30200000000000032</c:v>
                </c:pt>
                <c:pt idx="1">
                  <c:v>-0.33800000000000058</c:v>
                </c:pt>
              </c:numCache>
            </c:numRef>
          </c:val>
          <c:extLst>
            <c:ext xmlns:c16="http://schemas.microsoft.com/office/drawing/2014/chart" uri="{C3380CC4-5D6E-409C-BE32-E72D297353CC}">
              <c16:uniqueId val="{00000000-01FD-4596-B54D-4AE16CED605E}"/>
            </c:ext>
          </c:extLst>
        </c:ser>
        <c:ser>
          <c:idx val="1"/>
          <c:order val="1"/>
          <c:tx>
            <c:strRef>
              <c:f>Sheet1!$C$1</c:f>
              <c:strCache>
                <c:ptCount val="1"/>
                <c:pt idx="0">
                  <c:v>R-45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-0.41000000000000031</c:v>
                </c:pt>
                <c:pt idx="1">
                  <c:v>-0.43000000000000038</c:v>
                </c:pt>
              </c:numCache>
            </c:numRef>
          </c:val>
          <c:extLst>
            <c:ext xmlns:c16="http://schemas.microsoft.com/office/drawing/2014/chart" uri="{C3380CC4-5D6E-409C-BE32-E72D297353CC}">
              <c16:uniqueId val="{00000001-01FD-4596-B54D-4AE16CED605E}"/>
            </c:ext>
          </c:extLst>
        </c:ser>
        <c:dLbls>
          <c:showLegendKey val="0"/>
          <c:showVal val="0"/>
          <c:showCatName val="0"/>
          <c:showSerName val="0"/>
          <c:showPercent val="0"/>
          <c:showBubbleSize val="0"/>
        </c:dLbls>
        <c:gapWidth val="219"/>
        <c:overlap val="-27"/>
        <c:axId val="106510592"/>
        <c:axId val="106766720"/>
      </c:barChart>
      <c:catAx>
        <c:axId val="1065105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No</a:t>
                </a:r>
                <a:r>
                  <a:rPr lang="en-IN" sz="1050" b="1" baseline="0">
                    <a:latin typeface="Times New Roman" panose="02020603050405020304" pitchFamily="18" charset="0"/>
                    <a:cs typeface="Times New Roman" panose="02020603050405020304" pitchFamily="18" charset="0"/>
                  </a:rPr>
                  <a:t> of days exposure to chloride solution </a:t>
                </a:r>
                <a:endParaRPr lang="en-IN" sz="1050" b="1">
                  <a:latin typeface="Times New Roman" panose="02020603050405020304" pitchFamily="18" charset="0"/>
                  <a:cs typeface="Times New Roman" panose="02020603050405020304" pitchFamily="18" charset="0"/>
                </a:endParaRPr>
              </a:p>
            </c:rich>
          </c:tx>
          <c:layout>
            <c:manualLayout>
              <c:xMode val="edge"/>
              <c:yMode val="edge"/>
              <c:x val="0.27668732654331729"/>
              <c:y val="0.8211105476222245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766720"/>
        <c:crosses val="autoZero"/>
        <c:auto val="1"/>
        <c:lblAlgn val="ctr"/>
        <c:lblOffset val="100"/>
        <c:noMultiLvlLbl val="0"/>
      </c:catAx>
      <c:valAx>
        <c:axId val="106766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a:t>
                </a:r>
                <a:r>
                  <a:rPr lang="en-IN" sz="1050" b="1" baseline="0">
                    <a:latin typeface="Times New Roman" panose="02020603050405020304" pitchFamily="18" charset="0"/>
                    <a:cs typeface="Times New Roman" panose="02020603050405020304" pitchFamily="18" charset="0"/>
                  </a:rPr>
                  <a:t> weight loss</a:t>
                </a:r>
                <a:endParaRPr lang="en-IN" sz="1050" b="1">
                  <a:latin typeface="Times New Roman" panose="02020603050405020304" pitchFamily="18" charset="0"/>
                  <a:cs typeface="Times New Roman" panose="02020603050405020304" pitchFamily="18" charset="0"/>
                </a:endParaRP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510592"/>
        <c:crosses val="autoZero"/>
        <c:crossBetween val="between"/>
      </c:valAx>
      <c:spPr>
        <a:noFill/>
        <a:ln>
          <a:noFill/>
        </a:ln>
        <a:effectLst/>
      </c:spPr>
    </c:plotArea>
    <c:legend>
      <c:legendPos val="b"/>
      <c:layout>
        <c:manualLayout>
          <c:xMode val="edge"/>
          <c:yMode val="edge"/>
          <c:x val="0.44281187743098382"/>
          <c:y val="0.73787093514719149"/>
          <c:w val="0.23485817284887581"/>
          <c:h val="0.1056345421611031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a:latin typeface="Times New Roman" panose="02020603050405020304" pitchFamily="18" charset="0"/>
                <a:cs typeface="Times New Roman" panose="02020603050405020304" pitchFamily="18" charset="0"/>
              </a:rPr>
              <a:t>% Weight</a:t>
            </a:r>
            <a:r>
              <a:rPr lang="en-IN" sz="1200" b="1" baseline="0">
                <a:latin typeface="Times New Roman" panose="02020603050405020304" pitchFamily="18" charset="0"/>
                <a:cs typeface="Times New Roman" panose="02020603050405020304" pitchFamily="18" charset="0"/>
              </a:rPr>
              <a:t> loss of concrete after sulphate attack </a:t>
            </a:r>
            <a:endParaRPr lang="en-IN" sz="1200" b="1">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-0.90500000000000003</c:v>
                </c:pt>
                <c:pt idx="1">
                  <c:v>1.3879999999999979</c:v>
                </c:pt>
              </c:numCache>
            </c:numRef>
          </c:val>
          <c:extLst>
            <c:ext xmlns:c16="http://schemas.microsoft.com/office/drawing/2014/chart" uri="{C3380CC4-5D6E-409C-BE32-E72D297353CC}">
              <c16:uniqueId val="{00000000-84B0-4670-9331-D7E518A7B168}"/>
            </c:ext>
          </c:extLst>
        </c:ser>
        <c:ser>
          <c:idx val="1"/>
          <c:order val="1"/>
          <c:tx>
            <c:strRef>
              <c:f>Sheet1!$C$1</c:f>
              <c:strCache>
                <c:ptCount val="1"/>
                <c:pt idx="0">
                  <c:v>R-45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-1.27</c:v>
                </c:pt>
                <c:pt idx="1">
                  <c:v>-0.27800000000000002</c:v>
                </c:pt>
              </c:numCache>
            </c:numRef>
          </c:val>
          <c:extLst>
            <c:ext xmlns:c16="http://schemas.microsoft.com/office/drawing/2014/chart" uri="{C3380CC4-5D6E-409C-BE32-E72D297353CC}">
              <c16:uniqueId val="{00000001-84B0-4670-9331-D7E518A7B168}"/>
            </c:ext>
          </c:extLst>
        </c:ser>
        <c:dLbls>
          <c:showLegendKey val="0"/>
          <c:showVal val="0"/>
          <c:showCatName val="0"/>
          <c:showSerName val="0"/>
          <c:showPercent val="0"/>
          <c:showBubbleSize val="0"/>
        </c:dLbls>
        <c:gapWidth val="219"/>
        <c:overlap val="-27"/>
        <c:axId val="113143808"/>
        <c:axId val="113146880"/>
      </c:barChart>
      <c:catAx>
        <c:axId val="1131438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100" b="1">
                    <a:latin typeface="Times New Roman" panose="02020603050405020304" pitchFamily="18" charset="0"/>
                    <a:cs typeface="Times New Roman" panose="02020603050405020304" pitchFamily="18" charset="0"/>
                  </a:rPr>
                  <a:t>No</a:t>
                </a:r>
                <a:r>
                  <a:rPr lang="en-IN" sz="1100" b="1" baseline="0">
                    <a:latin typeface="Times New Roman" panose="02020603050405020304" pitchFamily="18" charset="0"/>
                    <a:cs typeface="Times New Roman" panose="02020603050405020304" pitchFamily="18" charset="0"/>
                  </a:rPr>
                  <a:t> of days exposure to sulphate solution </a:t>
                </a:r>
                <a:endParaRPr lang="en-IN" sz="1100" b="1">
                  <a:latin typeface="Times New Roman" panose="02020603050405020304" pitchFamily="18" charset="0"/>
                  <a:cs typeface="Times New Roman" panose="02020603050405020304" pitchFamily="18" charset="0"/>
                </a:endParaRPr>
              </a:p>
            </c:rich>
          </c:tx>
          <c:layout>
            <c:manualLayout>
              <c:xMode val="edge"/>
              <c:yMode val="edge"/>
              <c:x val="0.23947658238700073"/>
              <c:y val="0.7143809394515340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46880"/>
        <c:crosses val="autoZero"/>
        <c:auto val="1"/>
        <c:lblAlgn val="ctr"/>
        <c:lblOffset val="100"/>
        <c:noMultiLvlLbl val="0"/>
      </c:catAx>
      <c:valAx>
        <c:axId val="113146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100">
                    <a:latin typeface="Times New Roman" panose="02020603050405020304" pitchFamily="18" charset="0"/>
                    <a:cs typeface="Times New Roman" panose="02020603050405020304" pitchFamily="18" charset="0"/>
                  </a:rPr>
                  <a:t>%</a:t>
                </a:r>
                <a:r>
                  <a:rPr lang="en-IN" sz="1100" baseline="0">
                    <a:latin typeface="Times New Roman" panose="02020603050405020304" pitchFamily="18" charset="0"/>
                    <a:cs typeface="Times New Roman" panose="02020603050405020304" pitchFamily="18" charset="0"/>
                  </a:rPr>
                  <a:t> weight loss</a:t>
                </a:r>
                <a:endParaRPr lang="en-IN" sz="1100">
                  <a:latin typeface="Times New Roman" panose="02020603050405020304" pitchFamily="18" charset="0"/>
                  <a:cs typeface="Times New Roman" panose="02020603050405020304" pitchFamily="18" charset="0"/>
                </a:endParaRPr>
              </a:p>
            </c:rich>
          </c:tx>
          <c:layout>
            <c:manualLayout>
              <c:xMode val="edge"/>
              <c:yMode val="edge"/>
              <c:x val="2.2349490152255902E-2"/>
              <c:y val="0.33204741564167317"/>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143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dirty="0">
                <a:latin typeface="Times New Roman" panose="02020603050405020304" pitchFamily="18" charset="0"/>
                <a:cs typeface="Times New Roman" panose="02020603050405020304" pitchFamily="18" charset="0"/>
              </a:rPr>
              <a:t>Compressive</a:t>
            </a:r>
            <a:r>
              <a:rPr lang="en-IN" sz="1200" b="1" baseline="0" dirty="0">
                <a:latin typeface="Times New Roman" panose="02020603050405020304" pitchFamily="18" charset="0"/>
                <a:cs typeface="Times New Roman" panose="02020603050405020304" pitchFamily="18" charset="0"/>
              </a:rPr>
              <a:t> strength of concrete after acid attack  </a:t>
            </a:r>
            <a:endParaRPr lang="en-IN" sz="1200" b="1" dirty="0">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manualLayout>
          <c:layoutTarget val="inner"/>
          <c:xMode val="edge"/>
          <c:yMode val="edge"/>
          <c:x val="0.10456984543598739"/>
          <c:y val="0.16817334575955267"/>
          <c:w val="0.86996719160104952"/>
          <c:h val="0.51366064679939261"/>
        </c:manualLayout>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50.14</c:v>
                </c:pt>
                <c:pt idx="1">
                  <c:v>38.36</c:v>
                </c:pt>
              </c:numCache>
            </c:numRef>
          </c:val>
          <c:extLst>
            <c:ext xmlns:c16="http://schemas.microsoft.com/office/drawing/2014/chart" uri="{C3380CC4-5D6E-409C-BE32-E72D297353CC}">
              <c16:uniqueId val="{00000000-AD6F-48E2-981B-67809DBF7A46}"/>
            </c:ext>
          </c:extLst>
        </c:ser>
        <c:ser>
          <c:idx val="1"/>
          <c:order val="1"/>
          <c:tx>
            <c:strRef>
              <c:f>Sheet1!$C$1</c:f>
              <c:strCache>
                <c:ptCount val="1"/>
                <c:pt idx="0">
                  <c:v>R-45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41.8</c:v>
                </c:pt>
                <c:pt idx="1">
                  <c:v>30.52</c:v>
                </c:pt>
              </c:numCache>
            </c:numRef>
          </c:val>
          <c:extLst>
            <c:ext xmlns:c16="http://schemas.microsoft.com/office/drawing/2014/chart" uri="{C3380CC4-5D6E-409C-BE32-E72D297353CC}">
              <c16:uniqueId val="{00000001-AD6F-48E2-981B-67809DBF7A46}"/>
            </c:ext>
          </c:extLst>
        </c:ser>
        <c:dLbls>
          <c:showLegendKey val="0"/>
          <c:showVal val="0"/>
          <c:showCatName val="0"/>
          <c:showSerName val="0"/>
          <c:showPercent val="0"/>
          <c:showBubbleSize val="0"/>
        </c:dLbls>
        <c:gapWidth val="219"/>
        <c:overlap val="-27"/>
        <c:axId val="127003648"/>
        <c:axId val="126776448"/>
      </c:barChart>
      <c:catAx>
        <c:axId val="127003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No</a:t>
                </a:r>
                <a:r>
                  <a:rPr lang="en-IN" sz="1050" b="1" baseline="0">
                    <a:latin typeface="Times New Roman" panose="02020603050405020304" pitchFamily="18" charset="0"/>
                    <a:cs typeface="Times New Roman" panose="02020603050405020304" pitchFamily="18" charset="0"/>
                  </a:rPr>
                  <a:t> of days exposure to acid solution</a:t>
                </a:r>
                <a:endParaRPr lang="en-IN" sz="1050" b="1">
                  <a:latin typeface="Times New Roman" panose="02020603050405020304" pitchFamily="18" charset="0"/>
                  <a:cs typeface="Times New Roman" panose="02020603050405020304" pitchFamily="18" charset="0"/>
                </a:endParaRPr>
              </a:p>
            </c:rich>
          </c:tx>
          <c:layout>
            <c:manualLayout>
              <c:xMode val="edge"/>
              <c:yMode val="edge"/>
              <c:x val="0.30691455234762444"/>
              <c:y val="0.7896073966363975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776448"/>
        <c:crosses val="autoZero"/>
        <c:auto val="1"/>
        <c:lblAlgn val="ctr"/>
        <c:lblOffset val="100"/>
        <c:noMultiLvlLbl val="0"/>
      </c:catAx>
      <c:valAx>
        <c:axId val="126776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compressive</a:t>
                </a:r>
                <a:r>
                  <a:rPr lang="en-IN" sz="1050" b="1" baseline="0">
                    <a:latin typeface="Times New Roman" panose="02020603050405020304" pitchFamily="18" charset="0"/>
                    <a:cs typeface="Times New Roman" panose="02020603050405020304" pitchFamily="18" charset="0"/>
                  </a:rPr>
                  <a:t> strength in N/mm2</a:t>
                </a:r>
                <a:endParaRPr lang="en-IN" sz="1050" b="1">
                  <a:latin typeface="Times New Roman" panose="02020603050405020304" pitchFamily="18" charset="0"/>
                  <a:cs typeface="Times New Roman" panose="02020603050405020304" pitchFamily="18" charset="0"/>
                </a:endParaRPr>
              </a:p>
            </c:rich>
          </c:tx>
          <c:layout>
            <c:manualLayout>
              <c:xMode val="edge"/>
              <c:yMode val="edge"/>
              <c:x val="1.6516294838145231E-2"/>
              <c:y val="0.12636139994695786"/>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00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a:latin typeface="Times New Roman" panose="02020603050405020304" pitchFamily="18" charset="0"/>
                <a:cs typeface="Times New Roman" panose="02020603050405020304" pitchFamily="18" charset="0"/>
              </a:rPr>
              <a:t>Compressive</a:t>
            </a:r>
            <a:r>
              <a:rPr lang="en-IN" sz="1200" b="1" baseline="0">
                <a:latin typeface="Times New Roman" panose="02020603050405020304" pitchFamily="18" charset="0"/>
                <a:cs typeface="Times New Roman" panose="02020603050405020304" pitchFamily="18" charset="0"/>
              </a:rPr>
              <a:t> strength of concrete after sulphate attack </a:t>
            </a:r>
            <a:endParaRPr lang="en-IN" sz="1200" b="1">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70.2</c:v>
                </c:pt>
                <c:pt idx="1">
                  <c:v>67.58</c:v>
                </c:pt>
              </c:numCache>
            </c:numRef>
          </c:val>
          <c:extLst>
            <c:ext xmlns:c16="http://schemas.microsoft.com/office/drawing/2014/chart" uri="{C3380CC4-5D6E-409C-BE32-E72D297353CC}">
              <c16:uniqueId val="{00000000-DDFE-4F48-9A6F-C6D7479D3504}"/>
            </c:ext>
          </c:extLst>
        </c:ser>
        <c:ser>
          <c:idx val="1"/>
          <c:order val="1"/>
          <c:tx>
            <c:strRef>
              <c:f>Sheet1!$C$1</c:f>
              <c:strCache>
                <c:ptCount val="1"/>
                <c:pt idx="0">
                  <c:v>R-45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65.400000000000006</c:v>
                </c:pt>
                <c:pt idx="1">
                  <c:v>61.9</c:v>
                </c:pt>
              </c:numCache>
            </c:numRef>
          </c:val>
          <c:extLst>
            <c:ext xmlns:c16="http://schemas.microsoft.com/office/drawing/2014/chart" uri="{C3380CC4-5D6E-409C-BE32-E72D297353CC}">
              <c16:uniqueId val="{00000001-DDFE-4F48-9A6F-C6D7479D3504}"/>
            </c:ext>
          </c:extLst>
        </c:ser>
        <c:dLbls>
          <c:showLegendKey val="0"/>
          <c:showVal val="0"/>
          <c:showCatName val="0"/>
          <c:showSerName val="0"/>
          <c:showPercent val="0"/>
          <c:showBubbleSize val="0"/>
        </c:dLbls>
        <c:gapWidth val="219"/>
        <c:overlap val="-27"/>
        <c:axId val="126808832"/>
        <c:axId val="126811136"/>
      </c:barChart>
      <c:catAx>
        <c:axId val="1268088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No</a:t>
                </a:r>
                <a:r>
                  <a:rPr lang="en-IN" sz="1050" b="1" baseline="0">
                    <a:latin typeface="Times New Roman" panose="02020603050405020304" pitchFamily="18" charset="0"/>
                    <a:cs typeface="Times New Roman" panose="02020603050405020304" pitchFamily="18" charset="0"/>
                  </a:rPr>
                  <a:t> of days exposure to sulphate solution</a:t>
                </a:r>
                <a:endParaRPr lang="en-IN" sz="1050" b="1">
                  <a:latin typeface="Times New Roman" panose="02020603050405020304" pitchFamily="18" charset="0"/>
                  <a:cs typeface="Times New Roman" panose="02020603050405020304" pitchFamily="18" charset="0"/>
                </a:endParaRPr>
              </a:p>
            </c:rich>
          </c:tx>
          <c:layout>
            <c:manualLayout>
              <c:xMode val="edge"/>
              <c:yMode val="edge"/>
              <c:x val="0.31805688027086559"/>
              <c:y val="0.716606373815676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11136"/>
        <c:crosses val="autoZero"/>
        <c:auto val="1"/>
        <c:lblAlgn val="ctr"/>
        <c:lblOffset val="100"/>
        <c:noMultiLvlLbl val="0"/>
      </c:catAx>
      <c:valAx>
        <c:axId val="1268111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compresive</a:t>
                </a:r>
                <a:r>
                  <a:rPr lang="en-IN" sz="1050" b="1" baseline="0">
                    <a:latin typeface="Times New Roman" panose="02020603050405020304" pitchFamily="18" charset="0"/>
                    <a:cs typeface="Times New Roman" panose="02020603050405020304" pitchFamily="18" charset="0"/>
                  </a:rPr>
                  <a:t> strength N/mm2</a:t>
                </a:r>
                <a:endParaRPr lang="en-IN" sz="1050" b="1">
                  <a:latin typeface="Times New Roman" panose="02020603050405020304" pitchFamily="18" charset="0"/>
                  <a:cs typeface="Times New Roman" panose="02020603050405020304" pitchFamily="18" charset="0"/>
                </a:endParaRPr>
              </a:p>
            </c:rich>
          </c:tx>
          <c:layout>
            <c:manualLayout>
              <c:xMode val="edge"/>
              <c:yMode val="edge"/>
              <c:x val="1.1574074074074073E-2"/>
              <c:y val="0.15166093928980529"/>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08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200" b="1">
                <a:latin typeface="Times New Roman" panose="02020603050405020304" pitchFamily="18" charset="0"/>
                <a:cs typeface="Times New Roman" panose="02020603050405020304" pitchFamily="18" charset="0"/>
              </a:rPr>
              <a:t>Compressive</a:t>
            </a:r>
            <a:r>
              <a:rPr lang="en-IN" sz="1200" b="1" baseline="0">
                <a:latin typeface="Times New Roman" panose="02020603050405020304" pitchFamily="18" charset="0"/>
                <a:cs typeface="Times New Roman" panose="02020603050405020304" pitchFamily="18" charset="0"/>
              </a:rPr>
              <a:t> strength of concrete after chloride attack </a:t>
            </a:r>
            <a:endParaRPr lang="en-IN" sz="1200" b="1">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strRef>
              <c:f>Sheet1!$A$2:$A$3</c:f>
              <c:strCache>
                <c:ptCount val="2"/>
                <c:pt idx="0">
                  <c:v>28 days</c:v>
                </c:pt>
                <c:pt idx="1">
                  <c:v>56 days</c:v>
                </c:pt>
              </c:strCache>
            </c:strRef>
          </c:cat>
          <c:val>
            <c:numRef>
              <c:f>Sheet1!$B$2:$B$3</c:f>
              <c:numCache>
                <c:formatCode>General</c:formatCode>
                <c:ptCount val="2"/>
                <c:pt idx="0">
                  <c:v>68.900000000000006</c:v>
                </c:pt>
                <c:pt idx="1">
                  <c:v>58.86</c:v>
                </c:pt>
              </c:numCache>
            </c:numRef>
          </c:val>
          <c:extLst>
            <c:ext xmlns:c16="http://schemas.microsoft.com/office/drawing/2014/chart" uri="{C3380CC4-5D6E-409C-BE32-E72D297353CC}">
              <c16:uniqueId val="{00000000-07A7-46AE-903A-A231401DBE9A}"/>
            </c:ext>
          </c:extLst>
        </c:ser>
        <c:ser>
          <c:idx val="1"/>
          <c:order val="1"/>
          <c:tx>
            <c:strRef>
              <c:f>Sheet1!$C$1</c:f>
              <c:strCache>
                <c:ptCount val="1"/>
                <c:pt idx="0">
                  <c:v>R-45</c:v>
                </c:pt>
              </c:strCache>
            </c:strRef>
          </c:tx>
          <c:spPr>
            <a:solidFill>
              <a:schemeClr val="accent2"/>
            </a:solidFill>
            <a:ln>
              <a:noFill/>
            </a:ln>
            <a:effectLst/>
          </c:spPr>
          <c:invertIfNegative val="0"/>
          <c:cat>
            <c:strRef>
              <c:f>Sheet1!$A$2:$A$3</c:f>
              <c:strCache>
                <c:ptCount val="2"/>
                <c:pt idx="0">
                  <c:v>28 days</c:v>
                </c:pt>
                <c:pt idx="1">
                  <c:v>56 days</c:v>
                </c:pt>
              </c:strCache>
            </c:strRef>
          </c:cat>
          <c:val>
            <c:numRef>
              <c:f>Sheet1!$C$2:$C$3</c:f>
              <c:numCache>
                <c:formatCode>General</c:formatCode>
                <c:ptCount val="2"/>
                <c:pt idx="0">
                  <c:v>63.660000000000011</c:v>
                </c:pt>
                <c:pt idx="1">
                  <c:v>52.32</c:v>
                </c:pt>
              </c:numCache>
            </c:numRef>
          </c:val>
          <c:extLst>
            <c:ext xmlns:c16="http://schemas.microsoft.com/office/drawing/2014/chart" uri="{C3380CC4-5D6E-409C-BE32-E72D297353CC}">
              <c16:uniqueId val="{00000001-07A7-46AE-903A-A231401DBE9A}"/>
            </c:ext>
          </c:extLst>
        </c:ser>
        <c:dLbls>
          <c:showLegendKey val="0"/>
          <c:showVal val="0"/>
          <c:showCatName val="0"/>
          <c:showSerName val="0"/>
          <c:showPercent val="0"/>
          <c:showBubbleSize val="0"/>
        </c:dLbls>
        <c:gapWidth val="219"/>
        <c:overlap val="-27"/>
        <c:axId val="134587904"/>
        <c:axId val="134561792"/>
      </c:barChart>
      <c:catAx>
        <c:axId val="13458790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solidFill>
                      <a:schemeClr val="tx1"/>
                    </a:solidFill>
                    <a:latin typeface="Times New Roman" panose="02020603050405020304" pitchFamily="18" charset="0"/>
                    <a:cs typeface="Times New Roman" panose="02020603050405020304" pitchFamily="18" charset="0"/>
                  </a:rPr>
                  <a:t>No</a:t>
                </a:r>
                <a:r>
                  <a:rPr lang="en-IN" sz="1050" b="1" baseline="0">
                    <a:solidFill>
                      <a:schemeClr val="tx1"/>
                    </a:solidFill>
                    <a:latin typeface="Times New Roman" panose="02020603050405020304" pitchFamily="18" charset="0"/>
                    <a:cs typeface="Times New Roman" panose="02020603050405020304" pitchFamily="18" charset="0"/>
                  </a:rPr>
                  <a:t> of days exposure to chloride solution</a:t>
                </a:r>
                <a:endParaRPr lang="en-IN" sz="1050" b="1">
                  <a:solidFill>
                    <a:schemeClr val="tx1"/>
                  </a:solidFill>
                  <a:latin typeface="Times New Roman" panose="02020603050405020304" pitchFamily="18" charset="0"/>
                  <a:cs typeface="Times New Roman" panose="02020603050405020304" pitchFamily="18" charset="0"/>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61792"/>
        <c:crosses val="autoZero"/>
        <c:auto val="1"/>
        <c:lblAlgn val="ctr"/>
        <c:lblOffset val="100"/>
        <c:noMultiLvlLbl val="0"/>
      </c:catAx>
      <c:valAx>
        <c:axId val="1345617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050" b="1">
                    <a:latin typeface="Times New Roman" panose="02020603050405020304" pitchFamily="18" charset="0"/>
                    <a:cs typeface="Times New Roman" panose="02020603050405020304" pitchFamily="18" charset="0"/>
                  </a:rPr>
                  <a:t>compresive</a:t>
                </a:r>
                <a:r>
                  <a:rPr lang="en-IN" sz="1050" b="1" baseline="0">
                    <a:latin typeface="Times New Roman" panose="02020603050405020304" pitchFamily="18" charset="0"/>
                    <a:cs typeface="Times New Roman" panose="02020603050405020304" pitchFamily="18" charset="0"/>
                  </a:rPr>
                  <a:t> strength N/mm2</a:t>
                </a:r>
                <a:endParaRPr lang="en-IN" sz="1050" b="1">
                  <a:latin typeface="Times New Roman" panose="02020603050405020304" pitchFamily="18" charset="0"/>
                  <a:cs typeface="Times New Roman" panose="02020603050405020304" pitchFamily="18" charset="0"/>
                </a:endParaRPr>
              </a:p>
            </c:rich>
          </c:tx>
          <c:layout>
            <c:manualLayout>
              <c:xMode val="edge"/>
              <c:yMode val="edge"/>
              <c:x val="1.6431924882629109E-2"/>
              <c:y val="0.1620650953984291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587904"/>
        <c:crosses val="autoZero"/>
        <c:crossBetween val="between"/>
      </c:valAx>
      <c:spPr>
        <a:noFill/>
        <a:ln>
          <a:noFill/>
        </a:ln>
        <a:effectLst/>
      </c:spPr>
    </c:plotArea>
    <c:legend>
      <c:legendPos val="b"/>
      <c:layout>
        <c:manualLayout>
          <c:xMode val="edge"/>
          <c:yMode val="edge"/>
          <c:x val="0.49670144126026511"/>
          <c:y val="0.78714244521337962"/>
          <c:w val="0.15558320764203143"/>
          <c:h val="0.102995963091118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N" sz="1100" b="1">
                <a:latin typeface="Times New Roman" panose="02020603050405020304" pitchFamily="18" charset="0"/>
                <a:cs typeface="Times New Roman" panose="02020603050405020304" pitchFamily="18" charset="0"/>
              </a:rPr>
              <a:t>Comparison</a:t>
            </a:r>
            <a:r>
              <a:rPr lang="en-IN" sz="1100" b="1" baseline="0">
                <a:latin typeface="Times New Roman" panose="02020603050405020304" pitchFamily="18" charset="0"/>
                <a:cs typeface="Times New Roman" panose="02020603050405020304" pitchFamily="18" charset="0"/>
              </a:rPr>
              <a:t> of weight gained by water absorption test</a:t>
            </a:r>
            <a:endParaRPr lang="en-IN" sz="1100" b="1">
              <a:latin typeface="Times New Roman" panose="02020603050405020304" pitchFamily="18" charset="0"/>
              <a:cs typeface="Times New Roman" panose="02020603050405020304" pitchFamily="18" charset="0"/>
            </a:endParaRPr>
          </a:p>
        </c:rich>
      </c:tx>
      <c:overlay val="0"/>
      <c:spPr>
        <a:noFill/>
        <a:ln>
          <a:noFill/>
        </a:ln>
        <a:effectLst/>
      </c:spPr>
    </c:title>
    <c:autoTitleDeleted val="0"/>
    <c:plotArea>
      <c:layout/>
      <c:barChart>
        <c:barDir val="col"/>
        <c:grouping val="clustered"/>
        <c:varyColors val="0"/>
        <c:ser>
          <c:idx val="0"/>
          <c:order val="0"/>
          <c:tx>
            <c:strRef>
              <c:f>Sheet1!$B$1</c:f>
              <c:strCache>
                <c:ptCount val="1"/>
                <c:pt idx="0">
                  <c:v>R-0</c:v>
                </c:pt>
              </c:strCache>
            </c:strRef>
          </c:tx>
          <c:spPr>
            <a:solidFill>
              <a:schemeClr val="accent1"/>
            </a:solidFill>
            <a:ln>
              <a:noFill/>
            </a:ln>
            <a:effectLst/>
          </c:spPr>
          <c:invertIfNegative val="0"/>
          <c:cat>
            <c:numRef>
              <c:f>Sheet1!$A$2:$A$3</c:f>
              <c:numCache>
                <c:formatCode>General</c:formatCode>
                <c:ptCount val="2"/>
                <c:pt idx="0">
                  <c:v>0</c:v>
                </c:pt>
                <c:pt idx="1">
                  <c:v>180</c:v>
                </c:pt>
              </c:numCache>
            </c:numRef>
          </c:cat>
          <c:val>
            <c:numRef>
              <c:f>Sheet1!$B$2:$B$3</c:f>
              <c:numCache>
                <c:formatCode>General</c:formatCode>
                <c:ptCount val="2"/>
                <c:pt idx="0">
                  <c:v>0.99399999999999999</c:v>
                </c:pt>
                <c:pt idx="1">
                  <c:v>1.01</c:v>
                </c:pt>
              </c:numCache>
            </c:numRef>
          </c:val>
          <c:extLst>
            <c:ext xmlns:c16="http://schemas.microsoft.com/office/drawing/2014/chart" uri="{C3380CC4-5D6E-409C-BE32-E72D297353CC}">
              <c16:uniqueId val="{00000000-5A39-4A0C-9810-F9686B87CF0B}"/>
            </c:ext>
          </c:extLst>
        </c:ser>
        <c:ser>
          <c:idx val="1"/>
          <c:order val="1"/>
          <c:tx>
            <c:strRef>
              <c:f>Sheet1!$C$1</c:f>
              <c:strCache>
                <c:ptCount val="1"/>
                <c:pt idx="0">
                  <c:v>R-45</c:v>
                </c:pt>
              </c:strCache>
            </c:strRef>
          </c:tx>
          <c:spPr>
            <a:solidFill>
              <a:schemeClr val="accent2"/>
            </a:solidFill>
            <a:ln>
              <a:noFill/>
            </a:ln>
            <a:effectLst/>
          </c:spPr>
          <c:invertIfNegative val="0"/>
          <c:cat>
            <c:numRef>
              <c:f>Sheet1!$A$2:$A$3</c:f>
              <c:numCache>
                <c:formatCode>General</c:formatCode>
                <c:ptCount val="2"/>
                <c:pt idx="0">
                  <c:v>0</c:v>
                </c:pt>
                <c:pt idx="1">
                  <c:v>180</c:v>
                </c:pt>
              </c:numCache>
            </c:numRef>
          </c:cat>
          <c:val>
            <c:numRef>
              <c:f>Sheet1!$C$2:$C$3</c:f>
              <c:numCache>
                <c:formatCode>General</c:formatCode>
                <c:ptCount val="2"/>
                <c:pt idx="0">
                  <c:v>0.78</c:v>
                </c:pt>
                <c:pt idx="1">
                  <c:v>1</c:v>
                </c:pt>
              </c:numCache>
            </c:numRef>
          </c:val>
          <c:extLst>
            <c:ext xmlns:c16="http://schemas.microsoft.com/office/drawing/2014/chart" uri="{C3380CC4-5D6E-409C-BE32-E72D297353CC}">
              <c16:uniqueId val="{00000001-5A39-4A0C-9810-F9686B87CF0B}"/>
            </c:ext>
          </c:extLst>
        </c:ser>
        <c:dLbls>
          <c:showLegendKey val="0"/>
          <c:showVal val="0"/>
          <c:showCatName val="0"/>
          <c:showSerName val="0"/>
          <c:showPercent val="0"/>
          <c:showBubbleSize val="0"/>
        </c:dLbls>
        <c:gapWidth val="219"/>
        <c:overlap val="-27"/>
        <c:axId val="126896768"/>
        <c:axId val="129203584"/>
      </c:barChart>
      <c:catAx>
        <c:axId val="126896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200" b="1">
                    <a:latin typeface="Times New Roman" panose="02020603050405020304" pitchFamily="18" charset="0"/>
                    <a:cs typeface="Times New Roman" panose="02020603050405020304" pitchFamily="18" charset="0"/>
                  </a:rPr>
                  <a:t>time</a:t>
                </a:r>
                <a:r>
                  <a:rPr lang="en-IN" sz="1200" b="1" baseline="0">
                    <a:latin typeface="Times New Roman" panose="02020603050405020304" pitchFamily="18" charset="0"/>
                    <a:cs typeface="Times New Roman" panose="02020603050405020304" pitchFamily="18" charset="0"/>
                  </a:rPr>
                  <a:t> in minute</a:t>
                </a:r>
                <a:endParaRPr lang="en-IN" sz="1200" b="1">
                  <a:latin typeface="Times New Roman" panose="02020603050405020304" pitchFamily="18" charset="0"/>
                  <a:cs typeface="Times New Roman" panose="02020603050405020304" pitchFamily="18" charset="0"/>
                </a:endParaRPr>
              </a:p>
            </c:rich>
          </c:tx>
          <c:layout>
            <c:manualLayout>
              <c:xMode val="edge"/>
              <c:yMode val="edge"/>
              <c:x val="0.42585452680483926"/>
              <c:y val="0.5327736855473711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203584"/>
        <c:crosses val="autoZero"/>
        <c:auto val="1"/>
        <c:lblAlgn val="ctr"/>
        <c:lblOffset val="100"/>
        <c:noMultiLvlLbl val="0"/>
      </c:catAx>
      <c:valAx>
        <c:axId val="129203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IN" sz="1200" b="1">
                    <a:latin typeface="Times New Roman" panose="02020603050405020304" pitchFamily="18" charset="0"/>
                    <a:cs typeface="Times New Roman" panose="02020603050405020304" pitchFamily="18" charset="0"/>
                  </a:rPr>
                  <a:t>weight</a:t>
                </a:r>
              </a:p>
            </c:rich>
          </c:tx>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896768"/>
        <c:crosses val="autoZero"/>
        <c:crossBetween val="between"/>
      </c:valAx>
      <c:spPr>
        <a:noFill/>
        <a:ln>
          <a:noFill/>
        </a:ln>
        <a:effectLst/>
      </c:spPr>
    </c:plotArea>
    <c:legend>
      <c:legendPos val="b"/>
      <c:layout>
        <c:manualLayout>
          <c:xMode val="edge"/>
          <c:yMode val="edge"/>
          <c:x val="0.40860382264129197"/>
          <c:y val="0.67177343154686353"/>
          <c:w val="0.20369099630571258"/>
          <c:h val="0.108871729743459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4ACA1E-5060-498A-86D4-42419A0A46AF}" type="datetimeFigureOut">
              <a:rPr lang="en-US" smtClean="0"/>
              <a:t>9/20/2018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9EF305-09DC-4B8D-BE58-0A8E029A75B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9EF305-09DC-4B8D-BE58-0A8E029A75BA}" type="slidenum">
              <a:rPr lang="en-US" smtClean="0"/>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9834BC-FE0D-4A44-B981-CEB1A1D5E19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834BC-FE0D-4A44-B981-CEB1A1D5E19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834BC-FE0D-4A44-B981-CEB1A1D5E19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9834BC-FE0D-4A44-B981-CEB1A1D5E19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9834BC-FE0D-4A44-B981-CEB1A1D5E197}" type="datetimeFigureOut">
              <a:rPr lang="en-US" smtClean="0"/>
              <a:t>9/20/2018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9834BC-FE0D-4A44-B981-CEB1A1D5E19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9834BC-FE0D-4A44-B981-CEB1A1D5E197}" type="datetimeFigureOut">
              <a:rPr lang="en-US" smtClean="0"/>
              <a:t>9/20/2018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D9834BC-FE0D-4A44-B981-CEB1A1D5E197}" type="datetimeFigureOut">
              <a:rPr lang="en-US" smtClean="0"/>
              <a:t>9/20/2018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834BC-FE0D-4A44-B981-CEB1A1D5E197}" type="datetimeFigureOut">
              <a:rPr lang="en-US" smtClean="0"/>
              <a:t>9/20/2018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834BC-FE0D-4A44-B981-CEB1A1D5E19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D9834BC-FE0D-4A44-B981-CEB1A1D5E197}" type="datetimeFigureOut">
              <a:rPr lang="en-US" smtClean="0"/>
              <a:t>9/20/2018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87B52-4FDC-48A3-A05F-4545BC45752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60000"/>
                <a:lumOff val="40000"/>
              </a:schemeClr>
            </a:gs>
            <a:gs pos="17999">
              <a:srgbClr val="FEE7F2"/>
            </a:gs>
            <a:gs pos="36000">
              <a:srgbClr val="FAC77D"/>
            </a:gs>
            <a:gs pos="61000">
              <a:srgbClr val="FBA97D"/>
            </a:gs>
            <a:gs pos="82001">
              <a:srgbClr val="FBD49C"/>
            </a:gs>
            <a:gs pos="100000">
              <a:srgbClr val="FEE7F2"/>
            </a:gs>
          </a:gsLst>
          <a:lin ang="138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834BC-FE0D-4A44-B981-CEB1A1D5E197}" type="datetimeFigureOut">
              <a:rPr lang="en-US" smtClean="0"/>
              <a:t>9/20/2018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187B52-4FDC-48A3-A05F-4545BC45752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hindawi.com/58248617/" TargetMode="External"/><Relationship Id="rId2" Type="http://schemas.openxmlformats.org/officeDocument/2006/relationships/hyperlink" Target="https://www.hindawi.com/24343967/" TargetMode="Externa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hyperlink" Target="https://www.hindawi.com/20171047/"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5426"/>
            </a:gs>
            <a:gs pos="13000">
              <a:srgbClr val="F8B049"/>
            </a:gs>
            <a:gs pos="21001">
              <a:srgbClr val="F8B049"/>
            </a:gs>
            <a:gs pos="63000">
              <a:srgbClr val="FEE7F2"/>
            </a:gs>
            <a:gs pos="67000">
              <a:srgbClr val="F952A0"/>
            </a:gs>
            <a:gs pos="69000">
              <a:srgbClr val="C50849"/>
            </a:gs>
            <a:gs pos="82001">
              <a:srgbClr val="B43E85"/>
            </a:gs>
            <a:gs pos="100000">
              <a:srgbClr val="F8B049"/>
            </a:gs>
          </a:gsLst>
          <a:lin ang="138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just"/>
            <a:r>
              <a:rPr lang="en-US" dirty="0"/>
              <a:t>Evaluation Of Strength And Durability Of Concrete Made From Recycled Aggregates For Sustainable Construction</a:t>
            </a:r>
            <a:br>
              <a:rPr lang="en-US" dirty="0"/>
            </a:br>
            <a:endParaRPr lang="en-US" dirty="0"/>
          </a:p>
        </p:txBody>
      </p:sp>
      <p:sp>
        <p:nvSpPr>
          <p:cNvPr id="3" name="Subtitle 2"/>
          <p:cNvSpPr>
            <a:spLocks noGrp="1"/>
          </p:cNvSpPr>
          <p:nvPr>
            <p:ph type="subTitle" idx="1"/>
          </p:nvPr>
        </p:nvSpPr>
        <p:spPr>
          <a:xfrm>
            <a:off x="2743200" y="5105400"/>
            <a:ext cx="6400800" cy="1752600"/>
          </a:xfrm>
        </p:spPr>
        <p:txBody>
          <a:bodyPr>
            <a:normAutofit fontScale="70000" lnSpcReduction="20000"/>
          </a:bodyPr>
          <a:lstStyle/>
          <a:p>
            <a:pPr algn="r"/>
            <a:r>
              <a:rPr lang="en-US" dirty="0">
                <a:solidFill>
                  <a:schemeClr val="tx1"/>
                </a:solidFill>
              </a:rPr>
              <a:t>By</a:t>
            </a:r>
          </a:p>
          <a:p>
            <a:pPr algn="r"/>
            <a:r>
              <a:rPr lang="en-US" dirty="0" err="1">
                <a:solidFill>
                  <a:schemeClr val="tx1"/>
                </a:solidFill>
              </a:rPr>
              <a:t>Smt</a:t>
            </a:r>
            <a:r>
              <a:rPr lang="en-US" dirty="0">
                <a:solidFill>
                  <a:schemeClr val="tx1"/>
                </a:solidFill>
              </a:rPr>
              <a:t> </a:t>
            </a:r>
            <a:r>
              <a:rPr lang="en-US" sz="3100" i="1" dirty="0">
                <a:solidFill>
                  <a:schemeClr val="tx1"/>
                </a:solidFill>
              </a:rPr>
              <a:t>B. </a:t>
            </a:r>
            <a:r>
              <a:rPr lang="en-US" sz="3100" i="1" dirty="0" err="1">
                <a:solidFill>
                  <a:schemeClr val="tx1"/>
                </a:solidFill>
              </a:rPr>
              <a:t>Suguna</a:t>
            </a:r>
            <a:r>
              <a:rPr lang="en-US" sz="3100" i="1" dirty="0">
                <a:solidFill>
                  <a:schemeClr val="tx1"/>
                </a:solidFill>
              </a:rPr>
              <a:t> </a:t>
            </a:r>
            <a:r>
              <a:rPr lang="en-US" sz="3100" i="1" dirty="0" err="1">
                <a:solidFill>
                  <a:schemeClr val="tx1"/>
                </a:solidFill>
              </a:rPr>
              <a:t>Rao</a:t>
            </a:r>
            <a:endParaRPr lang="en-US" sz="3100" i="1" dirty="0">
              <a:solidFill>
                <a:schemeClr val="tx1"/>
              </a:solidFill>
            </a:endParaRPr>
          </a:p>
          <a:p>
            <a:pPr algn="r"/>
            <a:r>
              <a:rPr lang="en-US" dirty="0" err="1">
                <a:solidFill>
                  <a:schemeClr val="tx1"/>
                </a:solidFill>
              </a:rPr>
              <a:t>Asst.Prof.CED</a:t>
            </a:r>
            <a:endParaRPr lang="en-US" dirty="0">
              <a:solidFill>
                <a:schemeClr val="tx1"/>
              </a:solidFill>
            </a:endParaRPr>
          </a:p>
          <a:p>
            <a:pPr algn="r"/>
            <a:r>
              <a:rPr lang="en-US" dirty="0">
                <a:solidFill>
                  <a:schemeClr val="tx1"/>
                </a:solidFill>
              </a:rPr>
              <a:t>RIT(</a:t>
            </a:r>
            <a:r>
              <a:rPr lang="en-US" dirty="0" err="1">
                <a:solidFill>
                  <a:schemeClr val="tx1"/>
                </a:solidFill>
              </a:rPr>
              <a:t>Affliated</a:t>
            </a:r>
            <a:r>
              <a:rPr lang="en-US" dirty="0">
                <a:solidFill>
                  <a:schemeClr val="tx1"/>
                </a:solidFill>
              </a:rPr>
              <a:t> to VTU)</a:t>
            </a:r>
          </a:p>
          <a:p>
            <a:pPr algn="r"/>
            <a:r>
              <a:rPr lang="en-US" dirty="0">
                <a:solidFill>
                  <a:schemeClr val="tx1"/>
                </a:solidFill>
              </a:rPr>
              <a:t>Bangalore-54</a:t>
            </a:r>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
        <p:nvSpPr>
          <p:cNvPr id="5" name="TextBox 4"/>
          <p:cNvSpPr txBox="1"/>
          <p:nvPr/>
        </p:nvSpPr>
        <p:spPr>
          <a:xfrm>
            <a:off x="0" y="5657671"/>
            <a:ext cx="2014462" cy="1200329"/>
          </a:xfrm>
          <a:prstGeom prst="rect">
            <a:avLst/>
          </a:prstGeom>
          <a:noFill/>
        </p:spPr>
        <p:txBody>
          <a:bodyPr wrap="none" rtlCol="0">
            <a:spAutoFit/>
          </a:bodyPr>
          <a:lstStyle/>
          <a:p>
            <a:r>
              <a:rPr lang="en-US" dirty="0"/>
              <a:t>Guide:</a:t>
            </a:r>
          </a:p>
          <a:p>
            <a:r>
              <a:rPr lang="en-US" b="1" i="1" dirty="0" err="1"/>
              <a:t>Dr.Srikanth.M.Naik</a:t>
            </a:r>
            <a:endParaRPr lang="en-US" b="1" i="1" baseline="30000" dirty="0"/>
          </a:p>
          <a:p>
            <a:r>
              <a:rPr lang="en-US" dirty="0" err="1"/>
              <a:t>Professor,CED</a:t>
            </a:r>
            <a:endParaRPr lang="en-US" dirty="0"/>
          </a:p>
          <a:p>
            <a:r>
              <a:rPr lang="en-US" dirty="0"/>
              <a:t>RIT,Bangalore-54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b="1" dirty="0"/>
              <a:t>TEST SPECIMENS AND TESTING</a:t>
            </a:r>
            <a:br>
              <a:rPr lang="en-US" dirty="0"/>
            </a:br>
            <a:endParaRPr lang="en-US" dirty="0"/>
          </a:p>
        </p:txBody>
      </p:sp>
      <p:sp>
        <p:nvSpPr>
          <p:cNvPr id="3" name="Content Placeholder 2"/>
          <p:cNvSpPr>
            <a:spLocks noGrp="1"/>
          </p:cNvSpPr>
          <p:nvPr>
            <p:ph idx="1"/>
          </p:nvPr>
        </p:nvSpPr>
        <p:spPr/>
        <p:txBody>
          <a:bodyPr/>
          <a:lstStyle/>
          <a:p>
            <a:pPr lvl="0"/>
            <a:r>
              <a:rPr kumimoji="0" lang="en-US"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A.COMPRESSIVE STRENGTH</a:t>
            </a:r>
            <a:endParaRPr kumimoji="0" lang="en-US" sz="4400" b="0" i="0" u="none" strike="noStrike" cap="none" normalizeH="0" baseline="0" dirty="0">
              <a:ln>
                <a:noFill/>
              </a:ln>
              <a:solidFill>
                <a:schemeClr val="tx1"/>
              </a:solidFill>
              <a:effectLst/>
              <a:latin typeface="Arial" pitchFamily="34" charset="0"/>
              <a:cs typeface="Arial" pitchFamily="34" charset="0"/>
            </a:endParaRPr>
          </a:p>
          <a:p>
            <a:endParaRPr lang="en-US" dirty="0"/>
          </a:p>
        </p:txBody>
      </p:sp>
      <p:pic>
        <p:nvPicPr>
          <p:cNvPr id="5" name="Picture 4" descr="C:\Users\admin\Downloads\Logo_21.06.2017 (1).jpg"/>
          <p:cNvPicPr/>
          <p:nvPr/>
        </p:nvPicPr>
        <p:blipFill>
          <a:blip r:embed="rId3"/>
          <a:srcRect/>
          <a:stretch>
            <a:fillRect/>
          </a:stretch>
        </p:blipFill>
        <p:spPr bwMode="auto">
          <a:xfrm>
            <a:off x="1" y="-9939"/>
            <a:ext cx="1905000" cy="467139"/>
          </a:xfrm>
          <a:prstGeom prst="rect">
            <a:avLst/>
          </a:prstGeom>
          <a:noFill/>
          <a:ln w="9525">
            <a:noFill/>
            <a:miter lim="800000"/>
            <a:headEnd/>
            <a:tailEnd/>
          </a:ln>
        </p:spPr>
      </p:pic>
      <p:graphicFrame>
        <p:nvGraphicFramePr>
          <p:cNvPr id="6" name="Table 5"/>
          <p:cNvGraphicFramePr>
            <a:graphicFrameLocks noGrp="1"/>
          </p:cNvGraphicFramePr>
          <p:nvPr/>
        </p:nvGraphicFramePr>
        <p:xfrm>
          <a:off x="4876800" y="2362200"/>
          <a:ext cx="3530600" cy="2155131"/>
        </p:xfrm>
        <a:graphic>
          <a:graphicData uri="http://schemas.openxmlformats.org/drawingml/2006/table">
            <a:tbl>
              <a:tblPr/>
              <a:tblGrid>
                <a:gridCol w="1092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200025">
                <a:tc rowSpan="2">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 Replacement</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Compressive Strength MPa</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0.27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0.30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0.33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0.36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73.03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67.43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65.31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63.34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25%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71.8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67.14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64.38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62.14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69.97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63.92</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61.8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68.61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66.9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63.34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60.23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67.8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66.72</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62.68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59.1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60.17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54.72</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53.68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65.43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58.08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a:solidFill>
                            <a:srgbClr val="000000"/>
                          </a:solidFill>
                          <a:latin typeface="Times New Roman"/>
                          <a:ea typeface="Times New Roman"/>
                          <a:cs typeface="Times New Roman"/>
                        </a:rPr>
                        <a:t>53.91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dirty="0">
                          <a:solidFill>
                            <a:srgbClr val="000000"/>
                          </a:solidFill>
                          <a:latin typeface="Times New Roman"/>
                          <a:ea typeface="Times New Roman"/>
                          <a:cs typeface="Times New Roman"/>
                        </a:rPr>
                        <a:t>53.02</a:t>
                      </a:r>
                      <a:endParaRPr lang="en-US" sz="1100" dirty="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7" name="image12.jpeg"/>
          <p:cNvPicPr/>
          <p:nvPr/>
        </p:nvPicPr>
        <p:blipFill rotWithShape="1">
          <a:blip r:embed="rId4" cstate="print">
            <a:extLst>
              <a:ext uri="{28A0092B-C50C-407E-A947-70E740481C1C}">
                <a14:useLocalDpi xmlns:a14="http://schemas.microsoft.com/office/drawing/2010/main" val="0"/>
              </a:ext>
            </a:extLst>
          </a:blip>
          <a:srcRect t="-582" b="9376"/>
          <a:stretch/>
        </p:blipFill>
        <p:spPr bwMode="auto">
          <a:xfrm>
            <a:off x="1219200" y="2514600"/>
            <a:ext cx="2666486" cy="2065343"/>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b="1" dirty="0"/>
              <a:t>SPLIT TENSILE STRENGTH</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C:\Users\admin\Downloads\Logo_21.06.2017 (1).jpg"/>
          <p:cNvPicPr/>
          <p:nvPr/>
        </p:nvPicPr>
        <p:blipFill>
          <a:blip r:embed="rId2"/>
          <a:srcRect/>
          <a:stretch>
            <a:fillRect/>
          </a:stretch>
        </p:blipFill>
        <p:spPr bwMode="auto">
          <a:xfrm>
            <a:off x="1" y="-9939"/>
            <a:ext cx="2209800" cy="619539"/>
          </a:xfrm>
          <a:prstGeom prst="rect">
            <a:avLst/>
          </a:prstGeom>
          <a:noFill/>
          <a:ln w="9525">
            <a:noFill/>
            <a:miter lim="800000"/>
            <a:headEnd/>
            <a:tailEnd/>
          </a:ln>
        </p:spPr>
      </p:pic>
      <p:graphicFrame>
        <p:nvGraphicFramePr>
          <p:cNvPr id="5" name="Table 4"/>
          <p:cNvGraphicFramePr>
            <a:graphicFrameLocks noGrp="1"/>
          </p:cNvGraphicFramePr>
          <p:nvPr/>
        </p:nvGraphicFramePr>
        <p:xfrm>
          <a:off x="4572000" y="2286000"/>
          <a:ext cx="3530600" cy="2155131"/>
        </p:xfrm>
        <a:graphic>
          <a:graphicData uri="http://schemas.openxmlformats.org/drawingml/2006/table">
            <a:tbl>
              <a:tblPr/>
              <a:tblGrid>
                <a:gridCol w="10922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tblGrid>
              <a:tr h="200025">
                <a:tc rowSpan="2">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 Replacement</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Split Tensile Strength MPa</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00025">
                <a:tc vMerge="1">
                  <a:txBody>
                    <a:bodyPr/>
                    <a:lstStyle/>
                    <a:p>
                      <a:endParaRPr lang="en-US"/>
                    </a:p>
                  </a:txBody>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0.27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0.30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0.33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0.36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10.12</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9.98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9.95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9.92</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25%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9.89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9.77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9.67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9.56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9.63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9.61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9.57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9.43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9.29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9.44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9.26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8.99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7.99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7.69</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002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7.41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7.33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7.00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6.86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09550">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6.94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6.88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6.88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latin typeface="Times New Roman"/>
                          <a:ea typeface="Times New Roman"/>
                          <a:cs typeface="Times New Roman"/>
                        </a:rPr>
                        <a:t>6.7</a:t>
                      </a:r>
                      <a:endParaRPr lang="en-US" sz="1100" dirty="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 name="Picture 5"/>
          <p:cNvPicPr/>
          <p:nvPr/>
        </p:nvPicPr>
        <p:blipFill>
          <a:blip r:embed="rId3" cstate="print"/>
          <a:srcRect l="24205"/>
          <a:stretch>
            <a:fillRect/>
          </a:stretch>
        </p:blipFill>
        <p:spPr bwMode="auto">
          <a:xfrm>
            <a:off x="1447800" y="2209800"/>
            <a:ext cx="2555275" cy="2231331"/>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FLEXURAL TEST</a:t>
            </a:r>
            <a:br>
              <a:rPr lang="en-US" dirty="0"/>
            </a:br>
            <a:endParaRPr lang="en-US" dirty="0"/>
          </a:p>
        </p:txBody>
      </p:sp>
      <p:sp>
        <p:nvSpPr>
          <p:cNvPr id="3" name="Content Placeholder 2"/>
          <p:cNvSpPr>
            <a:spLocks noGrp="1"/>
          </p:cNvSpPr>
          <p:nvPr>
            <p:ph idx="1"/>
          </p:nvPr>
        </p:nvSpPr>
        <p:spPr/>
        <p:txBody>
          <a:bodyPr/>
          <a:lstStyle/>
          <a:p>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graphicFrame>
        <p:nvGraphicFramePr>
          <p:cNvPr id="5" name="Table 4"/>
          <p:cNvGraphicFramePr>
            <a:graphicFrameLocks noGrp="1"/>
          </p:cNvGraphicFramePr>
          <p:nvPr/>
        </p:nvGraphicFramePr>
        <p:xfrm>
          <a:off x="4876800" y="2209800"/>
          <a:ext cx="3302634" cy="2155131"/>
        </p:xfrm>
        <a:graphic>
          <a:graphicData uri="http://schemas.openxmlformats.org/drawingml/2006/table">
            <a:tbl>
              <a:tblPr/>
              <a:tblGrid>
                <a:gridCol w="1020884">
                  <a:extLst>
                    <a:ext uri="{9D8B030D-6E8A-4147-A177-3AD203B41FA5}">
                      <a16:colId xmlns:a16="http://schemas.microsoft.com/office/drawing/2014/main" val="20000"/>
                    </a:ext>
                  </a:extLst>
                </a:gridCol>
                <a:gridCol w="570120">
                  <a:extLst>
                    <a:ext uri="{9D8B030D-6E8A-4147-A177-3AD203B41FA5}">
                      <a16:colId xmlns:a16="http://schemas.microsoft.com/office/drawing/2014/main" val="20001"/>
                    </a:ext>
                  </a:extLst>
                </a:gridCol>
                <a:gridCol w="570120">
                  <a:extLst>
                    <a:ext uri="{9D8B030D-6E8A-4147-A177-3AD203B41FA5}">
                      <a16:colId xmlns:a16="http://schemas.microsoft.com/office/drawing/2014/main" val="20002"/>
                    </a:ext>
                  </a:extLst>
                </a:gridCol>
                <a:gridCol w="570755">
                  <a:extLst>
                    <a:ext uri="{9D8B030D-6E8A-4147-A177-3AD203B41FA5}">
                      <a16:colId xmlns:a16="http://schemas.microsoft.com/office/drawing/2014/main" val="20003"/>
                    </a:ext>
                  </a:extLst>
                </a:gridCol>
                <a:gridCol w="570755">
                  <a:extLst>
                    <a:ext uri="{9D8B030D-6E8A-4147-A177-3AD203B41FA5}">
                      <a16:colId xmlns:a16="http://schemas.microsoft.com/office/drawing/2014/main" val="20004"/>
                    </a:ext>
                  </a:extLst>
                </a:gridCol>
              </a:tblGrid>
              <a:tr h="109855">
                <a:tc rowSpan="2">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 Replacement</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Flexural Strength MPa</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09855">
                <a:tc vMerge="1">
                  <a:txBody>
                    <a:bodyPr/>
                    <a:lstStyle/>
                    <a:p>
                      <a:endParaRPr lang="en-US"/>
                    </a:p>
                  </a:txBody>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0.27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0.30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0.33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0.36 w/c</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23190">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7.23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6.88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6.78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6.23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96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25%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6.35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6.08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6.01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0985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6.43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5.91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5.90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5.46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0985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5.88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5.73</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5.65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0985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6.11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5.81</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5.55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5.44</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0985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5.96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5.68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5.46</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5.45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14935">
                <a:tc>
                  <a:txBody>
                    <a:bodyPr/>
                    <a:lstStyle/>
                    <a:p>
                      <a:pPr marL="0" marR="0" algn="ctr">
                        <a:lnSpc>
                          <a:spcPct val="115000"/>
                        </a:lnSpc>
                        <a:spcBef>
                          <a:spcPts val="0"/>
                        </a:spcBef>
                        <a:spcAft>
                          <a:spcPts val="0"/>
                        </a:spcAft>
                      </a:pPr>
                      <a:r>
                        <a:rPr lang="en-IN" sz="1200" b="1">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5.7</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a:latin typeface="Times New Roman"/>
                          <a:ea typeface="Calibri"/>
                          <a:cs typeface="Times New Roman"/>
                        </a:rPr>
                        <a:t>5.58</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latin typeface="Times New Roman"/>
                          <a:ea typeface="Times New Roman"/>
                          <a:cs typeface="Times New Roman"/>
                        </a:rPr>
                        <a:t>5.35</a:t>
                      </a:r>
                      <a:endParaRPr lang="en-US" sz="110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1000"/>
                        </a:spcAft>
                      </a:pPr>
                      <a:r>
                        <a:rPr lang="en-US" sz="1200" dirty="0">
                          <a:latin typeface="Times New Roman"/>
                          <a:ea typeface="Calibri"/>
                          <a:cs typeface="Times New Roman"/>
                        </a:rPr>
                        <a:t>5.33</a:t>
                      </a:r>
                      <a:endParaRPr lang="en-US" sz="1100" dirty="0">
                        <a:latin typeface="Calibri"/>
                        <a:ea typeface="Calibri"/>
                        <a:cs typeface="Times New Roman"/>
                      </a:endParaRPr>
                    </a:p>
                  </a:txBody>
                  <a:tcPr marL="68580" marR="68580" marT="9525" marB="9525"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pic>
        <p:nvPicPr>
          <p:cNvPr id="6" name="Picture 5"/>
          <p:cNvPicPr/>
          <p:nvPr/>
        </p:nvPicPr>
        <p:blipFill>
          <a:blip r:embed="rId3" cstate="print"/>
          <a:srcRect/>
          <a:stretch>
            <a:fillRect/>
          </a:stretch>
        </p:blipFill>
        <p:spPr bwMode="auto">
          <a:xfrm>
            <a:off x="609600" y="2590800"/>
            <a:ext cx="3948581" cy="1993556"/>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 OPTIMIZATION USING TAGUCHI’SMETHOD</a:t>
            </a:r>
            <a:br>
              <a:rPr lang="en-US" dirty="0"/>
            </a:br>
            <a:endParaRPr lang="en-US" dirty="0"/>
          </a:p>
        </p:txBody>
      </p:sp>
      <p:sp>
        <p:nvSpPr>
          <p:cNvPr id="3" name="Content Placeholder 2"/>
          <p:cNvSpPr>
            <a:spLocks noGrp="1"/>
          </p:cNvSpPr>
          <p:nvPr>
            <p:ph idx="1"/>
          </p:nvPr>
        </p:nvSpPr>
        <p:spPr/>
        <p:txBody>
          <a:bodyPr>
            <a:normAutofit fontScale="85000" lnSpcReduction="20000"/>
          </a:bodyPr>
          <a:lstStyle/>
          <a:p>
            <a:pPr lvl="0"/>
            <a:r>
              <a:rPr lang="en-US" b="1" dirty="0"/>
              <a:t>Identification of Main Function and its side effects</a:t>
            </a:r>
            <a:endParaRPr lang="en-US" dirty="0"/>
          </a:p>
          <a:p>
            <a:r>
              <a:rPr lang="en-US" dirty="0"/>
              <a:t>Main function: Compressive strength. </a:t>
            </a:r>
          </a:p>
          <a:p>
            <a:r>
              <a:rPr lang="en-US" dirty="0"/>
              <a:t>Side effects: Cement content, FA, CA, w/c ratio, % replacement, Silica Fume, Super plasticizer, Natural aggregate, recycled aggregate.</a:t>
            </a:r>
          </a:p>
          <a:p>
            <a:pPr lvl="0"/>
            <a:r>
              <a:rPr lang="en-US" b="1" dirty="0"/>
              <a:t>Identifying the Testing Conditions and Quality Characteristics</a:t>
            </a:r>
            <a:endParaRPr lang="en-US" dirty="0"/>
          </a:p>
          <a:p>
            <a:r>
              <a:rPr lang="en-US" dirty="0"/>
              <a:t>Here w/c ratio 0.27, 0.30, 0.33 and 0.36 with replacement of 0%, 30%, 35%, 40%, 45% and 50% of Natural aggregates by Recycled aggregates are taken into consideration along with super plasticizer and silica fume content.</a:t>
            </a:r>
          </a:p>
          <a:p>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DURABILITY STUDIES</a:t>
            </a:r>
            <a:br>
              <a:rPr lang="en-US" dirty="0"/>
            </a:br>
            <a:endParaRPr lang="en-US" dirty="0"/>
          </a:p>
        </p:txBody>
      </p:sp>
      <p:sp>
        <p:nvSpPr>
          <p:cNvPr id="3" name="Content Placeholder 2"/>
          <p:cNvSpPr>
            <a:spLocks noGrp="1"/>
          </p:cNvSpPr>
          <p:nvPr>
            <p:ph idx="1"/>
          </p:nvPr>
        </p:nvSpPr>
        <p:spPr/>
        <p:txBody>
          <a:bodyPr>
            <a:normAutofit fontScale="70000" lnSpcReduction="20000"/>
          </a:bodyPr>
          <a:lstStyle/>
          <a:p>
            <a:r>
              <a:rPr lang="en-US" dirty="0"/>
              <a:t>Durability of the concrete deals with the sustenance of concrete when exposed to environmental conditions. Though in controlled lab conditions the concrete specimens may exhibit good strength, in actual field, the conditions are different. The concrete building may be exposed to severe weathering and environmental conditions which may increase its degradation and cause a reduction in strength. Hence the concrete may not be able to perform as it is supposed to </a:t>
            </a:r>
            <a:r>
              <a:rPr lang="en-US" dirty="0" err="1"/>
              <a:t>be.In</a:t>
            </a:r>
            <a:r>
              <a:rPr lang="en-US" dirty="0"/>
              <a:t> this investigation; the durability tests conducted are acid attack resistance, </a:t>
            </a:r>
            <a:r>
              <a:rPr lang="en-US" dirty="0" err="1"/>
              <a:t>sulphate</a:t>
            </a:r>
            <a:r>
              <a:rPr lang="en-US" dirty="0"/>
              <a:t> attack resistance, chloride attack resistance and water absorption. The tests have been conducted on concrete cubes of 100mm size. They have been cured for 28 days after casting and then kept immersed in the respective solutions for a period of 28 days for durability check. Weights of the immersed specimens have been taken weekly to calculate percentage weight loss of specimens. </a:t>
            </a:r>
          </a:p>
          <a:p>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a:t>
            </a:r>
            <a:r>
              <a:rPr lang="en-US" dirty="0"/>
              <a:t>Acid Resistance Test</a:t>
            </a:r>
            <a:br>
              <a:rPr lang="en-US" dirty="0"/>
            </a:b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pic>
        <p:nvPicPr>
          <p:cNvPr id="5" name="Content Placeholder 3" descr="C:\Users\muthineni\Desktop\New folder\IMG_0500.JPG"/>
          <p:cNvPicPr>
            <a:picLocks noGrp="1"/>
          </p:cNvPicPr>
          <p:nvPr>
            <p:ph idx="1"/>
          </p:nvPr>
        </p:nvPicPr>
        <p:blipFill rotWithShape="1">
          <a:blip r:embed="rId3" cstate="print"/>
          <a:srcRect l="34582" t="67154" r="12031"/>
          <a:stretch/>
        </p:blipFill>
        <p:spPr bwMode="auto">
          <a:xfrm rot="10800000">
            <a:off x="533400" y="1066800"/>
            <a:ext cx="2844704" cy="2971800"/>
          </a:xfrm>
          <a:prstGeom prst="rect">
            <a:avLst/>
          </a:prstGeom>
          <a:noFill/>
          <a:ln>
            <a:noFill/>
          </a:ln>
          <a:extLst>
            <a:ext uri="{53640926-AAD7-44D8-BBD7-CCE9431645EC}">
              <a14:shadowObscured xmlns:a14="http://schemas.microsoft.com/office/drawing/2010/main"/>
            </a:ext>
          </a:extLst>
        </p:spPr>
      </p:pic>
      <p:graphicFrame>
        <p:nvGraphicFramePr>
          <p:cNvPr id="6" name="Chart 5"/>
          <p:cNvGraphicFramePr/>
          <p:nvPr>
            <p:extLst>
              <p:ext uri="{D42A27DB-BD31-4B8C-83A1-F6EECF244321}">
                <p14:modId xmlns:p14="http://schemas.microsoft.com/office/powerpoint/2010/main" val="2417077166"/>
              </p:ext>
            </p:extLst>
          </p:nvPr>
        </p:nvGraphicFramePr>
        <p:xfrm>
          <a:off x="4495800" y="990600"/>
          <a:ext cx="38862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152400" y="4191000"/>
            <a:ext cx="4091889" cy="369332"/>
          </a:xfrm>
          <a:prstGeom prst="rect">
            <a:avLst/>
          </a:prstGeom>
        </p:spPr>
        <p:txBody>
          <a:bodyPr wrap="none">
            <a:spAutoFit/>
          </a:bodyPr>
          <a:lstStyle/>
          <a:p>
            <a:r>
              <a:rPr lang="en-US" dirty="0"/>
              <a:t>Figure2: Concrete cubes immersed in </a:t>
            </a:r>
            <a:r>
              <a:rPr lang="en-US" dirty="0" err="1"/>
              <a:t>HCl</a:t>
            </a:r>
            <a:r>
              <a:rPr lang="en-US" dirty="0"/>
              <a:t> </a:t>
            </a:r>
          </a:p>
        </p:txBody>
      </p:sp>
      <p:sp>
        <p:nvSpPr>
          <p:cNvPr id="30721" name="Rectangle 1"/>
          <p:cNvSpPr>
            <a:spLocks noChangeArrowheads="1"/>
          </p:cNvSpPr>
          <p:nvPr/>
        </p:nvSpPr>
        <p:spPr bwMode="auto">
          <a:xfrm>
            <a:off x="4648200" y="4267200"/>
            <a:ext cx="30480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Figure3: % weight loss of R-0and R-45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nvGraphicFramePr>
        <p:xfrm>
          <a:off x="1295400" y="4572000"/>
          <a:ext cx="6080760" cy="734568"/>
        </p:xfrm>
        <a:graphic>
          <a:graphicData uri="http://schemas.openxmlformats.org/drawingml/2006/table">
            <a:tbl>
              <a:tblPr/>
              <a:tblGrid>
                <a:gridCol w="813435">
                  <a:extLst>
                    <a:ext uri="{9D8B030D-6E8A-4147-A177-3AD203B41FA5}">
                      <a16:colId xmlns:a16="http://schemas.microsoft.com/office/drawing/2014/main" val="20000"/>
                    </a:ext>
                  </a:extLst>
                </a:gridCol>
                <a:gridCol w="905510">
                  <a:extLst>
                    <a:ext uri="{9D8B030D-6E8A-4147-A177-3AD203B41FA5}">
                      <a16:colId xmlns:a16="http://schemas.microsoft.com/office/drawing/2014/main" val="20001"/>
                    </a:ext>
                  </a:extLst>
                </a:gridCol>
                <a:gridCol w="885825">
                  <a:extLst>
                    <a:ext uri="{9D8B030D-6E8A-4147-A177-3AD203B41FA5}">
                      <a16:colId xmlns:a16="http://schemas.microsoft.com/office/drawing/2014/main" val="20002"/>
                    </a:ext>
                  </a:extLst>
                </a:gridCol>
                <a:gridCol w="885190">
                  <a:extLst>
                    <a:ext uri="{9D8B030D-6E8A-4147-A177-3AD203B41FA5}">
                      <a16:colId xmlns:a16="http://schemas.microsoft.com/office/drawing/2014/main" val="20003"/>
                    </a:ext>
                  </a:extLst>
                </a:gridCol>
                <a:gridCol w="885190">
                  <a:extLst>
                    <a:ext uri="{9D8B030D-6E8A-4147-A177-3AD203B41FA5}">
                      <a16:colId xmlns:a16="http://schemas.microsoft.com/office/drawing/2014/main" val="20004"/>
                    </a:ext>
                  </a:extLst>
                </a:gridCol>
                <a:gridCol w="899160">
                  <a:extLst>
                    <a:ext uri="{9D8B030D-6E8A-4147-A177-3AD203B41FA5}">
                      <a16:colId xmlns:a16="http://schemas.microsoft.com/office/drawing/2014/main" val="20005"/>
                    </a:ext>
                  </a:extLst>
                </a:gridCol>
                <a:gridCol w="806450">
                  <a:extLst>
                    <a:ext uri="{9D8B030D-6E8A-4147-A177-3AD203B41FA5}">
                      <a16:colId xmlns:a16="http://schemas.microsoft.com/office/drawing/2014/main" val="20006"/>
                    </a:ext>
                  </a:extLst>
                </a:gridCol>
              </a:tblGrid>
              <a:tr h="330835">
                <a:tc>
                  <a:txBody>
                    <a:bodyPr/>
                    <a:lstStyle/>
                    <a:p>
                      <a:pPr marL="0" marR="0" algn="ctr">
                        <a:lnSpc>
                          <a:spcPct val="115000"/>
                        </a:lnSpc>
                        <a:spcBef>
                          <a:spcPts val="0"/>
                        </a:spcBef>
                        <a:spcAft>
                          <a:spcPts val="0"/>
                        </a:spcAft>
                      </a:pPr>
                      <a:r>
                        <a:rPr lang="en-US" sz="1100" b="1" dirty="0" err="1">
                          <a:latin typeface="Times New Roman"/>
                          <a:ea typeface="Calibri"/>
                          <a:cs typeface="Times New Roman"/>
                        </a:rPr>
                        <a:t>Sl.no</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Specimen</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Mm-</a:t>
                      </a: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R-0</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Days of testing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Initial weight in kg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Final weight in kg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Weight loss in kg</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 weight loss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5100">
                <a:tc>
                  <a:txBody>
                    <a:bodyPr/>
                    <a:lstStyle/>
                    <a:p>
                      <a:pPr marL="0" marR="0" algn="ctr">
                        <a:lnSpc>
                          <a:spcPct val="115000"/>
                        </a:lnSpc>
                        <a:spcBef>
                          <a:spcPts val="0"/>
                        </a:spcBef>
                        <a:spcAft>
                          <a:spcPts val="0"/>
                        </a:spcAft>
                      </a:pPr>
                      <a:r>
                        <a:rPr lang="en-US" sz="1100">
                          <a:latin typeface="Times New Roman"/>
                          <a:ea typeface="Calibri"/>
                          <a:cs typeface="Times New Roman"/>
                        </a:rPr>
                        <a:t>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100x100x100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8.278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8.098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2.17</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65100">
                <a:tc>
                  <a:txBody>
                    <a:bodyPr/>
                    <a:lstStyle/>
                    <a:p>
                      <a:pPr marL="0" marR="0" algn="ctr">
                        <a:lnSpc>
                          <a:spcPct val="115000"/>
                        </a:lnSpc>
                        <a:spcBef>
                          <a:spcPts val="0"/>
                        </a:spcBef>
                        <a:spcAft>
                          <a:spcPts val="0"/>
                        </a:spcAft>
                      </a:pPr>
                      <a:r>
                        <a:rPr lang="en-US" sz="1100">
                          <a:latin typeface="Times New Roman"/>
                          <a:ea typeface="Calibri"/>
                          <a:cs typeface="Times New Roman"/>
                        </a:rPr>
                        <a:t>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100x100x100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56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8.278</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8.018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0.26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3.14</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10" name="Table 9"/>
          <p:cNvGraphicFramePr>
            <a:graphicFrameLocks noGrp="1"/>
          </p:cNvGraphicFramePr>
          <p:nvPr/>
        </p:nvGraphicFramePr>
        <p:xfrm>
          <a:off x="1219200" y="5664200"/>
          <a:ext cx="6248401" cy="890524"/>
        </p:xfrm>
        <a:graphic>
          <a:graphicData uri="http://schemas.openxmlformats.org/drawingml/2006/table">
            <a:tbl>
              <a:tblPr/>
              <a:tblGrid>
                <a:gridCol w="837716">
                  <a:extLst>
                    <a:ext uri="{9D8B030D-6E8A-4147-A177-3AD203B41FA5}">
                      <a16:colId xmlns:a16="http://schemas.microsoft.com/office/drawing/2014/main" val="20000"/>
                    </a:ext>
                  </a:extLst>
                </a:gridCol>
                <a:gridCol w="927471">
                  <a:extLst>
                    <a:ext uri="{9D8B030D-6E8A-4147-A177-3AD203B41FA5}">
                      <a16:colId xmlns:a16="http://schemas.microsoft.com/office/drawing/2014/main" val="20001"/>
                    </a:ext>
                  </a:extLst>
                </a:gridCol>
                <a:gridCol w="910561">
                  <a:extLst>
                    <a:ext uri="{9D8B030D-6E8A-4147-A177-3AD203B41FA5}">
                      <a16:colId xmlns:a16="http://schemas.microsoft.com/office/drawing/2014/main" val="20002"/>
                    </a:ext>
                  </a:extLst>
                </a:gridCol>
                <a:gridCol w="909911">
                  <a:extLst>
                    <a:ext uri="{9D8B030D-6E8A-4147-A177-3AD203B41FA5}">
                      <a16:colId xmlns:a16="http://schemas.microsoft.com/office/drawing/2014/main" val="20003"/>
                    </a:ext>
                  </a:extLst>
                </a:gridCol>
                <a:gridCol w="909911">
                  <a:extLst>
                    <a:ext uri="{9D8B030D-6E8A-4147-A177-3AD203B41FA5}">
                      <a16:colId xmlns:a16="http://schemas.microsoft.com/office/drawing/2014/main" val="20004"/>
                    </a:ext>
                  </a:extLst>
                </a:gridCol>
                <a:gridCol w="924220">
                  <a:extLst>
                    <a:ext uri="{9D8B030D-6E8A-4147-A177-3AD203B41FA5}">
                      <a16:colId xmlns:a16="http://schemas.microsoft.com/office/drawing/2014/main" val="20005"/>
                    </a:ext>
                  </a:extLst>
                </a:gridCol>
                <a:gridCol w="828611">
                  <a:extLst>
                    <a:ext uri="{9D8B030D-6E8A-4147-A177-3AD203B41FA5}">
                      <a16:colId xmlns:a16="http://schemas.microsoft.com/office/drawing/2014/main" val="20006"/>
                    </a:ext>
                  </a:extLst>
                </a:gridCol>
              </a:tblGrid>
              <a:tr h="258572">
                <a:tc>
                  <a:txBody>
                    <a:bodyPr/>
                    <a:lstStyle/>
                    <a:p>
                      <a:pPr marL="0" marR="0" algn="ctr">
                        <a:lnSpc>
                          <a:spcPct val="115000"/>
                        </a:lnSpc>
                        <a:spcBef>
                          <a:spcPts val="0"/>
                        </a:spcBef>
                        <a:spcAft>
                          <a:spcPts val="0"/>
                        </a:spcAft>
                      </a:pPr>
                      <a:r>
                        <a:rPr lang="en-US" sz="1100" b="1" dirty="0" err="1">
                          <a:latin typeface="Times New Roman"/>
                          <a:ea typeface="Calibri"/>
                          <a:cs typeface="Times New Roman"/>
                        </a:rPr>
                        <a:t>Sl.no</a:t>
                      </a:r>
                      <a:endParaRPr lang="en-US" sz="1100" dirty="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dirty="0">
                          <a:latin typeface="Times New Roman"/>
                          <a:ea typeface="Calibri"/>
                          <a:cs typeface="Times New Roman"/>
                        </a:rPr>
                        <a:t>Specimen</a:t>
                      </a:r>
                      <a:endParaRPr lang="en-US" sz="1100" dirty="0">
                        <a:latin typeface="Calibri"/>
                        <a:ea typeface="Calibri"/>
                        <a:cs typeface="Times New Roman"/>
                      </a:endParaRPr>
                    </a:p>
                    <a:p>
                      <a:pPr marL="0" marR="0" algn="ctr">
                        <a:lnSpc>
                          <a:spcPct val="115000"/>
                        </a:lnSpc>
                        <a:spcBef>
                          <a:spcPts val="0"/>
                        </a:spcBef>
                        <a:spcAft>
                          <a:spcPts val="0"/>
                        </a:spcAft>
                      </a:pPr>
                      <a:r>
                        <a:rPr lang="en-US" sz="1100" b="1" dirty="0">
                          <a:latin typeface="Times New Roman"/>
                          <a:ea typeface="Calibri"/>
                          <a:cs typeface="Times New Roman"/>
                        </a:rPr>
                        <a:t>Mm-</a:t>
                      </a: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R-45</a:t>
                      </a:r>
                      <a:endParaRPr lang="en-US" sz="1100" dirty="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Days of testing</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Initial weight in kg</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Final weight in kg</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Weight loss in kg</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 weight loss</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8572">
                <a:tc>
                  <a:txBody>
                    <a:bodyPr/>
                    <a:lstStyle/>
                    <a:p>
                      <a:pPr marL="0" marR="0" algn="ctr">
                        <a:lnSpc>
                          <a:spcPct val="115000"/>
                        </a:lnSpc>
                        <a:spcBef>
                          <a:spcPts val="0"/>
                        </a:spcBef>
                        <a:spcAft>
                          <a:spcPts val="0"/>
                        </a:spcAft>
                      </a:pPr>
                      <a:r>
                        <a:rPr lang="en-US" sz="1100">
                          <a:latin typeface="Times New Roman"/>
                          <a:ea typeface="Calibri"/>
                          <a:cs typeface="Times New Roman"/>
                        </a:rPr>
                        <a:t>1</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100x100x100</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28</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8.262</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8.016</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0.246</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2.98</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8572">
                <a:tc>
                  <a:txBody>
                    <a:bodyPr/>
                    <a:lstStyle/>
                    <a:p>
                      <a:pPr marL="0" marR="0" algn="ctr">
                        <a:lnSpc>
                          <a:spcPct val="115000"/>
                        </a:lnSpc>
                        <a:spcBef>
                          <a:spcPts val="0"/>
                        </a:spcBef>
                        <a:spcAft>
                          <a:spcPts val="0"/>
                        </a:spcAft>
                      </a:pPr>
                      <a:r>
                        <a:rPr lang="en-US" sz="1100">
                          <a:latin typeface="Times New Roman"/>
                          <a:ea typeface="Calibri"/>
                          <a:cs typeface="Times New Roman"/>
                        </a:rPr>
                        <a:t>2</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100x100x100</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56</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8.262</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7.98</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0.282</a:t>
                      </a:r>
                      <a:endParaRPr lang="en-US" sz="110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3.413</a:t>
                      </a:r>
                      <a:endParaRPr lang="en-US" sz="1100" dirty="0">
                        <a:latin typeface="Calibri"/>
                        <a:ea typeface="Calibri"/>
                        <a:cs typeface="Times New Roman"/>
                      </a:endParaRPr>
                    </a:p>
                  </a:txBody>
                  <a:tcPr marL="68530" marR="685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 Chloride Resistance Test</a:t>
            </a:r>
            <a:br>
              <a:rPr lang="en-US" dirty="0"/>
            </a:b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pic>
        <p:nvPicPr>
          <p:cNvPr id="5" name="Content Placeholder 4" descr="C:\Users\CHANDRAKANTH\Desktop\555.PN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334184" cy="2895600"/>
          </a:xfrm>
          <a:prstGeom prst="rect">
            <a:avLst/>
          </a:prstGeom>
          <a:noFill/>
          <a:ln>
            <a:noFill/>
          </a:ln>
        </p:spPr>
      </p:pic>
      <p:graphicFrame>
        <p:nvGraphicFramePr>
          <p:cNvPr id="6" name="Chart 5"/>
          <p:cNvGraphicFramePr/>
          <p:nvPr/>
        </p:nvGraphicFramePr>
        <p:xfrm>
          <a:off x="4114800" y="914400"/>
          <a:ext cx="3352800"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29697" name="Rectangle 1"/>
          <p:cNvSpPr>
            <a:spLocks noChangeArrowheads="1"/>
          </p:cNvSpPr>
          <p:nvPr/>
        </p:nvSpPr>
        <p:spPr bwMode="auto">
          <a:xfrm>
            <a:off x="0" y="3810000"/>
            <a:ext cx="653255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Figure4: specimen immersed in chloride solution                                   Figure5: % weight loss R-0 and R-45</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219200" y="4191000"/>
          <a:ext cx="6096002" cy="762244"/>
        </p:xfrm>
        <a:graphic>
          <a:graphicData uri="http://schemas.openxmlformats.org/drawingml/2006/table">
            <a:tbl>
              <a:tblPr/>
              <a:tblGrid>
                <a:gridCol w="833130">
                  <a:extLst>
                    <a:ext uri="{9D8B030D-6E8A-4147-A177-3AD203B41FA5}">
                      <a16:colId xmlns:a16="http://schemas.microsoft.com/office/drawing/2014/main" val="20000"/>
                    </a:ext>
                  </a:extLst>
                </a:gridCol>
                <a:gridCol w="891817">
                  <a:extLst>
                    <a:ext uri="{9D8B030D-6E8A-4147-A177-3AD203B41FA5}">
                      <a16:colId xmlns:a16="http://schemas.microsoft.com/office/drawing/2014/main" val="20001"/>
                    </a:ext>
                  </a:extLst>
                </a:gridCol>
                <a:gridCol w="891817">
                  <a:extLst>
                    <a:ext uri="{9D8B030D-6E8A-4147-A177-3AD203B41FA5}">
                      <a16:colId xmlns:a16="http://schemas.microsoft.com/office/drawing/2014/main" val="20002"/>
                    </a:ext>
                  </a:extLst>
                </a:gridCol>
                <a:gridCol w="891242">
                  <a:extLst>
                    <a:ext uri="{9D8B030D-6E8A-4147-A177-3AD203B41FA5}">
                      <a16:colId xmlns:a16="http://schemas.microsoft.com/office/drawing/2014/main" val="20003"/>
                    </a:ext>
                  </a:extLst>
                </a:gridCol>
                <a:gridCol w="891242">
                  <a:extLst>
                    <a:ext uri="{9D8B030D-6E8A-4147-A177-3AD203B41FA5}">
                      <a16:colId xmlns:a16="http://schemas.microsoft.com/office/drawing/2014/main" val="20004"/>
                    </a:ext>
                  </a:extLst>
                </a:gridCol>
                <a:gridCol w="897571">
                  <a:extLst>
                    <a:ext uri="{9D8B030D-6E8A-4147-A177-3AD203B41FA5}">
                      <a16:colId xmlns:a16="http://schemas.microsoft.com/office/drawing/2014/main" val="20005"/>
                    </a:ext>
                  </a:extLst>
                </a:gridCol>
                <a:gridCol w="799183">
                  <a:extLst>
                    <a:ext uri="{9D8B030D-6E8A-4147-A177-3AD203B41FA5}">
                      <a16:colId xmlns:a16="http://schemas.microsoft.com/office/drawing/2014/main" val="20006"/>
                    </a:ext>
                  </a:extLst>
                </a:gridCol>
              </a:tblGrid>
              <a:tr h="381122">
                <a:tc>
                  <a:txBody>
                    <a:bodyPr/>
                    <a:lstStyle/>
                    <a:p>
                      <a:pPr marL="0" marR="0" algn="ctr">
                        <a:lnSpc>
                          <a:spcPct val="115000"/>
                        </a:lnSpc>
                        <a:spcBef>
                          <a:spcPts val="0"/>
                        </a:spcBef>
                        <a:spcAft>
                          <a:spcPts val="0"/>
                        </a:spcAft>
                      </a:pPr>
                      <a:r>
                        <a:rPr lang="en-US" sz="1100" b="1">
                          <a:latin typeface="Times New Roman"/>
                          <a:ea typeface="Calibri"/>
                          <a:cs typeface="Times New Roman"/>
                        </a:rPr>
                        <a:t>Sl. no</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imes New Roman"/>
                          <a:ea typeface="Calibri"/>
                          <a:cs typeface="Times New Roman"/>
                        </a:rPr>
                        <a:t>Specimen-R-0</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Times New Roman"/>
                          <a:ea typeface="Calibri"/>
                          <a:cs typeface="Times New Roman"/>
                        </a:rPr>
                        <a:t>Mm</a:t>
                      </a:r>
                      <a:endParaRPr lang="en-US"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Days of testing</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Initial weight in kg</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Final weight in kg</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Weight loss in kg</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 weight loss</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561">
                <a:tc>
                  <a:txBody>
                    <a:bodyPr/>
                    <a:lstStyle/>
                    <a:p>
                      <a:pPr marL="0" marR="0" algn="ctr">
                        <a:lnSpc>
                          <a:spcPct val="115000"/>
                        </a:lnSpc>
                        <a:spcBef>
                          <a:spcPts val="0"/>
                        </a:spcBef>
                        <a:spcAft>
                          <a:spcPts val="0"/>
                        </a:spcAft>
                      </a:pPr>
                      <a:r>
                        <a:rPr lang="en-US" sz="1100">
                          <a:latin typeface="Times New Roman"/>
                          <a:ea typeface="Calibri"/>
                          <a:cs typeface="Times New Roman"/>
                        </a:rPr>
                        <a:t>1</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28</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8.280</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8.305</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-0.025</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-0.302</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561">
                <a:tc>
                  <a:txBody>
                    <a:bodyPr/>
                    <a:lstStyle/>
                    <a:p>
                      <a:pPr marL="0" marR="0" algn="ctr">
                        <a:lnSpc>
                          <a:spcPct val="115000"/>
                        </a:lnSpc>
                        <a:spcBef>
                          <a:spcPts val="0"/>
                        </a:spcBef>
                        <a:spcAft>
                          <a:spcPts val="0"/>
                        </a:spcAft>
                      </a:pPr>
                      <a:r>
                        <a:rPr lang="en-US" sz="1100">
                          <a:latin typeface="Times New Roman"/>
                          <a:ea typeface="Calibri"/>
                          <a:cs typeface="Times New Roman"/>
                        </a:rPr>
                        <a:t>2</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56</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8.280</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8.308</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-0.028</a:t>
                      </a:r>
                      <a:endParaRPr lang="en-US" sz="100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-0.338</a:t>
                      </a:r>
                      <a:endParaRPr lang="en-US" sz="1000" dirty="0">
                        <a:latin typeface="Calibri"/>
                        <a:ea typeface="Calibri"/>
                        <a:cs typeface="Times New Roman"/>
                      </a:endParaRPr>
                    </a:p>
                  </a:txBody>
                  <a:tcPr marL="62139" marR="6213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1295400" y="5486400"/>
          <a:ext cx="6096000" cy="895252"/>
        </p:xfrm>
        <a:graphic>
          <a:graphicData uri="http://schemas.openxmlformats.org/drawingml/2006/table">
            <a:tbl>
              <a:tblPr/>
              <a:tblGrid>
                <a:gridCol w="833675">
                  <a:extLst>
                    <a:ext uri="{9D8B030D-6E8A-4147-A177-3AD203B41FA5}">
                      <a16:colId xmlns:a16="http://schemas.microsoft.com/office/drawing/2014/main" val="20000"/>
                    </a:ext>
                  </a:extLst>
                </a:gridCol>
                <a:gridCol w="891705">
                  <a:extLst>
                    <a:ext uri="{9D8B030D-6E8A-4147-A177-3AD203B41FA5}">
                      <a16:colId xmlns:a16="http://schemas.microsoft.com/office/drawing/2014/main" val="20001"/>
                    </a:ext>
                  </a:extLst>
                </a:gridCol>
                <a:gridCol w="891705">
                  <a:extLst>
                    <a:ext uri="{9D8B030D-6E8A-4147-A177-3AD203B41FA5}">
                      <a16:colId xmlns:a16="http://schemas.microsoft.com/office/drawing/2014/main" val="20002"/>
                    </a:ext>
                  </a:extLst>
                </a:gridCol>
                <a:gridCol w="891131">
                  <a:extLst>
                    <a:ext uri="{9D8B030D-6E8A-4147-A177-3AD203B41FA5}">
                      <a16:colId xmlns:a16="http://schemas.microsoft.com/office/drawing/2014/main" val="20003"/>
                    </a:ext>
                  </a:extLst>
                </a:gridCol>
                <a:gridCol w="891131">
                  <a:extLst>
                    <a:ext uri="{9D8B030D-6E8A-4147-A177-3AD203B41FA5}">
                      <a16:colId xmlns:a16="http://schemas.microsoft.com/office/drawing/2014/main" val="20004"/>
                    </a:ext>
                  </a:extLst>
                </a:gridCol>
                <a:gridCol w="897451">
                  <a:extLst>
                    <a:ext uri="{9D8B030D-6E8A-4147-A177-3AD203B41FA5}">
                      <a16:colId xmlns:a16="http://schemas.microsoft.com/office/drawing/2014/main" val="20005"/>
                    </a:ext>
                  </a:extLst>
                </a:gridCol>
                <a:gridCol w="799202">
                  <a:extLst>
                    <a:ext uri="{9D8B030D-6E8A-4147-A177-3AD203B41FA5}">
                      <a16:colId xmlns:a16="http://schemas.microsoft.com/office/drawing/2014/main" val="20006"/>
                    </a:ext>
                  </a:extLst>
                </a:gridCol>
              </a:tblGrid>
              <a:tr h="380583">
                <a:tc>
                  <a:txBody>
                    <a:bodyPr/>
                    <a:lstStyle/>
                    <a:p>
                      <a:pPr marL="0" marR="0" algn="ctr">
                        <a:lnSpc>
                          <a:spcPct val="115000"/>
                        </a:lnSpc>
                        <a:spcBef>
                          <a:spcPts val="0"/>
                        </a:spcBef>
                        <a:spcAft>
                          <a:spcPts val="0"/>
                        </a:spcAft>
                      </a:pPr>
                      <a:r>
                        <a:rPr lang="en-US" sz="1100" b="1">
                          <a:latin typeface="Times New Roman"/>
                          <a:ea typeface="Calibri"/>
                          <a:cs typeface="Times New Roman"/>
                        </a:rPr>
                        <a:t>Sl.no</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imes New Roman"/>
                          <a:ea typeface="Calibri"/>
                          <a:cs typeface="Times New Roman"/>
                        </a:rPr>
                        <a:t>Specimen-R-45</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Times New Roman"/>
                          <a:ea typeface="Calibri"/>
                          <a:cs typeface="Times New Roman"/>
                        </a:rPr>
                        <a:t>Mm</a:t>
                      </a:r>
                      <a:endParaRPr lang="en-US" sz="1000" dirty="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Days of testing</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Initial weight in kg</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Final weight in kg</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Weight loss in kg</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latin typeface="Times New Roman"/>
                          <a:ea typeface="Calibri"/>
                          <a:cs typeface="Times New Roman"/>
                        </a:rPr>
                        <a:t>% weight loss</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0292">
                <a:tc>
                  <a:txBody>
                    <a:bodyPr/>
                    <a:lstStyle/>
                    <a:p>
                      <a:pPr marL="0" marR="0" algn="ctr">
                        <a:lnSpc>
                          <a:spcPct val="115000"/>
                        </a:lnSpc>
                        <a:spcBef>
                          <a:spcPts val="0"/>
                        </a:spcBef>
                        <a:spcAft>
                          <a:spcPts val="0"/>
                        </a:spcAft>
                      </a:pPr>
                      <a:r>
                        <a:rPr lang="en-US" sz="1100">
                          <a:latin typeface="Times New Roman"/>
                          <a:ea typeface="Calibri"/>
                          <a:cs typeface="Times New Roman"/>
                        </a:rPr>
                        <a:t>1</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28</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8.264</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8.298</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-0.034</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-0.41</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0292">
                <a:tc>
                  <a:txBody>
                    <a:bodyPr/>
                    <a:lstStyle/>
                    <a:p>
                      <a:pPr marL="0" marR="0" algn="ctr">
                        <a:lnSpc>
                          <a:spcPct val="115000"/>
                        </a:lnSpc>
                        <a:spcBef>
                          <a:spcPts val="0"/>
                        </a:spcBef>
                        <a:spcAft>
                          <a:spcPts val="0"/>
                        </a:spcAft>
                      </a:pPr>
                      <a:r>
                        <a:rPr lang="en-US" sz="1100">
                          <a:latin typeface="Times New Roman"/>
                          <a:ea typeface="Calibri"/>
                          <a:cs typeface="Times New Roman"/>
                        </a:rPr>
                        <a:t>2</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56</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8.264</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8.3</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latin typeface="Times New Roman"/>
                          <a:ea typeface="Calibri"/>
                          <a:cs typeface="Times New Roman"/>
                        </a:rPr>
                        <a:t>-0.036</a:t>
                      </a:r>
                      <a:endParaRPr lang="en-US" sz="100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latin typeface="Times New Roman"/>
                          <a:ea typeface="Calibri"/>
                          <a:cs typeface="Times New Roman"/>
                        </a:rPr>
                        <a:t>-0.43</a:t>
                      </a:r>
                      <a:endParaRPr lang="en-US" sz="1000" dirty="0">
                        <a:latin typeface="Calibri"/>
                        <a:ea typeface="Calibri"/>
                        <a:cs typeface="Times New Roman"/>
                      </a:endParaRPr>
                    </a:p>
                  </a:txBody>
                  <a:tcPr marL="62052" marR="6205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dirty="0"/>
            </a:br>
            <a:r>
              <a:rPr lang="en-US" dirty="0"/>
              <a:t> </a:t>
            </a:r>
            <a:br>
              <a:rPr lang="en-US" dirty="0"/>
            </a:br>
            <a:r>
              <a:rPr lang="en-US" dirty="0"/>
              <a:t> </a:t>
            </a:r>
            <a:r>
              <a:rPr lang="en-US" b="1" dirty="0" err="1"/>
              <a:t>Sulphate</a:t>
            </a:r>
            <a:r>
              <a:rPr lang="en-US" b="1" dirty="0"/>
              <a:t> Resistance Test</a:t>
            </a:r>
            <a:r>
              <a:rPr lang="en-US" dirty="0"/>
              <a:t> </a:t>
            </a:r>
            <a:br>
              <a:rPr lang="en-US" b="1" dirty="0"/>
            </a:b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pic>
        <p:nvPicPr>
          <p:cNvPr id="5" name="Content Placeholder 4" descr="C:\Users\CHANDRAKANTH\Desktop\444.PNG"/>
          <p:cNvPicPr>
            <a:picLocks noGrp="1"/>
          </p:cNvPicPr>
          <p:nvPr>
            <p:ph idx="1"/>
          </p:nvPr>
        </p:nvPicPr>
        <p:blipFill rotWithShape="1">
          <a:blip r:embed="rId3">
            <a:extLst>
              <a:ext uri="{28A0092B-C50C-407E-A947-70E740481C1C}">
                <a14:useLocalDpi xmlns:a14="http://schemas.microsoft.com/office/drawing/2010/main" val="0"/>
              </a:ext>
            </a:extLst>
          </a:blip>
          <a:srcRect r="35113"/>
          <a:stretch/>
        </p:blipFill>
        <p:spPr bwMode="auto">
          <a:xfrm>
            <a:off x="533400" y="1447800"/>
            <a:ext cx="3010318" cy="2133898"/>
          </a:xfrm>
          <a:prstGeom prst="rect">
            <a:avLst/>
          </a:prstGeom>
          <a:noFill/>
          <a:ln>
            <a:noFill/>
          </a:ln>
          <a:extLst>
            <a:ext uri="{53640926-AAD7-44D8-BBD7-CCE9431645EC}">
              <a14:shadowObscured xmlns:a14="http://schemas.microsoft.com/office/drawing/2010/main"/>
            </a:ext>
          </a:extLst>
        </p:spPr>
      </p:pic>
      <p:graphicFrame>
        <p:nvGraphicFramePr>
          <p:cNvPr id="6" name="Chart 5"/>
          <p:cNvGraphicFramePr/>
          <p:nvPr/>
        </p:nvGraphicFramePr>
        <p:xfrm>
          <a:off x="3810000" y="1371600"/>
          <a:ext cx="3181350" cy="2343150"/>
        </p:xfrm>
        <a:graphic>
          <a:graphicData uri="http://schemas.openxmlformats.org/drawingml/2006/chart">
            <c:chart xmlns:c="http://schemas.openxmlformats.org/drawingml/2006/chart" xmlns:r="http://schemas.openxmlformats.org/officeDocument/2006/relationships" r:id="rId4"/>
          </a:graphicData>
        </a:graphic>
      </p:graphicFrame>
      <p:sp>
        <p:nvSpPr>
          <p:cNvPr id="28673" name="Rectangle 1"/>
          <p:cNvSpPr>
            <a:spLocks noChangeArrowheads="1"/>
          </p:cNvSpPr>
          <p:nvPr/>
        </p:nvSpPr>
        <p:spPr bwMode="auto">
          <a:xfrm>
            <a:off x="152400" y="3733800"/>
            <a:ext cx="6340197"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Figure6: specimen immersed in </a:t>
            </a:r>
            <a:r>
              <a:rPr kumimoji="0" lang="en-US" sz="9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MgSO</a:t>
            </a:r>
            <a:r>
              <a:rPr kumimoji="0" lang="en-US" sz="900" b="1" i="0" u="none" strike="noStrike" cap="none" normalizeH="0" baseline="-30000" dirty="0">
                <a:ln>
                  <a:noFill/>
                </a:ln>
                <a:solidFill>
                  <a:srgbClr val="000000"/>
                </a:solidFill>
                <a:effectLst/>
                <a:latin typeface="Times New Roman" pitchFamily="18" charset="0"/>
                <a:ea typeface="Calibri" pitchFamily="34" charset="0"/>
                <a:cs typeface="Times New Roman" pitchFamily="18" charset="0"/>
              </a:rPr>
              <a:t>4</a:t>
            </a:r>
            <a:r>
              <a:rPr kumimoji="0" lang="en-US" sz="11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solution                           Figure7: % weight loss of R-0 and R-45 </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1143000" y="4038600"/>
          <a:ext cx="6095999" cy="695116"/>
        </p:xfrm>
        <a:graphic>
          <a:graphicData uri="http://schemas.openxmlformats.org/drawingml/2006/table">
            <a:tbl>
              <a:tblPr/>
              <a:tblGrid>
                <a:gridCol w="833406">
                  <a:extLst>
                    <a:ext uri="{9D8B030D-6E8A-4147-A177-3AD203B41FA5}">
                      <a16:colId xmlns:a16="http://schemas.microsoft.com/office/drawing/2014/main" val="20000"/>
                    </a:ext>
                  </a:extLst>
                </a:gridCol>
                <a:gridCol w="891790">
                  <a:extLst>
                    <a:ext uri="{9D8B030D-6E8A-4147-A177-3AD203B41FA5}">
                      <a16:colId xmlns:a16="http://schemas.microsoft.com/office/drawing/2014/main" val="20001"/>
                    </a:ext>
                  </a:extLst>
                </a:gridCol>
                <a:gridCol w="891790">
                  <a:extLst>
                    <a:ext uri="{9D8B030D-6E8A-4147-A177-3AD203B41FA5}">
                      <a16:colId xmlns:a16="http://schemas.microsoft.com/office/drawing/2014/main" val="20002"/>
                    </a:ext>
                  </a:extLst>
                </a:gridCol>
                <a:gridCol w="891218">
                  <a:extLst>
                    <a:ext uri="{9D8B030D-6E8A-4147-A177-3AD203B41FA5}">
                      <a16:colId xmlns:a16="http://schemas.microsoft.com/office/drawing/2014/main" val="20003"/>
                    </a:ext>
                  </a:extLst>
                </a:gridCol>
                <a:gridCol w="891218">
                  <a:extLst>
                    <a:ext uri="{9D8B030D-6E8A-4147-A177-3AD203B41FA5}">
                      <a16:colId xmlns:a16="http://schemas.microsoft.com/office/drawing/2014/main" val="20004"/>
                    </a:ext>
                  </a:extLst>
                </a:gridCol>
                <a:gridCol w="897514">
                  <a:extLst>
                    <a:ext uri="{9D8B030D-6E8A-4147-A177-3AD203B41FA5}">
                      <a16:colId xmlns:a16="http://schemas.microsoft.com/office/drawing/2014/main" val="20005"/>
                    </a:ext>
                  </a:extLst>
                </a:gridCol>
                <a:gridCol w="799063">
                  <a:extLst>
                    <a:ext uri="{9D8B030D-6E8A-4147-A177-3AD203B41FA5}">
                      <a16:colId xmlns:a16="http://schemas.microsoft.com/office/drawing/2014/main" val="20006"/>
                    </a:ext>
                  </a:extLst>
                </a:gridCol>
              </a:tblGrid>
              <a:tr h="347558">
                <a:tc>
                  <a:txBody>
                    <a:bodyPr/>
                    <a:lstStyle/>
                    <a:p>
                      <a:pPr marL="0" marR="0" algn="ctr">
                        <a:lnSpc>
                          <a:spcPct val="115000"/>
                        </a:lnSpc>
                        <a:spcBef>
                          <a:spcPts val="0"/>
                        </a:spcBef>
                        <a:spcAft>
                          <a:spcPts val="0"/>
                        </a:spcAft>
                      </a:pPr>
                      <a:r>
                        <a:rPr lang="en-US" sz="1000" b="1">
                          <a:latin typeface="Times New Roman"/>
                          <a:ea typeface="Calibri"/>
                          <a:cs typeface="Times New Roman"/>
                        </a:rPr>
                        <a:t>Sl. no</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imes New Roman"/>
                          <a:ea typeface="Calibri"/>
                          <a:cs typeface="Times New Roman"/>
                        </a:rPr>
                        <a:t>Specimen-R-0</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Times New Roman"/>
                          <a:ea typeface="Calibri"/>
                          <a:cs typeface="Times New Roman"/>
                        </a:rPr>
                        <a:t>mm</a:t>
                      </a:r>
                      <a:endParaRPr lang="en-US" sz="1000" dirty="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Days of testing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Initial weight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Final weight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Weight loss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 weight loss</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779">
                <a:tc>
                  <a:txBody>
                    <a:bodyPr/>
                    <a:lstStyle/>
                    <a:p>
                      <a:pPr marL="0" marR="0" algn="ctr">
                        <a:lnSpc>
                          <a:spcPct val="115000"/>
                        </a:lnSpc>
                        <a:spcBef>
                          <a:spcPts val="0"/>
                        </a:spcBef>
                        <a:spcAft>
                          <a:spcPts val="0"/>
                        </a:spcAft>
                      </a:pPr>
                      <a:r>
                        <a:rPr lang="en-US" sz="1000">
                          <a:latin typeface="Times New Roman"/>
                          <a:ea typeface="Calibri"/>
                          <a:cs typeface="Times New Roman"/>
                        </a:rPr>
                        <a:t>1</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28</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8.283</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8.358</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-0.075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-0.905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779">
                <a:tc>
                  <a:txBody>
                    <a:bodyPr/>
                    <a:lstStyle/>
                    <a:p>
                      <a:pPr marL="0" marR="0" algn="ctr">
                        <a:lnSpc>
                          <a:spcPct val="115000"/>
                        </a:lnSpc>
                        <a:spcBef>
                          <a:spcPts val="0"/>
                        </a:spcBef>
                        <a:spcAft>
                          <a:spcPts val="0"/>
                        </a:spcAft>
                      </a:pPr>
                      <a:r>
                        <a:rPr lang="en-US" sz="1000">
                          <a:latin typeface="Times New Roman"/>
                          <a:ea typeface="Calibri"/>
                          <a:cs typeface="Times New Roman"/>
                        </a:rPr>
                        <a:t>2</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56</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8.283</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8.168</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0.115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imes New Roman"/>
                          <a:ea typeface="Calibri"/>
                          <a:cs typeface="Times New Roman"/>
                        </a:rPr>
                        <a:t>1.388</a:t>
                      </a:r>
                      <a:endParaRPr lang="en-US" sz="1000" dirty="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aphicFrame>
        <p:nvGraphicFramePr>
          <p:cNvPr id="9" name="Table 8"/>
          <p:cNvGraphicFramePr>
            <a:graphicFrameLocks noGrp="1"/>
          </p:cNvGraphicFramePr>
          <p:nvPr/>
        </p:nvGraphicFramePr>
        <p:xfrm>
          <a:off x="1143000" y="5257800"/>
          <a:ext cx="6095999" cy="862226"/>
        </p:xfrm>
        <a:graphic>
          <a:graphicData uri="http://schemas.openxmlformats.org/drawingml/2006/table">
            <a:tbl>
              <a:tblPr/>
              <a:tblGrid>
                <a:gridCol w="833406">
                  <a:extLst>
                    <a:ext uri="{9D8B030D-6E8A-4147-A177-3AD203B41FA5}">
                      <a16:colId xmlns:a16="http://schemas.microsoft.com/office/drawing/2014/main" val="20000"/>
                    </a:ext>
                  </a:extLst>
                </a:gridCol>
                <a:gridCol w="891790">
                  <a:extLst>
                    <a:ext uri="{9D8B030D-6E8A-4147-A177-3AD203B41FA5}">
                      <a16:colId xmlns:a16="http://schemas.microsoft.com/office/drawing/2014/main" val="20001"/>
                    </a:ext>
                  </a:extLst>
                </a:gridCol>
                <a:gridCol w="891790">
                  <a:extLst>
                    <a:ext uri="{9D8B030D-6E8A-4147-A177-3AD203B41FA5}">
                      <a16:colId xmlns:a16="http://schemas.microsoft.com/office/drawing/2014/main" val="20002"/>
                    </a:ext>
                  </a:extLst>
                </a:gridCol>
                <a:gridCol w="891218">
                  <a:extLst>
                    <a:ext uri="{9D8B030D-6E8A-4147-A177-3AD203B41FA5}">
                      <a16:colId xmlns:a16="http://schemas.microsoft.com/office/drawing/2014/main" val="20003"/>
                    </a:ext>
                  </a:extLst>
                </a:gridCol>
                <a:gridCol w="891218">
                  <a:extLst>
                    <a:ext uri="{9D8B030D-6E8A-4147-A177-3AD203B41FA5}">
                      <a16:colId xmlns:a16="http://schemas.microsoft.com/office/drawing/2014/main" val="20004"/>
                    </a:ext>
                  </a:extLst>
                </a:gridCol>
                <a:gridCol w="897514">
                  <a:extLst>
                    <a:ext uri="{9D8B030D-6E8A-4147-A177-3AD203B41FA5}">
                      <a16:colId xmlns:a16="http://schemas.microsoft.com/office/drawing/2014/main" val="20005"/>
                    </a:ext>
                  </a:extLst>
                </a:gridCol>
                <a:gridCol w="799063">
                  <a:extLst>
                    <a:ext uri="{9D8B030D-6E8A-4147-A177-3AD203B41FA5}">
                      <a16:colId xmlns:a16="http://schemas.microsoft.com/office/drawing/2014/main" val="20006"/>
                    </a:ext>
                  </a:extLst>
                </a:gridCol>
              </a:tblGrid>
              <a:tr h="347558">
                <a:tc>
                  <a:txBody>
                    <a:bodyPr/>
                    <a:lstStyle/>
                    <a:p>
                      <a:pPr marL="0" marR="0" algn="ctr">
                        <a:lnSpc>
                          <a:spcPct val="115000"/>
                        </a:lnSpc>
                        <a:spcBef>
                          <a:spcPts val="0"/>
                        </a:spcBef>
                        <a:spcAft>
                          <a:spcPts val="0"/>
                        </a:spcAft>
                      </a:pPr>
                      <a:r>
                        <a:rPr lang="en-US" sz="1000" b="1">
                          <a:latin typeface="Times New Roman"/>
                          <a:ea typeface="Calibri"/>
                          <a:cs typeface="Times New Roman"/>
                        </a:rPr>
                        <a:t>Sl. no</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latin typeface="Times New Roman"/>
                          <a:ea typeface="Calibri"/>
                          <a:cs typeface="Times New Roman"/>
                        </a:rPr>
                        <a:t>Specimen-R-45</a:t>
                      </a:r>
                      <a:endParaRPr lang="en-US" sz="1000" dirty="0">
                        <a:latin typeface="Calibri"/>
                        <a:ea typeface="Calibri"/>
                        <a:cs typeface="Times New Roman"/>
                      </a:endParaRPr>
                    </a:p>
                    <a:p>
                      <a:pPr marL="0" marR="0" algn="ctr">
                        <a:lnSpc>
                          <a:spcPct val="115000"/>
                        </a:lnSpc>
                        <a:spcBef>
                          <a:spcPts val="0"/>
                        </a:spcBef>
                        <a:spcAft>
                          <a:spcPts val="0"/>
                        </a:spcAft>
                      </a:pPr>
                      <a:r>
                        <a:rPr lang="en-US" sz="1000" b="1" dirty="0">
                          <a:latin typeface="Times New Roman"/>
                          <a:ea typeface="Calibri"/>
                          <a:cs typeface="Times New Roman"/>
                        </a:rPr>
                        <a:t>mm</a:t>
                      </a:r>
                      <a:endParaRPr lang="en-US" sz="1000" dirty="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Days of testing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Initial weight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Final weight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Weight loss in kg</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a:latin typeface="Times New Roman"/>
                          <a:ea typeface="Calibri"/>
                          <a:cs typeface="Times New Roman"/>
                        </a:rPr>
                        <a:t>% weight loss</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3779">
                <a:tc>
                  <a:txBody>
                    <a:bodyPr/>
                    <a:lstStyle/>
                    <a:p>
                      <a:pPr marL="0" marR="0" algn="ctr">
                        <a:lnSpc>
                          <a:spcPct val="115000"/>
                        </a:lnSpc>
                        <a:spcBef>
                          <a:spcPts val="0"/>
                        </a:spcBef>
                        <a:spcAft>
                          <a:spcPts val="0"/>
                        </a:spcAft>
                      </a:pPr>
                      <a:r>
                        <a:rPr lang="en-US" sz="1000">
                          <a:latin typeface="Times New Roman"/>
                          <a:ea typeface="Calibri"/>
                          <a:cs typeface="Times New Roman"/>
                        </a:rPr>
                        <a:t>1</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28</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8.265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8.370</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-0.105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-1.27</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3779">
                <a:tc>
                  <a:txBody>
                    <a:bodyPr/>
                    <a:lstStyle/>
                    <a:p>
                      <a:pPr marL="0" marR="0" algn="ctr">
                        <a:lnSpc>
                          <a:spcPct val="115000"/>
                        </a:lnSpc>
                        <a:spcBef>
                          <a:spcPts val="0"/>
                        </a:spcBef>
                        <a:spcAft>
                          <a:spcPts val="0"/>
                        </a:spcAft>
                      </a:pPr>
                      <a:r>
                        <a:rPr lang="en-US" sz="1000">
                          <a:latin typeface="Times New Roman"/>
                          <a:ea typeface="Calibri"/>
                          <a:cs typeface="Times New Roman"/>
                        </a:rPr>
                        <a:t>2</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100x100x100</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56</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8.265</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8.288</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latin typeface="Times New Roman"/>
                          <a:ea typeface="Calibri"/>
                          <a:cs typeface="Times New Roman"/>
                        </a:rPr>
                        <a:t>-0.023</a:t>
                      </a:r>
                      <a:endParaRPr lang="en-US" sz="100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latin typeface="Times New Roman"/>
                          <a:ea typeface="Calibri"/>
                          <a:cs typeface="Times New Roman"/>
                        </a:rPr>
                        <a:t>-0.278</a:t>
                      </a:r>
                      <a:endParaRPr lang="en-US" sz="1000" dirty="0">
                        <a:latin typeface="Calibri"/>
                        <a:ea typeface="Calibri"/>
                        <a:cs typeface="Times New Roman"/>
                      </a:endParaRPr>
                    </a:p>
                  </a:txBody>
                  <a:tcPr marL="61819" marR="618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Compressive Strength of Concrete after Acid, </a:t>
            </a:r>
            <a:r>
              <a:rPr lang="en-US" b="1" dirty="0" err="1"/>
              <a:t>Sulphate</a:t>
            </a:r>
            <a:r>
              <a:rPr lang="en-US" b="1" dirty="0"/>
              <a:t> and Chloride Attack</a:t>
            </a:r>
            <a:endParaRPr lang="en-US" dirty="0"/>
          </a:p>
        </p:txBody>
      </p:sp>
      <p:graphicFrame>
        <p:nvGraphicFramePr>
          <p:cNvPr id="5" name="Content Placeholder 4"/>
          <p:cNvGraphicFramePr>
            <a:graphicFrameLocks noGrp="1"/>
          </p:cNvGraphicFramePr>
          <p:nvPr>
            <p:ph idx="1"/>
          </p:nvPr>
        </p:nvGraphicFramePr>
        <p:xfrm>
          <a:off x="381000" y="2133600"/>
          <a:ext cx="8229600" cy="2632393"/>
        </p:xfrm>
        <a:graphic>
          <a:graphicData uri="http://schemas.openxmlformats.org/drawingml/2006/table">
            <a:tbl>
              <a:tblPr firstRow="1" bandRow="1">
                <a:tableStyleId>{5C22544A-7EE6-4342-B048-85BDC9FD1C3A}</a:tableStyleId>
              </a:tblPr>
              <a:tblGrid>
                <a:gridCol w="164592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2"/>
                    </a:ext>
                  </a:extLst>
                </a:gridCol>
                <a:gridCol w="1645920">
                  <a:extLst>
                    <a:ext uri="{9D8B030D-6E8A-4147-A177-3AD203B41FA5}">
                      <a16:colId xmlns:a16="http://schemas.microsoft.com/office/drawing/2014/main" val="20003"/>
                    </a:ext>
                  </a:extLst>
                </a:gridCol>
                <a:gridCol w="1645920">
                  <a:extLst>
                    <a:ext uri="{9D8B030D-6E8A-4147-A177-3AD203B41FA5}">
                      <a16:colId xmlns:a16="http://schemas.microsoft.com/office/drawing/2014/main" val="20004"/>
                    </a:ext>
                  </a:extLst>
                </a:gridCol>
              </a:tblGrid>
              <a:tr h="370840">
                <a:tc>
                  <a:txBody>
                    <a:bodyPr/>
                    <a:lstStyle/>
                    <a:p>
                      <a:pPr marL="0" marR="0" algn="ctr">
                        <a:lnSpc>
                          <a:spcPct val="115000"/>
                        </a:lnSpc>
                        <a:spcBef>
                          <a:spcPts val="0"/>
                        </a:spcBef>
                        <a:spcAft>
                          <a:spcPts val="0"/>
                        </a:spcAft>
                      </a:pPr>
                      <a:r>
                        <a:rPr lang="en-US" sz="1200" b="1" dirty="0">
                          <a:latin typeface="Times New Roman"/>
                          <a:ea typeface="Calibri"/>
                          <a:cs typeface="Times New Roman"/>
                        </a:rPr>
                        <a:t>Specimen </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Compressive Strength at 28 days- N/mm</a:t>
                      </a:r>
                      <a:r>
                        <a:rPr lang="en-US" sz="1200" b="1" baseline="30000">
                          <a:latin typeface="Times New Roman"/>
                          <a:ea typeface="Calibri"/>
                          <a:cs typeface="Times New Roman"/>
                        </a:rPr>
                        <a:t>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Comparative</a:t>
                      </a:r>
                      <a:endParaRPr lang="en-US" sz="1100">
                        <a:latin typeface="Calibri"/>
                        <a:ea typeface="Calibri"/>
                        <a:cs typeface="Times New Roman"/>
                      </a:endParaRPr>
                    </a:p>
                    <a:p>
                      <a:pPr marL="0" marR="0" algn="ctr">
                        <a:lnSpc>
                          <a:spcPct val="115000"/>
                        </a:lnSpc>
                        <a:spcBef>
                          <a:spcPts val="0"/>
                        </a:spcBef>
                        <a:spcAft>
                          <a:spcPts val="0"/>
                        </a:spcAft>
                      </a:pPr>
                      <a:r>
                        <a:rPr lang="en-US" sz="1200" b="1">
                          <a:latin typeface="Times New Roman"/>
                          <a:ea typeface="Calibri"/>
                          <a:cs typeface="Times New Roman"/>
                        </a:rPr>
                        <a:t>Reduction in strength</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Compressive Strength at 56 days- N/mm</a:t>
                      </a:r>
                      <a:r>
                        <a:rPr lang="en-US" sz="1200" b="1" baseline="30000">
                          <a:latin typeface="Times New Roman"/>
                          <a:ea typeface="Calibri"/>
                          <a:cs typeface="Times New Roman"/>
                        </a:rPr>
                        <a:t>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Comparative</a:t>
                      </a:r>
                      <a:endParaRPr lang="en-US" sz="1100">
                        <a:latin typeface="Calibri"/>
                        <a:ea typeface="Calibri"/>
                        <a:cs typeface="Times New Roman"/>
                      </a:endParaRPr>
                    </a:p>
                    <a:p>
                      <a:pPr marL="0" marR="0" algn="ctr">
                        <a:lnSpc>
                          <a:spcPct val="115000"/>
                        </a:lnSpc>
                        <a:spcBef>
                          <a:spcPts val="0"/>
                        </a:spcBef>
                        <a:spcAft>
                          <a:spcPts val="0"/>
                        </a:spcAft>
                      </a:pPr>
                      <a:r>
                        <a:rPr lang="en-US" sz="1200" b="1">
                          <a:latin typeface="Times New Roman"/>
                          <a:ea typeface="Calibri"/>
                          <a:cs typeface="Times New Roman"/>
                        </a:rPr>
                        <a:t>Reduction in strength</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Acid attack-R-0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50.14</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25.64%</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38.36</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43.11%</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Acid attack-R-45</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41.8</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30.53%</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30.52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49.3%</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Sulphate attack-R-0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70.2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3.9%</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67.58</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0.22%</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Sulphate attack-R-45</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65.4</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7.9%</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61.9</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2.79%.</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4"/>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Chloride attack-R-0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68.9</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2.13%</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58.86</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5.48%</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5"/>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Chloride attack-R-45</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63.66</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12.7%</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52.32</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Times New Roman"/>
                          <a:ea typeface="Calibri"/>
                          <a:cs typeface="Times New Roman"/>
                        </a:rPr>
                        <a:t>13.05%</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6"/>
                  </a:ext>
                </a:extLst>
              </a:tr>
            </a:tbl>
          </a:graphicData>
        </a:graphic>
      </p:graphicFrame>
      <p:pic>
        <p:nvPicPr>
          <p:cNvPr id="4" name="Picture 3" descr="C:\Users\admin\Downloads\Logo_21.06.2017 (1).jpg"/>
          <p:cNvPicPr/>
          <p:nvPr/>
        </p:nvPicPr>
        <p:blipFill>
          <a:blip r:embed="rId2"/>
          <a:srcRect/>
          <a:stretch>
            <a:fillRect/>
          </a:stretch>
        </p:blipFill>
        <p:spPr bwMode="auto">
          <a:xfrm>
            <a:off x="1" y="1"/>
            <a:ext cx="1066800" cy="27463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anose="02020603050405020304" pitchFamily="18" charset="0"/>
                <a:cs typeface="Times New Roman" panose="02020603050405020304" pitchFamily="18" charset="0"/>
              </a:rPr>
              <a:t>Compressive strength of concrete after acid attack  </a:t>
            </a:r>
            <a:br>
              <a:rPr lang="en-IN" b="1" dirty="0">
                <a:latin typeface="Times New Roman" panose="02020603050405020304" pitchFamily="18" charset="0"/>
                <a:cs typeface="Times New Roman" panose="02020603050405020304"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 INTRODUCTION</a:t>
            </a:r>
            <a:br>
              <a:rPr lang="en-US" dirty="0"/>
            </a:b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pic>
        <p:nvPicPr>
          <p:cNvPr id="5" name="Content Placeholder 4"/>
          <p:cNvPicPr>
            <a:picLocks noGrp="1"/>
          </p:cNvPicPr>
          <p:nvPr>
            <p:ph idx="1"/>
          </p:nvPr>
        </p:nvPicPr>
        <p:blipFill>
          <a:blip r:embed="rId3" cstate="print"/>
          <a:srcRect/>
          <a:stretch>
            <a:fillRect/>
          </a:stretch>
        </p:blipFill>
        <p:spPr bwMode="auto">
          <a:xfrm>
            <a:off x="2209800" y="838200"/>
            <a:ext cx="2561913" cy="2286000"/>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5257800" y="762000"/>
            <a:ext cx="3425507" cy="2667000"/>
          </a:xfrm>
          <a:prstGeom prst="rect">
            <a:avLst/>
          </a:prstGeom>
          <a:noFill/>
          <a:ln w="9525">
            <a:noFill/>
            <a:miter lim="800000"/>
            <a:headEnd/>
            <a:tailEnd/>
          </a:ln>
        </p:spPr>
      </p:pic>
      <p:graphicFrame>
        <p:nvGraphicFramePr>
          <p:cNvPr id="7" name="Table 6"/>
          <p:cNvGraphicFramePr>
            <a:graphicFrameLocks noGrp="1"/>
          </p:cNvGraphicFramePr>
          <p:nvPr/>
        </p:nvGraphicFramePr>
        <p:xfrm>
          <a:off x="381000" y="3505200"/>
          <a:ext cx="3692525" cy="2531364"/>
        </p:xfrm>
        <a:graphic>
          <a:graphicData uri="http://schemas.openxmlformats.org/drawingml/2006/table">
            <a:tbl>
              <a:tblPr/>
              <a:tblGrid>
                <a:gridCol w="1120140">
                  <a:extLst>
                    <a:ext uri="{9D8B030D-6E8A-4147-A177-3AD203B41FA5}">
                      <a16:colId xmlns:a16="http://schemas.microsoft.com/office/drawing/2014/main" val="20000"/>
                    </a:ext>
                  </a:extLst>
                </a:gridCol>
                <a:gridCol w="755650">
                  <a:extLst>
                    <a:ext uri="{9D8B030D-6E8A-4147-A177-3AD203B41FA5}">
                      <a16:colId xmlns:a16="http://schemas.microsoft.com/office/drawing/2014/main" val="20001"/>
                    </a:ext>
                  </a:extLst>
                </a:gridCol>
                <a:gridCol w="742950">
                  <a:extLst>
                    <a:ext uri="{9D8B030D-6E8A-4147-A177-3AD203B41FA5}">
                      <a16:colId xmlns:a16="http://schemas.microsoft.com/office/drawing/2014/main" val="20002"/>
                    </a:ext>
                  </a:extLst>
                </a:gridCol>
                <a:gridCol w="1073785">
                  <a:extLst>
                    <a:ext uri="{9D8B030D-6E8A-4147-A177-3AD203B41FA5}">
                      <a16:colId xmlns:a16="http://schemas.microsoft.com/office/drawing/2014/main" val="20003"/>
                    </a:ext>
                  </a:extLst>
                </a:gridCol>
              </a:tblGrid>
              <a:tr h="306070">
                <a:tc>
                  <a:txBody>
                    <a:bodyPr/>
                    <a:lstStyle/>
                    <a:p>
                      <a:pPr marL="0" marR="0" algn="ctr">
                        <a:lnSpc>
                          <a:spcPct val="115000"/>
                        </a:lnSpc>
                        <a:spcBef>
                          <a:spcPts val="0"/>
                        </a:spcBef>
                        <a:spcAft>
                          <a:spcPts val="0"/>
                        </a:spcAft>
                      </a:pPr>
                      <a:r>
                        <a:rPr lang="en-US" sz="1200" dirty="0">
                          <a:solidFill>
                            <a:srgbClr val="000000"/>
                          </a:solidFill>
                          <a:latin typeface="Times New Roman"/>
                          <a:ea typeface="Calibri"/>
                          <a:cs typeface="Times New Roman"/>
                        </a:rPr>
                        <a:t>Member State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solidFill>
                            <a:srgbClr val="000000"/>
                          </a:solidFill>
                          <a:latin typeface="Times New Roman"/>
                          <a:ea typeface="Calibri"/>
                          <a:cs typeface="Times New Roman"/>
                        </a:rPr>
                        <a:t>C and D </a:t>
                      </a:r>
                    </a:p>
                    <a:p>
                      <a:pPr marL="0" marR="0">
                        <a:lnSpc>
                          <a:spcPct val="115000"/>
                        </a:lnSpc>
                        <a:spcBef>
                          <a:spcPts val="0"/>
                        </a:spcBef>
                        <a:spcAft>
                          <a:spcPts val="0"/>
                        </a:spcAft>
                      </a:pPr>
                      <a:r>
                        <a:rPr lang="en-US" sz="1200">
                          <a:solidFill>
                            <a:srgbClr val="000000"/>
                          </a:solidFill>
                          <a:latin typeface="Times New Roman"/>
                          <a:ea typeface="Calibri"/>
                          <a:cs typeface="Times New Roman"/>
                        </a:rPr>
                        <a:t>Waste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 </a:t>
                      </a:r>
                    </a:p>
                    <a:p>
                      <a:pPr marL="0" marR="0" algn="ctr">
                        <a:lnSpc>
                          <a:spcPct val="115000"/>
                        </a:lnSpc>
                        <a:spcBef>
                          <a:spcPts val="0"/>
                        </a:spcBef>
                        <a:spcAft>
                          <a:spcPts val="0"/>
                        </a:spcAft>
                      </a:pPr>
                      <a:r>
                        <a:rPr lang="en-US" sz="1200">
                          <a:solidFill>
                            <a:srgbClr val="000000"/>
                          </a:solidFill>
                          <a:latin typeface="Times New Roman"/>
                          <a:ea typeface="Calibri"/>
                          <a:cs typeface="Times New Roman"/>
                        </a:rPr>
                        <a:t>Recycled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 Incinerated</a:t>
                      </a:r>
                    </a:p>
                    <a:p>
                      <a:pPr marL="0" marR="0" algn="ctr">
                        <a:lnSpc>
                          <a:spcPct val="115000"/>
                        </a:lnSpc>
                        <a:spcBef>
                          <a:spcPts val="0"/>
                        </a:spcBef>
                        <a:spcAft>
                          <a:spcPts val="0"/>
                        </a:spcAft>
                      </a:pPr>
                      <a:r>
                        <a:rPr lang="en-US" sz="1200">
                          <a:solidFill>
                            <a:srgbClr val="000000"/>
                          </a:solidFill>
                          <a:latin typeface="Times New Roman"/>
                          <a:ea typeface="Calibri"/>
                          <a:cs typeface="Times New Roman"/>
                        </a:rPr>
                        <a:t>Landfilled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France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85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Italy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India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&gt;95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Spain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&gt;95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Belgium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Portugal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&gt;95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Denmark</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Greece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&gt;95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Sweden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79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Finland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55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Ireland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&lt;5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Times New Roman"/>
                          <a:ea typeface="Calibri"/>
                          <a:cs typeface="Times New Roman"/>
                        </a:rPr>
                        <a:t>&gt;95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8" name="Table 7"/>
          <p:cNvGraphicFramePr>
            <a:graphicFrameLocks noGrp="1"/>
          </p:cNvGraphicFramePr>
          <p:nvPr/>
        </p:nvGraphicFramePr>
        <p:xfrm>
          <a:off x="5029200" y="4038600"/>
          <a:ext cx="2651760" cy="1774571"/>
        </p:xfrm>
        <a:graphic>
          <a:graphicData uri="http://schemas.openxmlformats.org/drawingml/2006/table">
            <a:tbl>
              <a:tblPr/>
              <a:tblGrid>
                <a:gridCol w="1348105">
                  <a:extLst>
                    <a:ext uri="{9D8B030D-6E8A-4147-A177-3AD203B41FA5}">
                      <a16:colId xmlns:a16="http://schemas.microsoft.com/office/drawing/2014/main" val="20000"/>
                    </a:ext>
                  </a:extLst>
                </a:gridCol>
                <a:gridCol w="1303655">
                  <a:extLst>
                    <a:ext uri="{9D8B030D-6E8A-4147-A177-3AD203B41FA5}">
                      <a16:colId xmlns:a16="http://schemas.microsoft.com/office/drawing/2014/main" val="20001"/>
                    </a:ext>
                  </a:extLst>
                </a:gridCol>
              </a:tblGrid>
              <a:tr h="186055">
                <a:tc>
                  <a:txBody>
                    <a:bodyPr/>
                    <a:lstStyle/>
                    <a:p>
                      <a:pPr marL="0" marR="0" algn="ctr">
                        <a:lnSpc>
                          <a:spcPct val="115000"/>
                        </a:lnSpc>
                        <a:spcBef>
                          <a:spcPts val="0"/>
                        </a:spcBef>
                        <a:spcAft>
                          <a:spcPts val="0"/>
                        </a:spcAft>
                      </a:pPr>
                      <a:r>
                        <a:rPr lang="en-US" sz="1200" b="1">
                          <a:solidFill>
                            <a:srgbClr val="000000"/>
                          </a:solidFill>
                          <a:latin typeface="Times New Roman"/>
                          <a:ea typeface="Calibri"/>
                          <a:cs typeface="Times New Roman"/>
                        </a:rPr>
                        <a:t>Constituents</a:t>
                      </a:r>
                      <a:endParaRPr lang="en-US" sz="1200">
                        <a:solidFill>
                          <a:srgbClr val="000000"/>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solidFill>
                            <a:srgbClr val="000000"/>
                          </a:solidFill>
                          <a:latin typeface="Times New Roman"/>
                          <a:ea typeface="Calibri"/>
                          <a:cs typeface="Times New Roman"/>
                        </a:rPr>
                        <a:t>Quantity C&amp;D</a:t>
                      </a:r>
                      <a:endParaRPr lang="en-US" sz="1200">
                        <a:solidFill>
                          <a:srgbClr val="000000"/>
                        </a:solidFill>
                        <a:latin typeface="Times New Roman"/>
                        <a:ea typeface="Calibri"/>
                        <a:cs typeface="Times New Roman"/>
                      </a:endParaRPr>
                    </a:p>
                    <a:p>
                      <a:pPr marL="0" marR="0" algn="ctr">
                        <a:lnSpc>
                          <a:spcPct val="115000"/>
                        </a:lnSpc>
                        <a:spcBef>
                          <a:spcPts val="0"/>
                        </a:spcBef>
                        <a:spcAft>
                          <a:spcPts val="0"/>
                        </a:spcAft>
                      </a:pPr>
                      <a:r>
                        <a:rPr lang="en-US" sz="1200" b="1">
                          <a:solidFill>
                            <a:srgbClr val="000000"/>
                          </a:solidFill>
                          <a:latin typeface="Times New Roman"/>
                          <a:ea typeface="Calibri"/>
                          <a:cs typeface="Times New Roman"/>
                        </a:rPr>
                        <a:t>MillionTons </a:t>
                      </a:r>
                      <a:endParaRPr lang="en-US" sz="1200">
                        <a:solidFill>
                          <a:srgbClr val="000000"/>
                        </a:solidFill>
                        <a:latin typeface="Times New Roman"/>
                        <a:ea typeface="Calibri"/>
                        <a:cs typeface="Times New Roman"/>
                      </a:endParaRPr>
                    </a:p>
                    <a:p>
                      <a:pPr marL="0" marR="0" algn="ctr">
                        <a:lnSpc>
                          <a:spcPct val="115000"/>
                        </a:lnSpc>
                        <a:spcBef>
                          <a:spcPts val="0"/>
                        </a:spcBef>
                        <a:spcAft>
                          <a:spcPts val="0"/>
                        </a:spcAft>
                      </a:pPr>
                      <a:r>
                        <a:rPr lang="en-US" sz="1200" b="1">
                          <a:solidFill>
                            <a:srgbClr val="000000"/>
                          </a:solidFill>
                          <a:latin typeface="Times New Roman"/>
                          <a:ea typeface="Calibri"/>
                          <a:cs typeface="Times New Roman"/>
                        </a:rPr>
                        <a:t>Per Annum</a:t>
                      </a:r>
                      <a:endParaRPr lang="en-US" sz="1200">
                        <a:solidFill>
                          <a:srgbClr val="000000"/>
                        </a:solidFill>
                        <a:latin typeface="Times New Roman"/>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Soil, Sand, Gravel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4.2 - 5.14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Brick and Masonry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3.6 - 4.4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Concrete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2.4 - 3.67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Metals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0.6 - 0.73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Bitumen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0.25 - 0.3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65405">
                <a:tc>
                  <a:txBody>
                    <a:bodyPr/>
                    <a:lstStyle/>
                    <a:p>
                      <a:pPr marL="0" marR="0" algn="ctr">
                        <a:lnSpc>
                          <a:spcPct val="115000"/>
                        </a:lnSpc>
                        <a:spcBef>
                          <a:spcPts val="0"/>
                        </a:spcBef>
                        <a:spcAft>
                          <a:spcPts val="0"/>
                        </a:spcAft>
                      </a:pPr>
                      <a:r>
                        <a:rPr lang="en-US" sz="1200">
                          <a:solidFill>
                            <a:srgbClr val="000000"/>
                          </a:solidFill>
                          <a:latin typeface="Times New Roman"/>
                          <a:ea typeface="Calibri"/>
                          <a:cs typeface="Times New Roman"/>
                        </a:rPr>
                        <a:t>Wood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dirty="0">
                          <a:solidFill>
                            <a:srgbClr val="000000"/>
                          </a:solidFill>
                          <a:latin typeface="Times New Roman"/>
                          <a:ea typeface="Calibri"/>
                          <a:cs typeface="Times New Roman"/>
                        </a:rPr>
                        <a:t>0.25 - 0.30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 name="Rectangle 8"/>
          <p:cNvSpPr/>
          <p:nvPr/>
        </p:nvSpPr>
        <p:spPr>
          <a:xfrm>
            <a:off x="5029200" y="3657600"/>
            <a:ext cx="2633541" cy="369332"/>
          </a:xfrm>
          <a:prstGeom prst="rect">
            <a:avLst/>
          </a:prstGeom>
        </p:spPr>
        <p:txBody>
          <a:bodyPr wrap="none">
            <a:spAutoFit/>
          </a:bodyPr>
          <a:lstStyle/>
          <a:p>
            <a:r>
              <a:rPr lang="en-US" dirty="0"/>
              <a:t>Quantity of C AND D-India</a:t>
            </a:r>
          </a:p>
        </p:txBody>
      </p:sp>
      <p:sp>
        <p:nvSpPr>
          <p:cNvPr id="10" name="Rectangle 9"/>
          <p:cNvSpPr/>
          <p:nvPr/>
        </p:nvSpPr>
        <p:spPr>
          <a:xfrm>
            <a:off x="762000" y="3124200"/>
            <a:ext cx="3383427" cy="369332"/>
          </a:xfrm>
          <a:prstGeom prst="rect">
            <a:avLst/>
          </a:prstGeom>
        </p:spPr>
        <p:txBody>
          <a:bodyPr wrap="none">
            <a:spAutoFit/>
          </a:bodyPr>
          <a:lstStyle/>
          <a:p>
            <a:r>
              <a:rPr lang="en-US" dirty="0"/>
              <a:t>Quantity of C AND D-International</a:t>
            </a:r>
          </a:p>
        </p:txBody>
      </p:sp>
      <p:sp>
        <p:nvSpPr>
          <p:cNvPr id="11" name="Rectangle 10"/>
          <p:cNvSpPr/>
          <p:nvPr/>
        </p:nvSpPr>
        <p:spPr>
          <a:xfrm>
            <a:off x="5257800" y="3200400"/>
            <a:ext cx="3544432" cy="369332"/>
          </a:xfrm>
          <a:prstGeom prst="rect">
            <a:avLst/>
          </a:prstGeom>
        </p:spPr>
        <p:txBody>
          <a:bodyPr wrap="none">
            <a:spAutoFit/>
          </a:bodyPr>
          <a:lstStyle/>
          <a:p>
            <a:r>
              <a:rPr lang="en-US" dirty="0"/>
              <a:t>Demolition waste in Europe (RILEM)</a:t>
            </a:r>
          </a:p>
        </p:txBody>
      </p:sp>
      <p:sp>
        <p:nvSpPr>
          <p:cNvPr id="12" name="Rectangle 11"/>
          <p:cNvSpPr/>
          <p:nvPr/>
        </p:nvSpPr>
        <p:spPr>
          <a:xfrm>
            <a:off x="0" y="1219200"/>
            <a:ext cx="2133600" cy="923330"/>
          </a:xfrm>
          <a:prstGeom prst="rect">
            <a:avLst/>
          </a:prstGeom>
        </p:spPr>
        <p:txBody>
          <a:bodyPr wrap="square">
            <a:spAutoFit/>
          </a:bodyPr>
          <a:lstStyle/>
          <a:p>
            <a:r>
              <a:rPr lang="en-IN" cap="all" dirty="0"/>
              <a:t>Total %of annual waste arising by sector</a:t>
            </a:r>
            <a:endParaRPr lang="en-US" cap="al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anose="02020603050405020304" pitchFamily="18" charset="0"/>
                <a:cs typeface="Times New Roman" panose="02020603050405020304" pitchFamily="18" charset="0"/>
              </a:rPr>
              <a:t>Compressive strength of concrete after sulphate attack  </a:t>
            </a:r>
            <a:br>
              <a:rPr lang="en-IN" b="1" dirty="0">
                <a:latin typeface="Times New Roman" panose="02020603050405020304" pitchFamily="18" charset="0"/>
                <a:cs typeface="Times New Roman" panose="02020603050405020304"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a:latin typeface="Times New Roman" panose="02020603050405020304" pitchFamily="18" charset="0"/>
                <a:cs typeface="Times New Roman" panose="02020603050405020304" pitchFamily="18" charset="0"/>
              </a:rPr>
              <a:t>Compressive strength of concrete after Chloride attack  </a:t>
            </a:r>
            <a:br>
              <a:rPr lang="en-IN" b="1" dirty="0">
                <a:latin typeface="Times New Roman" panose="02020603050405020304" pitchFamily="18" charset="0"/>
                <a:cs typeface="Times New Roman" panose="02020603050405020304" pitchFamily="18" charset="0"/>
              </a:rPr>
            </a:b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SATURATED WATER ABSORPTION TEST</a:t>
            </a:r>
            <a:br>
              <a:rPr lang="en-US" dirty="0"/>
            </a:br>
            <a:endParaRPr lang="en-US" dirty="0"/>
          </a:p>
        </p:txBody>
      </p:sp>
      <p:graphicFrame>
        <p:nvGraphicFramePr>
          <p:cNvPr id="5" name="Content Placeholder 4"/>
          <p:cNvGraphicFramePr>
            <a:graphicFrameLocks noGrp="1"/>
          </p:cNvGraphicFramePr>
          <p:nvPr>
            <p:ph idx="1"/>
          </p:nvPr>
        </p:nvGraphicFramePr>
        <p:xfrm>
          <a:off x="457200" y="1600200"/>
          <a:ext cx="8229600" cy="11125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marL="0" marR="0" algn="ctr">
                        <a:lnSpc>
                          <a:spcPct val="115000"/>
                        </a:lnSpc>
                        <a:spcBef>
                          <a:spcPts val="0"/>
                        </a:spcBef>
                        <a:spcAft>
                          <a:spcPts val="0"/>
                        </a:spcAft>
                      </a:pPr>
                      <a:r>
                        <a:rPr lang="en-US" sz="1200" b="1" dirty="0">
                          <a:latin typeface="Times New Roman"/>
                          <a:ea typeface="Calibri"/>
                          <a:cs typeface="Times New Roman"/>
                        </a:rPr>
                        <a:t>Specimen</a:t>
                      </a:r>
                      <a:endParaRPr lang="en-US" sz="1100" dirty="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Time in minute</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Dry weight in kg</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b="1">
                          <a:latin typeface="Times New Roman"/>
                          <a:ea typeface="Calibri"/>
                          <a:cs typeface="Times New Roman"/>
                        </a:rPr>
                        <a:t>Wet weight in kg</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R-0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180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0.994</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1.01</a:t>
                      </a:r>
                      <a:endParaRPr lang="en-US" sz="1100">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1200">
                          <a:latin typeface="Times New Roman"/>
                          <a:ea typeface="Calibri"/>
                          <a:cs typeface="Times New Roman"/>
                        </a:rPr>
                        <a:t>R-45</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180</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a:latin typeface="Times New Roman"/>
                          <a:ea typeface="Calibri"/>
                          <a:cs typeface="Times New Roman"/>
                        </a:rPr>
                        <a:t>0.978</a:t>
                      </a:r>
                      <a:endParaRPr lang="en-US" sz="1100">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200" dirty="0">
                          <a:latin typeface="Times New Roman"/>
                          <a:ea typeface="Calibri"/>
                          <a:cs typeface="Times New Roman"/>
                        </a:rPr>
                        <a:t>1</a:t>
                      </a:r>
                      <a:endParaRPr lang="en-US" sz="11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pic>
        <p:nvPicPr>
          <p:cNvPr id="4" name="Picture 3" descr="C:\Users\admin\Downloads\Logo_21.06.2017 (1).jpg"/>
          <p:cNvPicPr/>
          <p:nvPr/>
        </p:nvPicPr>
        <p:blipFill>
          <a:blip r:embed="rId2"/>
          <a:srcRect/>
          <a:stretch>
            <a:fillRect/>
          </a:stretch>
        </p:blipFill>
        <p:spPr bwMode="auto">
          <a:xfrm>
            <a:off x="1" y="1"/>
            <a:ext cx="914400" cy="457200"/>
          </a:xfrm>
          <a:prstGeom prst="rect">
            <a:avLst/>
          </a:prstGeom>
          <a:noFill/>
          <a:ln w="9525">
            <a:noFill/>
            <a:miter lim="800000"/>
            <a:headEnd/>
            <a:tailEnd/>
          </a:ln>
        </p:spPr>
      </p:pic>
      <p:sp>
        <p:nvSpPr>
          <p:cNvPr id="6" name="Rectangle 5"/>
          <p:cNvSpPr/>
          <p:nvPr/>
        </p:nvSpPr>
        <p:spPr>
          <a:xfrm>
            <a:off x="2209800" y="914400"/>
            <a:ext cx="4572000" cy="646331"/>
          </a:xfrm>
          <a:prstGeom prst="rect">
            <a:avLst/>
          </a:prstGeom>
        </p:spPr>
        <p:txBody>
          <a:bodyPr>
            <a:spAutoFit/>
          </a:bodyPr>
          <a:lstStyle/>
          <a:p>
            <a:r>
              <a:rPr lang="en-US" b="1" dirty="0"/>
              <a:t>Concrete specimens R-0 and R-45 subjected to water absorption test</a:t>
            </a:r>
            <a:endParaRPr lang="en-US" dirty="0"/>
          </a:p>
        </p:txBody>
      </p:sp>
      <p:sp>
        <p:nvSpPr>
          <p:cNvPr id="15" name="Rectangle 14"/>
          <p:cNvSpPr/>
          <p:nvPr/>
        </p:nvSpPr>
        <p:spPr>
          <a:xfrm>
            <a:off x="533400" y="2971800"/>
            <a:ext cx="3648756" cy="861774"/>
          </a:xfrm>
          <a:prstGeom prst="rect">
            <a:avLst/>
          </a:prstGeom>
        </p:spPr>
        <p:txBody>
          <a:bodyPr wrap="none">
            <a:spAutoFit/>
          </a:bodyPr>
          <a:lstStyle/>
          <a:p>
            <a:pPr fontAlgn="base">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of water absorption R-0 =  1.584%</a:t>
            </a:r>
            <a:endParaRPr kumimoji="0" lang="en-US" b="0" i="0" u="none" strike="noStrike" cap="none" normalizeH="0" baseline="0" dirty="0">
              <a:ln>
                <a:noFill/>
              </a:ln>
              <a:solidFill>
                <a:schemeClr val="tx1"/>
              </a:solidFill>
              <a:effectLst/>
              <a:latin typeface="Arial" pitchFamily="34" charset="0"/>
              <a:cs typeface="Arial" pitchFamily="34" charset="0"/>
            </a:endParaRPr>
          </a:p>
          <a:p>
            <a:pPr lvl="0" fontAlgn="base">
              <a:spcBef>
                <a:spcPct val="0"/>
              </a:spcBef>
              <a:spcAft>
                <a:spcPct val="0"/>
              </a:spcAft>
            </a:pPr>
            <a:endParaRPr kumimoji="0" lang="en-US" sz="3200" b="0" i="0" u="none" strike="noStrike" cap="none" normalizeH="0" baseline="0" dirty="0">
              <a:ln>
                <a:noFill/>
              </a:ln>
              <a:solidFill>
                <a:schemeClr val="tx1"/>
              </a:solidFill>
              <a:effectLst/>
              <a:latin typeface="Arial" pitchFamily="34" charset="0"/>
              <a:cs typeface="Arial" pitchFamily="34" charset="0"/>
            </a:endParaRPr>
          </a:p>
        </p:txBody>
      </p:sp>
      <p:sp>
        <p:nvSpPr>
          <p:cNvPr id="17" name="Rectangle 16"/>
          <p:cNvSpPr/>
          <p:nvPr/>
        </p:nvSpPr>
        <p:spPr>
          <a:xfrm>
            <a:off x="609600" y="3429000"/>
            <a:ext cx="3451586" cy="369332"/>
          </a:xfrm>
          <a:prstGeom prst="rect">
            <a:avLst/>
          </a:prstGeom>
        </p:spPr>
        <p:txBody>
          <a:bodyPr wrap="none">
            <a:spAutoFit/>
          </a:bodyPr>
          <a:lstStyle/>
          <a:p>
            <a:pPr fontAlgn="base">
              <a:spcBef>
                <a:spcPct val="0"/>
              </a:spcBef>
              <a:spcAft>
                <a:spcPct val="0"/>
              </a:spcAft>
            </a:pPr>
            <a:r>
              <a:rPr kumimoji="0" lang="en-US"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of water absorption R-45 = </a:t>
            </a:r>
            <a:r>
              <a:rPr lang="en-US" dirty="0"/>
              <a:t>3.2%</a:t>
            </a:r>
            <a:endParaRPr kumimoji="0" lang="en-US"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18" name="Chart 17"/>
          <p:cNvGraphicFramePr/>
          <p:nvPr/>
        </p:nvGraphicFramePr>
        <p:xfrm>
          <a:off x="2743200" y="4038600"/>
          <a:ext cx="3810000" cy="25336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b="1" dirty="0"/>
              <a:t>RESULTS AND DISCUSSION</a:t>
            </a:r>
            <a:br>
              <a:rPr lang="en-US" dirty="0"/>
            </a:br>
            <a:endParaRPr lang="en-US" dirty="0"/>
          </a:p>
        </p:txBody>
      </p:sp>
      <p:sp>
        <p:nvSpPr>
          <p:cNvPr id="3" name="Content Placeholder 2"/>
          <p:cNvSpPr>
            <a:spLocks noGrp="1"/>
          </p:cNvSpPr>
          <p:nvPr>
            <p:ph idx="1"/>
          </p:nvPr>
        </p:nvSpPr>
        <p:spPr/>
        <p:txBody>
          <a:bodyPr>
            <a:normAutofit fontScale="62500" lnSpcReduction="20000"/>
          </a:bodyPr>
          <a:lstStyle/>
          <a:p>
            <a:pPr lvl="0"/>
            <a:r>
              <a:rPr lang="en-US" dirty="0"/>
              <a:t>By observing Table.3, the compressive strength for 0% replacement ratio for w/c 0.36 is less than that for w/c of 0.27. The percentage reduction of compressive strength after 28 days is 13.27% indicating that with increasing w/c the compressive strength decreases. The compressive strength achieved for w/c ratio of 0.27 at 45% replacement ratio is 66 </a:t>
            </a:r>
            <a:r>
              <a:rPr lang="en-US" dirty="0" err="1"/>
              <a:t>MPa</a:t>
            </a:r>
            <a:r>
              <a:rPr lang="en-US" dirty="0"/>
              <a:t>, which is closer to the target mean strength and hence it is being considered as an optimum mix.</a:t>
            </a:r>
          </a:p>
          <a:p>
            <a:pPr lvl="0"/>
            <a:r>
              <a:rPr lang="en-US" dirty="0"/>
              <a:t>Table.4 gives us the inference of split tensile strength of 0% replacement ratio of w/c 0.36 is less than w/c ratio of 0.27. The percentage reduction of the split tensile strength after 28 days is 2% indicating that with increasing w/c the split tensile strength decreases.</a:t>
            </a:r>
          </a:p>
          <a:p>
            <a:pPr lvl="0"/>
            <a:r>
              <a:rPr lang="en-US" dirty="0"/>
              <a:t>Table.5 we can observe that, the reduction of strength of replacement ratio of 0% for w/c ratio of 0.36 is minimal compared to w/c ratio of 0.27. </a:t>
            </a:r>
          </a:p>
          <a:p>
            <a:pPr lvl="0"/>
            <a:r>
              <a:rPr lang="en-US" dirty="0"/>
              <a:t>From the optimization technique used it is observed from the S/N ratio that optimum replacement ratio is 45% for w/c ratio of 0.27.</a:t>
            </a:r>
          </a:p>
          <a:p>
            <a:endParaRPr lang="en-US" dirty="0"/>
          </a:p>
        </p:txBody>
      </p:sp>
      <p:pic>
        <p:nvPicPr>
          <p:cNvPr id="4" name="Picture 3" descr="C:\Users\admin\Downloads\Logo_21.06.2017 (1).jpg"/>
          <p:cNvPicPr/>
          <p:nvPr/>
        </p:nvPicPr>
        <p:blipFill>
          <a:blip r:embed="rId2"/>
          <a:srcRect/>
          <a:stretch>
            <a:fillRect/>
          </a:stretch>
        </p:blipFill>
        <p:spPr bwMode="auto">
          <a:xfrm>
            <a:off x="1" y="-9939"/>
            <a:ext cx="1295400" cy="390939"/>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b="1" dirty="0"/>
              <a:t>RESULTS AND DISCUSSION</a:t>
            </a:r>
            <a:endParaRPr lang="en-US" dirty="0"/>
          </a:p>
        </p:txBody>
      </p:sp>
      <p:sp>
        <p:nvSpPr>
          <p:cNvPr id="3" name="Content Placeholder 2"/>
          <p:cNvSpPr>
            <a:spLocks noGrp="1"/>
          </p:cNvSpPr>
          <p:nvPr>
            <p:ph idx="1"/>
          </p:nvPr>
        </p:nvSpPr>
        <p:spPr/>
        <p:txBody>
          <a:bodyPr>
            <a:normAutofit fontScale="55000" lnSpcReduction="20000"/>
          </a:bodyPr>
          <a:lstStyle/>
          <a:p>
            <a:pPr lvl="0"/>
            <a:r>
              <a:rPr lang="en-US" dirty="0"/>
              <a:t>Durability of concrete when exposed to hydrochloric acid is that under the effect of acid attack the weight loss is rapid in both natural as well as recycled aggregate concrete. Hence the strength remained is a recycled aggregate is only 50% after the specimen is subjected to acid attack.</a:t>
            </a:r>
          </a:p>
          <a:p>
            <a:pPr lvl="0"/>
            <a:r>
              <a:rPr lang="en-US" dirty="0"/>
              <a:t>Specimens when immersed in chloride solution has initially increased in their weight but after 56 days there is reduction in weight .this indicates that the recycled aggregates absorbs more water due increase in the porosity and capillary pores.</a:t>
            </a:r>
          </a:p>
          <a:p>
            <a:pPr lvl="0"/>
            <a:r>
              <a:rPr lang="en-US" dirty="0"/>
              <a:t>In case of specimens subjected to </a:t>
            </a:r>
            <a:r>
              <a:rPr lang="en-US" dirty="0" err="1"/>
              <a:t>sulphate</a:t>
            </a:r>
            <a:r>
              <a:rPr lang="en-US" dirty="0"/>
              <a:t> attack, it can be observed that the results are positive as we can see a development in strength with increase in exposure to </a:t>
            </a:r>
            <a:r>
              <a:rPr lang="en-US" dirty="0" err="1"/>
              <a:t>sulphate</a:t>
            </a:r>
            <a:r>
              <a:rPr lang="en-US" dirty="0"/>
              <a:t> solution. This is true in both R-0 and R-45 although the strength developed in R-45 is less than that of R-0.This strength development may be due to formation of </a:t>
            </a:r>
            <a:r>
              <a:rPr lang="en-US" dirty="0" err="1"/>
              <a:t>ettringite</a:t>
            </a:r>
            <a:r>
              <a:rPr lang="en-US" dirty="0"/>
              <a:t> which helps in better bond and strength.</a:t>
            </a:r>
          </a:p>
          <a:p>
            <a:r>
              <a:rPr lang="en-US" dirty="0"/>
              <a:t>In case of water absorption, the R-45 exhibit higher water absorption values as compared to R-0. This is due to the presence of adhered mortar present in the aggregates. The greater is the adhered mortar, the more is the water absorption in the concrete.</a:t>
            </a:r>
          </a:p>
          <a:p>
            <a:pPr lvl="0"/>
            <a:endParaRPr lang="en-US" dirty="0"/>
          </a:p>
          <a:p>
            <a:endParaRPr lang="en-US" dirty="0"/>
          </a:p>
        </p:txBody>
      </p:sp>
      <p:pic>
        <p:nvPicPr>
          <p:cNvPr id="4" name="Picture 3" descr="C:\Users\admin\Downloads\Logo_21.06.2017 (1).jpg"/>
          <p:cNvPicPr/>
          <p:nvPr/>
        </p:nvPicPr>
        <p:blipFill>
          <a:blip r:embed="rId2"/>
          <a:srcRect/>
          <a:stretch>
            <a:fillRect/>
          </a:stretch>
        </p:blipFill>
        <p:spPr bwMode="auto">
          <a:xfrm>
            <a:off x="1" y="-9939"/>
            <a:ext cx="1676400" cy="619539"/>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a:t>
            </a:r>
            <a:endParaRPr lang="en-US" dirty="0"/>
          </a:p>
        </p:txBody>
      </p:sp>
      <p:sp>
        <p:nvSpPr>
          <p:cNvPr id="3" name="Content Placeholder 2"/>
          <p:cNvSpPr>
            <a:spLocks noGrp="1"/>
          </p:cNvSpPr>
          <p:nvPr>
            <p:ph idx="1"/>
          </p:nvPr>
        </p:nvSpPr>
        <p:spPr>
          <a:xfrm>
            <a:off x="457200" y="990600"/>
            <a:ext cx="8077200" cy="5135563"/>
          </a:xfrm>
        </p:spPr>
        <p:txBody>
          <a:bodyPr>
            <a:normAutofit fontScale="25000" lnSpcReduction="20000"/>
          </a:bodyPr>
          <a:lstStyle/>
          <a:p>
            <a:pPr lvl="0"/>
            <a:r>
              <a:rPr lang="en-US" sz="7200" dirty="0"/>
              <a:t>The specific gravity and bulk density of recycled aggregates is lower than the natural aggregates, because of adhered mortar present in recycled aggregates.</a:t>
            </a:r>
          </a:p>
          <a:p>
            <a:pPr lvl="0"/>
            <a:r>
              <a:rPr lang="en-US" sz="7200" dirty="0"/>
              <a:t>Reduction in compressive strength by increase in the percentage replacement of natural aggregates by recycled aggregates in concrete. The compressive strength achieved for w/c ratio of 0.27 at 45% replacement ratio is 66 </a:t>
            </a:r>
            <a:r>
              <a:rPr lang="en-US" sz="7200" dirty="0" err="1"/>
              <a:t>MPa</a:t>
            </a:r>
            <a:r>
              <a:rPr lang="en-US" sz="7200" dirty="0"/>
              <a:t>, which is closer to the target mean strength, hence concluded that optimum value.</a:t>
            </a:r>
          </a:p>
          <a:p>
            <a:pPr lvl="0"/>
            <a:r>
              <a:rPr lang="en-US" sz="7200" dirty="0"/>
              <a:t>The maximum tensile strength is obtained for 0.27 w/c ratio at all replacement ratios the split tensile strength is found to be more than the 10% of its compressive strength. It can be inferred from the test results that the variation is quite less for each variation in w/c ratios. It can also be observed that the strength decreased with increase in replacement ratio.</a:t>
            </a:r>
          </a:p>
          <a:p>
            <a:pPr lvl="0"/>
            <a:r>
              <a:rPr lang="en-US" sz="7200" dirty="0"/>
              <a:t>For all replacements ratios maximum flexural strength can be obtained at w/c ratio of 0.27.</a:t>
            </a:r>
          </a:p>
          <a:p>
            <a:pPr lvl="0"/>
            <a:r>
              <a:rPr lang="en-US" sz="7200" dirty="0"/>
              <a:t>Optimum compressive strength obtained using Taguchi method is for w/c ratio of 0.27 and replacement ratio of 45%.</a:t>
            </a:r>
          </a:p>
          <a:p>
            <a:pPr lvl="0"/>
            <a:r>
              <a:rPr lang="en-US" sz="7200" dirty="0"/>
              <a:t>From the above study we can infer that we can achieve required target strength for a replacement ratio of 45% adopting w/c ratio of 0.27.</a:t>
            </a:r>
          </a:p>
          <a:p>
            <a:pPr lvl="0"/>
            <a:r>
              <a:rPr lang="en-US" sz="7200" dirty="0"/>
              <a:t>Durability of recycled aggregates needs indicates a declining trend in some cases and some cases it behaves at acceptable limit. Hence further more research is required on durability aspect of recycled aggregate concrete.</a:t>
            </a:r>
          </a:p>
          <a:p>
            <a:pPr>
              <a:buNone/>
            </a:pP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REFERENCES</a:t>
            </a:r>
            <a:br>
              <a:rPr lang="en-US" dirty="0"/>
            </a:br>
            <a:endParaRPr lang="en-US" dirty="0"/>
          </a:p>
        </p:txBody>
      </p:sp>
      <p:sp>
        <p:nvSpPr>
          <p:cNvPr id="3" name="Content Placeholder 2"/>
          <p:cNvSpPr>
            <a:spLocks noGrp="1"/>
          </p:cNvSpPr>
          <p:nvPr>
            <p:ph idx="1"/>
          </p:nvPr>
        </p:nvSpPr>
        <p:spPr/>
        <p:txBody>
          <a:bodyPr>
            <a:normAutofit fontScale="47500" lnSpcReduction="20000"/>
          </a:bodyPr>
          <a:lstStyle/>
          <a:p>
            <a:pPr marL="514350" lvl="0" indent="-514350">
              <a:buFont typeface="+mj-lt"/>
              <a:buAutoNum type="arabicPeriod"/>
            </a:pPr>
            <a:r>
              <a:rPr lang="en-US" dirty="0"/>
              <a:t>Taguchi G, </a:t>
            </a:r>
            <a:r>
              <a:rPr lang="en-US" dirty="0" err="1"/>
              <a:t>Konishi</a:t>
            </a:r>
            <a:r>
              <a:rPr lang="en-US" dirty="0"/>
              <a:t> S ,Taguchi Methods, orthogonal arrays and linear graphs, tools for quality American supplier institute, American Supplier Institute; 1987,p. 8-35.</a:t>
            </a:r>
          </a:p>
          <a:p>
            <a:pPr marL="514350" lvl="0" indent="-514350">
              <a:buFont typeface="+mj-lt"/>
              <a:buAutoNum type="arabicPeriod"/>
            </a:pPr>
            <a:r>
              <a:rPr lang="en-US" dirty="0"/>
              <a:t>Hansen, T.C., </a:t>
            </a:r>
            <a:r>
              <a:rPr lang="en-US" dirty="0" err="1"/>
              <a:t>Ed.Taylor</a:t>
            </a:r>
            <a:r>
              <a:rPr lang="en-US" dirty="0"/>
              <a:t> and </a:t>
            </a:r>
            <a:r>
              <a:rPr lang="en-US" dirty="0" err="1"/>
              <a:t>Francis,“Recycling</a:t>
            </a:r>
            <a:r>
              <a:rPr lang="en-US" dirty="0"/>
              <a:t> of Demolished Concrete and Masonry”, Oxford shire ,UK, 1992, p. 316.</a:t>
            </a:r>
          </a:p>
          <a:p>
            <a:pPr marL="514350" lvl="0" indent="-514350">
              <a:buFont typeface="+mj-lt"/>
              <a:buAutoNum type="arabicPeriod"/>
            </a:pPr>
            <a:r>
              <a:rPr lang="en-US" dirty="0"/>
              <a:t>Mater. </a:t>
            </a:r>
            <a:r>
              <a:rPr lang="en-US" dirty="0" err="1"/>
              <a:t>Struct</a:t>
            </a:r>
            <a:r>
              <a:rPr lang="en-US" dirty="0"/>
              <a:t> RILEM Recommendation</a:t>
            </a:r>
            <a:r>
              <a:rPr lang="en-US" b="1" dirty="0"/>
              <a:t>: </a:t>
            </a:r>
            <a:r>
              <a:rPr lang="en-US" dirty="0"/>
              <a:t>Specifications for concrete with recycled aggregates, 1994, 27, 557-559.</a:t>
            </a:r>
          </a:p>
          <a:p>
            <a:pPr marL="514350" lvl="0" indent="-514350">
              <a:buFont typeface="+mj-lt"/>
              <a:buAutoNum type="arabicPeriod"/>
            </a:pPr>
            <a:r>
              <a:rPr lang="en-US" dirty="0"/>
              <a:t>W.T. Foster, Basic Taguchi design of experiments, National Association of Industrial Technology Conference, Pittsburgh, PA, 2000.</a:t>
            </a:r>
          </a:p>
          <a:p>
            <a:pPr marL="514350" lvl="0" indent="-514350">
              <a:buFont typeface="+mj-lt"/>
              <a:buAutoNum type="arabicPeriod"/>
            </a:pPr>
            <a:r>
              <a:rPr lang="en-US" dirty="0" err="1"/>
              <a:t>Deutsches</a:t>
            </a:r>
            <a:r>
              <a:rPr lang="en-US" dirty="0"/>
              <a:t> Institute For Standardization</a:t>
            </a:r>
            <a:r>
              <a:rPr lang="en-US" b="1" dirty="0"/>
              <a:t>:</a:t>
            </a:r>
            <a:r>
              <a:rPr lang="en-US" dirty="0"/>
              <a:t> Aggregates for Mortar and Concrete—Part 100: Recycled Aggregates; Berlin, Germany, 2002; p. 18.</a:t>
            </a:r>
          </a:p>
          <a:p>
            <a:pPr marL="514350" lvl="0" indent="-514350">
              <a:buFont typeface="+mj-lt"/>
              <a:buAutoNum type="arabicPeriod"/>
            </a:pPr>
            <a:r>
              <a:rPr lang="en-US" dirty="0" err="1"/>
              <a:t>Poon</a:t>
            </a:r>
            <a:r>
              <a:rPr lang="en-US" dirty="0"/>
              <a:t>, </a:t>
            </a:r>
            <a:r>
              <a:rPr lang="en-US" dirty="0" err="1"/>
              <a:t>C.S.Azhar</a:t>
            </a:r>
            <a:r>
              <a:rPr lang="en-US" dirty="0"/>
              <a:t>, </a:t>
            </a:r>
            <a:r>
              <a:rPr lang="en-US" dirty="0" err="1"/>
              <a:t>S.Kou,S.C.,“Recycled</a:t>
            </a:r>
            <a:r>
              <a:rPr lang="en-US" dirty="0"/>
              <a:t> aggregates for concrete applications”. In Proceeding of the Materials Science and Technology in Engineering Conference—Now, New and Next, Hong Kong, China, 15–17 January 2003; p. 16</a:t>
            </a:r>
          </a:p>
          <a:p>
            <a:pPr marL="514350" lvl="0" indent="-514350">
              <a:buFont typeface="+mj-lt"/>
              <a:buAutoNum type="arabicPeriod"/>
            </a:pPr>
            <a:r>
              <a:rPr lang="en-US" dirty="0"/>
              <a:t>Sanchez de Juan, </a:t>
            </a:r>
            <a:r>
              <a:rPr lang="en-US" dirty="0" err="1"/>
              <a:t>M.Gutierrez</a:t>
            </a:r>
            <a:r>
              <a:rPr lang="en-US" dirty="0"/>
              <a:t>, P.A, “Influence of recycled aggregate quality on concrete properties”</a:t>
            </a:r>
            <a:r>
              <a:rPr lang="en-US" i="1" dirty="0"/>
              <a:t>. </a:t>
            </a:r>
            <a:r>
              <a:rPr lang="en-US" dirty="0"/>
              <a:t>In Proceeding of the International RILEM Conference: The Use of Recycled Materials in Building and Structures, Barcelona, Spain, 8–11 November 2004; pp. 545-553. </a:t>
            </a:r>
          </a:p>
          <a:p>
            <a:pPr marL="514350" lvl="0" indent="-514350">
              <a:buFont typeface="+mj-lt"/>
              <a:buAutoNum type="arabicPeriod"/>
            </a:pPr>
            <a:r>
              <a:rPr lang="en-US" dirty="0" err="1"/>
              <a:t>Malešev</a:t>
            </a:r>
            <a:r>
              <a:rPr lang="en-US" dirty="0"/>
              <a:t>, </a:t>
            </a:r>
            <a:r>
              <a:rPr lang="en-US" dirty="0" err="1"/>
              <a:t>M.Radonjanin</a:t>
            </a:r>
            <a:r>
              <a:rPr lang="en-US" dirty="0"/>
              <a:t>, </a:t>
            </a:r>
            <a:r>
              <a:rPr lang="en-US" dirty="0" err="1"/>
              <a:t>V.Dimča</a:t>
            </a:r>
            <a:r>
              <a:rPr lang="en-US" dirty="0"/>
              <a:t>, M, “Research of possibility of application of recycled concrete as aggregate for new concrete”—Part I. In Proceeding of 4th International Science Meeting, INDIS 2006 (Planning, Design, Construction and Renewal in the Construction Industry), Novi Sad, Serbia, 22–24 November 2006; pp. 495-504.</a:t>
            </a:r>
          </a:p>
          <a:p>
            <a:pPr marL="514350" indent="-514350">
              <a:buFont typeface="+mj-lt"/>
              <a:buAutoNum type="arabicPeriod"/>
            </a:pPr>
            <a:r>
              <a:rPr lang="en-US" dirty="0"/>
              <a:t>Concrete—Complementary British Standard to BS EN 206-1—Part 2: Specification for Constituent Materials and Concrete; British Standards Institute (BSI): London, UK, 2006; p. 38.</a:t>
            </a:r>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None/>
            </a:pPr>
            <a:r>
              <a:rPr lang="en-US" sz="6000" dirty="0"/>
              <a:t>[9]</a:t>
            </a:r>
            <a:r>
              <a:rPr lang="en-US" sz="6000" dirty="0" err="1"/>
              <a:t>Evangelista.L</a:t>
            </a:r>
            <a:r>
              <a:rPr lang="en-US" sz="6000" dirty="0"/>
              <a:t>, </a:t>
            </a:r>
            <a:r>
              <a:rPr lang="en-US" sz="6000" dirty="0" err="1"/>
              <a:t>Brito.J</a:t>
            </a:r>
            <a:r>
              <a:rPr lang="en-US" sz="6000" dirty="0"/>
              <a:t>, “Mechanical behavior of concrete made with fine recycled concrete aggregate” .</a:t>
            </a:r>
            <a:r>
              <a:rPr lang="en-US" sz="6000" dirty="0" err="1"/>
              <a:t>Cem</a:t>
            </a:r>
            <a:r>
              <a:rPr lang="en-US" sz="6000" dirty="0"/>
              <a:t>. </a:t>
            </a:r>
            <a:r>
              <a:rPr lang="en-US" sz="6000" dirty="0" err="1"/>
              <a:t>Concr</a:t>
            </a:r>
            <a:r>
              <a:rPr lang="en-US" sz="6000" dirty="0"/>
              <a:t>. Compos. 2007, 5, 397-401.</a:t>
            </a:r>
          </a:p>
          <a:p>
            <a:pPr marL="514350" indent="-514350">
              <a:buNone/>
            </a:pPr>
            <a:r>
              <a:rPr lang="en-US" sz="6000" dirty="0"/>
              <a:t>[11] Yang, K.H., Chung, H.S., </a:t>
            </a:r>
            <a:r>
              <a:rPr lang="en-US" sz="6000" dirty="0" err="1"/>
              <a:t>Ashour</a:t>
            </a:r>
            <a:r>
              <a:rPr lang="en-US" sz="6000" dirty="0"/>
              <a:t>. “A Influence of type and replacement level of recycled aggregates on concrete properties”, ACI Mater. J. 2008, 3, 289-296.</a:t>
            </a:r>
          </a:p>
          <a:p>
            <a:pPr marL="514350" indent="-514350">
              <a:buNone/>
            </a:pPr>
            <a:r>
              <a:rPr lang="en-US" sz="6000" dirty="0"/>
              <a:t>[12]Li, X. Recycling and reuse of waste concrete in China: Part I. Material behavior of recycled aggregate concrete. </a:t>
            </a:r>
            <a:r>
              <a:rPr lang="en-US" sz="6000" dirty="0" err="1"/>
              <a:t>Resour</a:t>
            </a:r>
            <a:r>
              <a:rPr lang="en-US" sz="6000" dirty="0"/>
              <a:t>. </a:t>
            </a:r>
            <a:r>
              <a:rPr lang="en-US" sz="6000" dirty="0" err="1"/>
              <a:t>Conserv.Recycl</a:t>
            </a:r>
            <a:r>
              <a:rPr lang="en-US" sz="6000" dirty="0"/>
              <a:t>. 2008, 1-2, 36-44</a:t>
            </a:r>
          </a:p>
          <a:p>
            <a:pPr marL="514350" indent="-514350">
              <a:buNone/>
            </a:pPr>
            <a:r>
              <a:rPr lang="en-US" sz="6000" dirty="0"/>
              <a:t>[13]</a:t>
            </a:r>
            <a:r>
              <a:rPr lang="en-US" sz="6000" dirty="0" err="1"/>
              <a:t>López-Gayarre</a:t>
            </a:r>
            <a:r>
              <a:rPr lang="en-US" sz="6000" dirty="0"/>
              <a:t>, F.; Serna, P.; Domingo-</a:t>
            </a:r>
            <a:r>
              <a:rPr lang="en-US" sz="6000" dirty="0" err="1"/>
              <a:t>Cabo</a:t>
            </a:r>
            <a:r>
              <a:rPr lang="en-US" sz="6000" dirty="0"/>
              <a:t>, A.; Serrano-</a:t>
            </a:r>
            <a:r>
              <a:rPr lang="en-US" sz="6000" dirty="0" err="1"/>
              <a:t>López</a:t>
            </a:r>
            <a:r>
              <a:rPr lang="en-US" sz="6000" dirty="0"/>
              <a:t>, M.A.; </a:t>
            </a:r>
            <a:r>
              <a:rPr lang="en-US" sz="6000" dirty="0" err="1"/>
              <a:t>López-Colina</a:t>
            </a:r>
            <a:r>
              <a:rPr lang="en-US" sz="6000" dirty="0"/>
              <a:t>, C. Influence of recycled aggregate quality and proportioning criteria on recycled concrete properties. Waste </a:t>
            </a:r>
            <a:r>
              <a:rPr lang="en-US" sz="6000" dirty="0" err="1"/>
              <a:t>Manag</a:t>
            </a:r>
            <a:r>
              <a:rPr lang="en-US" sz="6000" dirty="0"/>
              <a:t>. 2009, 12, 3022-3028. </a:t>
            </a:r>
          </a:p>
          <a:p>
            <a:pPr marL="514350" indent="-514350">
              <a:buNone/>
            </a:pPr>
            <a:r>
              <a:rPr lang="en-US" sz="6000" dirty="0"/>
              <a:t>[14]</a:t>
            </a:r>
            <a:r>
              <a:rPr lang="en-US" sz="6000" dirty="0" err="1"/>
              <a:t>Snezana</a:t>
            </a:r>
            <a:r>
              <a:rPr lang="en-US" sz="6000" dirty="0"/>
              <a:t> </a:t>
            </a:r>
            <a:r>
              <a:rPr lang="en-US" sz="6000" dirty="0" err="1"/>
              <a:t>Marinkovic</a:t>
            </a:r>
            <a:r>
              <a:rPr lang="en-US" sz="6000" dirty="0"/>
              <a:t>, Ivan </a:t>
            </a:r>
            <a:r>
              <a:rPr lang="en-US" sz="6000" dirty="0" err="1"/>
              <a:t>Ignjatovic</a:t>
            </a:r>
            <a:r>
              <a:rPr lang="en-US" sz="6000" dirty="0"/>
              <a:t>, </a:t>
            </a:r>
            <a:r>
              <a:rPr lang="en-US" sz="6000" dirty="0" err="1"/>
              <a:t>Vlastimir</a:t>
            </a:r>
            <a:r>
              <a:rPr lang="en-US" sz="6000" dirty="0"/>
              <a:t> </a:t>
            </a:r>
            <a:r>
              <a:rPr lang="en-US" sz="6000" dirty="0" err="1"/>
              <a:t>Radonjanin</a:t>
            </a:r>
            <a:r>
              <a:rPr lang="en-US" sz="6000" dirty="0"/>
              <a:t>, </a:t>
            </a:r>
            <a:r>
              <a:rPr lang="en-US" sz="6000" dirty="0" err="1"/>
              <a:t>Mirjana</a:t>
            </a:r>
            <a:r>
              <a:rPr lang="en-US" sz="6000" dirty="0"/>
              <a:t> </a:t>
            </a:r>
            <a:r>
              <a:rPr lang="en-US" sz="6000" dirty="0" err="1"/>
              <a:t>Malesev</a:t>
            </a:r>
            <a:r>
              <a:rPr lang="en-US" sz="6000" dirty="0"/>
              <a:t>, ACES Workshop Innovative Materials and Techniques in Concrete Construction Corfu, October 10-12, 2010.</a:t>
            </a:r>
          </a:p>
          <a:p>
            <a:pPr marL="514350" indent="-514350">
              <a:buNone/>
            </a:pPr>
            <a:r>
              <a:rPr lang="en-US" sz="6000" dirty="0"/>
              <a:t>[15]Assessment of recycled concrete-Journal of Engineering Research and Studies JERS, </a:t>
            </a:r>
            <a:r>
              <a:rPr lang="en-US" sz="6000" dirty="0" err="1"/>
              <a:t>Vol.II</a:t>
            </a:r>
            <a:r>
              <a:rPr lang="en-US" sz="6000" dirty="0"/>
              <a:t>, Issue </a:t>
            </a:r>
            <a:r>
              <a:rPr lang="en-US" sz="6000" dirty="0" err="1"/>
              <a:t>I,January</a:t>
            </a:r>
            <a:r>
              <a:rPr lang="en-US" sz="6000" dirty="0"/>
              <a:t>-March 2011. </a:t>
            </a:r>
          </a:p>
          <a:p>
            <a:pPr marL="514350" indent="-514350">
              <a:buNone/>
            </a:pPr>
            <a:r>
              <a:rPr lang="en-US" sz="6000" dirty="0"/>
              <a:t>[16]Performance Evaluation Of Recycled Aggregate Used In Concrete -International Journal of Engineering Research and Applications (IJERA) Vol. 2, Issue 4, July-August 2012. </a:t>
            </a:r>
          </a:p>
          <a:p>
            <a:pPr marL="514350" indent="-514350">
              <a:buNone/>
            </a:pPr>
            <a:r>
              <a:rPr lang="en-US" sz="6000" dirty="0"/>
              <a:t>[17]</a:t>
            </a:r>
            <a:r>
              <a:rPr lang="en-US" sz="6000" dirty="0">
                <a:hlinkClick r:id="rId2"/>
              </a:rPr>
              <a:t>Ng Chin </a:t>
            </a:r>
            <a:r>
              <a:rPr lang="en-US" sz="6000" dirty="0" err="1">
                <a:hlinkClick r:id="rId2"/>
              </a:rPr>
              <a:t>Fei</a:t>
            </a:r>
            <a:r>
              <a:rPr lang="en-US" sz="6000" dirty="0"/>
              <a:t>, </a:t>
            </a:r>
            <a:r>
              <a:rPr lang="en-US" sz="6000" dirty="0" err="1">
                <a:hlinkClick r:id="rId3"/>
              </a:rPr>
              <a:t>Nik</a:t>
            </a:r>
            <a:r>
              <a:rPr lang="en-US" sz="6000" dirty="0">
                <a:hlinkClick r:id="rId3"/>
              </a:rPr>
              <a:t> </a:t>
            </a:r>
            <a:r>
              <a:rPr lang="en-US" sz="6000" dirty="0" err="1">
                <a:hlinkClick r:id="rId3"/>
              </a:rPr>
              <a:t>MizamzulMehat</a:t>
            </a:r>
            <a:r>
              <a:rPr lang="en-US" sz="6000" dirty="0"/>
              <a:t>, and </a:t>
            </a:r>
            <a:r>
              <a:rPr lang="en-US" sz="6000" dirty="0" err="1">
                <a:hlinkClick r:id="rId4"/>
              </a:rPr>
              <a:t>ShahrulKamaruddin</a:t>
            </a:r>
            <a:r>
              <a:rPr lang="en-US" sz="6000" dirty="0" err="1"/>
              <a:t>“Practical</a:t>
            </a:r>
            <a:r>
              <a:rPr lang="en-US" sz="6000" dirty="0"/>
              <a:t> Applications of Taguchi Method for Optimization of Processing Parameters for Plastic Injection </a:t>
            </a:r>
            <a:r>
              <a:rPr lang="en-US" sz="6000" dirty="0" err="1"/>
              <a:t>Moulding</a:t>
            </a:r>
            <a:r>
              <a:rPr lang="en-US" sz="6000" dirty="0"/>
              <a:t>: A Retrospective Review”- </a:t>
            </a:r>
            <a:r>
              <a:rPr lang="en-US" sz="6000" dirty="0" err="1"/>
              <a:t>Hindwai</a:t>
            </a:r>
            <a:r>
              <a:rPr lang="en-US" sz="6000" dirty="0"/>
              <a:t> Publications, ISRN Industrial Engineering Volume 2013 (2013), Article ID 462174, 11 pages.</a:t>
            </a:r>
          </a:p>
          <a:p>
            <a:pPr marL="514350" indent="-514350">
              <a:buNone/>
            </a:pPr>
            <a:r>
              <a:rPr lang="en-US" sz="6000" dirty="0"/>
              <a:t>[18]Use Of Recycled Aggregate In Concrete-International Journal of Engineering Research &amp; Technology (IJERT) Vol. 2 Issue 1, January- 2013 </a:t>
            </a:r>
          </a:p>
          <a:p>
            <a:pPr marL="514350" indent="-514350">
              <a:buNone/>
            </a:pPr>
            <a:r>
              <a:rPr lang="en-US" sz="6000" dirty="0"/>
              <a:t>[19]</a:t>
            </a:r>
            <a:r>
              <a:rPr lang="en-US" sz="6000" dirty="0" err="1"/>
              <a:t>Wengui</a:t>
            </a:r>
            <a:r>
              <a:rPr lang="en-US" sz="6000" dirty="0"/>
              <a:t> Li, </a:t>
            </a:r>
            <a:r>
              <a:rPr lang="en-US" sz="6000" dirty="0" err="1"/>
              <a:t>Jianzhuang</a:t>
            </a:r>
            <a:r>
              <a:rPr lang="en-US" sz="6000" dirty="0"/>
              <a:t> Xiao, </a:t>
            </a:r>
            <a:r>
              <a:rPr lang="en-US" sz="6000" dirty="0" err="1"/>
              <a:t>Caijun</a:t>
            </a:r>
            <a:r>
              <a:rPr lang="en-US" sz="6000" dirty="0"/>
              <a:t> Shi and Chi Sun </a:t>
            </a:r>
            <a:r>
              <a:rPr lang="en-US" sz="6000" dirty="0" err="1"/>
              <a:t>Poon</a:t>
            </a:r>
            <a:r>
              <a:rPr lang="en-US" sz="6000" dirty="0"/>
              <a:t>, “Structural </a:t>
            </a:r>
            <a:r>
              <a:rPr lang="en-US" sz="6000" dirty="0" err="1"/>
              <a:t>Behaviour</a:t>
            </a:r>
            <a:r>
              <a:rPr lang="en-US" sz="6000" dirty="0"/>
              <a:t> of Composite Members with Recycled Aggregate Concrete” Construction and Building Materials”, 2015, Vol.31, pp. 364–383.</a:t>
            </a:r>
          </a:p>
          <a:p>
            <a:endParaRPr lang="en-US" dirty="0"/>
          </a:p>
        </p:txBody>
      </p:sp>
      <p:pic>
        <p:nvPicPr>
          <p:cNvPr id="4" name="Picture 3" descr="C:\Users\admin\Downloads\Logo_21.06.2017 (1).jpg"/>
          <p:cNvPicPr/>
          <p:nvPr/>
        </p:nvPicPr>
        <p:blipFill>
          <a:blip r:embed="rId5"/>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ormAutofit fontScale="25000" lnSpcReduction="20000"/>
          </a:bodyPr>
          <a:lstStyle/>
          <a:p>
            <a:pPr marL="514350" indent="-514350">
              <a:buNone/>
            </a:pPr>
            <a:r>
              <a:rPr lang="en-US" sz="7200" dirty="0"/>
              <a:t>[20].</a:t>
            </a:r>
            <a:r>
              <a:rPr lang="en-US" sz="7200" dirty="0" err="1"/>
              <a:t>Suguna</a:t>
            </a:r>
            <a:r>
              <a:rPr lang="en-US" sz="7200" dirty="0"/>
              <a:t> </a:t>
            </a:r>
            <a:r>
              <a:rPr lang="en-US" sz="7200" dirty="0" err="1"/>
              <a:t>Rao</a:t>
            </a:r>
            <a:r>
              <a:rPr lang="en-US" sz="7200" dirty="0"/>
              <a:t> and </a:t>
            </a:r>
            <a:r>
              <a:rPr lang="en-US" sz="7200" dirty="0" err="1"/>
              <a:t>Anagha</a:t>
            </a:r>
            <a:r>
              <a:rPr lang="en-US" sz="7200" dirty="0"/>
              <a:t>, </a:t>
            </a:r>
            <a:r>
              <a:rPr lang="en-US" sz="7200" dirty="0" err="1"/>
              <a:t>S.M.Naik</a:t>
            </a:r>
            <a:r>
              <a:rPr lang="en-US" sz="7200" dirty="0"/>
              <a:t> “Utilization of Demolished Waste Concrete Material in Structural Members” JSS Academy of Technical Education, Bangalore, National Conference on “Recent Advancements in Infrastructural Development”-RAID 2015.</a:t>
            </a:r>
          </a:p>
          <a:p>
            <a:pPr marL="514350" indent="-514350">
              <a:buNone/>
            </a:pPr>
            <a:r>
              <a:rPr lang="en-US" sz="7200" dirty="0"/>
              <a:t>[21]B. </a:t>
            </a:r>
            <a:r>
              <a:rPr lang="en-US" sz="7200" dirty="0" err="1"/>
              <a:t>Suguna</a:t>
            </a:r>
            <a:r>
              <a:rPr lang="en-US" sz="7200" dirty="0"/>
              <a:t> </a:t>
            </a:r>
            <a:r>
              <a:rPr lang="en-US" sz="7200" dirty="0" err="1"/>
              <a:t>rao</a:t>
            </a:r>
            <a:r>
              <a:rPr lang="en-US" sz="7200" dirty="0"/>
              <a:t> and B. </a:t>
            </a:r>
            <a:r>
              <a:rPr lang="en-US" sz="7200" dirty="0" err="1"/>
              <a:t>Lakshmi</a:t>
            </a:r>
            <a:r>
              <a:rPr lang="en-US" sz="7200" dirty="0"/>
              <a:t> </a:t>
            </a:r>
            <a:r>
              <a:rPr lang="en-US" sz="7200" dirty="0" err="1"/>
              <a:t>sravanthi</a:t>
            </a:r>
            <a:r>
              <a:rPr lang="en-US" sz="7200" dirty="0"/>
              <a:t> “Strength Properties of High Strength Concrete Using Recycled Concrete Aggregate” MAT journals, Journal of Industrial Engineering and Advances Volume1 Issue 3, 2016.</a:t>
            </a:r>
          </a:p>
          <a:p>
            <a:pPr marL="514350" indent="-514350">
              <a:buNone/>
            </a:pPr>
            <a:r>
              <a:rPr lang="en-US" sz="7200" dirty="0"/>
              <a:t>[22]</a:t>
            </a:r>
            <a:r>
              <a:rPr lang="en-US" sz="7200" dirty="0" err="1"/>
              <a:t>Harinipriya</a:t>
            </a:r>
            <a:r>
              <a:rPr lang="en-US" sz="7200" dirty="0"/>
              <a:t> M-Strength and durability of m30 concrete with various mineral and chemical admixtures- international journal of advances in engineering &amp; technology, Aug., 2015. ©</a:t>
            </a:r>
            <a:r>
              <a:rPr lang="en-US" sz="7200" dirty="0" err="1"/>
              <a:t>ijaet</a:t>
            </a:r>
            <a:r>
              <a:rPr lang="en-US" sz="7200" dirty="0"/>
              <a:t> ISSN: 22311963 598 vol. 8, issue 4, pp. 598-604.</a:t>
            </a:r>
          </a:p>
          <a:p>
            <a:pPr marL="514350" indent="-514350">
              <a:buNone/>
            </a:pPr>
            <a:r>
              <a:rPr lang="en-US" sz="7200" dirty="0"/>
              <a:t>[23]</a:t>
            </a:r>
            <a:r>
              <a:rPr lang="en-US" sz="7200" dirty="0" err="1"/>
              <a:t>Chetna</a:t>
            </a:r>
            <a:r>
              <a:rPr lang="en-US" sz="7200" dirty="0"/>
              <a:t> M. </a:t>
            </a:r>
            <a:r>
              <a:rPr lang="en-US" sz="7200" dirty="0" err="1"/>
              <a:t>Vyas</a:t>
            </a:r>
            <a:r>
              <a:rPr lang="en-US" sz="7200" dirty="0"/>
              <a:t> et al-Durability properties of concrete with partial replacement of natural aggregates by recycled coarse aggregates, International Journal of </a:t>
            </a:r>
            <a:r>
              <a:rPr lang="en-US" sz="7200" dirty="0" err="1"/>
              <a:t>Civil,Structural,Environmental</a:t>
            </a:r>
            <a:r>
              <a:rPr lang="en-US" sz="7200" dirty="0"/>
              <a:t> and Infrastructure Engineering Research and Development (IJCSEIERD)ISSN2249-6866Vol.3,Issue 2,Jun 2013,125-134 ©TJPRC </a:t>
            </a:r>
            <a:r>
              <a:rPr lang="en-US" sz="7200" dirty="0" err="1"/>
              <a:t>Pvt</a:t>
            </a:r>
            <a:r>
              <a:rPr lang="en-US" sz="7200" dirty="0"/>
              <a:t> Ltd.</a:t>
            </a:r>
          </a:p>
          <a:p>
            <a:pPr marL="514350" indent="-514350">
              <a:buNone/>
            </a:pPr>
            <a:endParaRPr lang="en-US" dirty="0"/>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endParaRPr lang="en-US" dirty="0"/>
          </a:p>
        </p:txBody>
      </p:sp>
      <p:sp>
        <p:nvSpPr>
          <p:cNvPr id="3" name="Content Placeholder 2"/>
          <p:cNvSpPr>
            <a:spLocks noGrp="1"/>
          </p:cNvSpPr>
          <p:nvPr>
            <p:ph idx="1"/>
          </p:nvPr>
        </p:nvSpPr>
        <p:spPr/>
        <p:txBody>
          <a:bodyPr>
            <a:normAutofit fontScale="62500" lnSpcReduction="20000"/>
          </a:bodyPr>
          <a:lstStyle/>
          <a:p>
            <a:pPr marL="514350" indent="-514350">
              <a:buNone/>
            </a:pPr>
            <a:r>
              <a:rPr lang="en-US" dirty="0"/>
              <a:t>[24]</a:t>
            </a:r>
            <a:r>
              <a:rPr lang="en-US" dirty="0" err="1"/>
              <a:t>ArlindoGoncalves</a:t>
            </a:r>
            <a:r>
              <a:rPr lang="en-US" dirty="0"/>
              <a:t> et al-Influence of recycled concrete aggregates on concrete durability, National Laboratory of Civil Engineering (LNEC), Portugal, Abstract ID Number: 279.</a:t>
            </a:r>
          </a:p>
          <a:p>
            <a:pPr marL="514350" indent="-514350">
              <a:buNone/>
            </a:pPr>
            <a:r>
              <a:rPr lang="en-US" dirty="0"/>
              <a:t>[25]</a:t>
            </a:r>
            <a:r>
              <a:rPr lang="en-US" dirty="0" err="1"/>
              <a:t>Avinashbabu</a:t>
            </a:r>
            <a:r>
              <a:rPr lang="en-US" dirty="0"/>
              <a:t> et al-Effect of Normal and High Strength Concrete Made out of Recycled Aggregate. Proceedings of International Conference on Advances in Architecture and Civil Engineering (AARCV 2012), 21st-23rd June 2012, paper id SAMI198, Vol.1.</a:t>
            </a:r>
          </a:p>
          <a:p>
            <a:pPr marL="514350" indent="-514350">
              <a:buNone/>
            </a:pPr>
            <a:r>
              <a:rPr lang="en-US" dirty="0"/>
              <a:t>[26]</a:t>
            </a:r>
            <a:r>
              <a:rPr lang="en-US" dirty="0" err="1"/>
              <a:t>S.Gangaram</a:t>
            </a:r>
            <a:r>
              <a:rPr lang="en-US" dirty="0"/>
              <a:t>-Strength and durability aspects of recycled aggregate concrete- </a:t>
            </a:r>
            <a:r>
              <a:rPr lang="en-US" dirty="0" err="1"/>
              <a:t>ijret</a:t>
            </a:r>
            <a:r>
              <a:rPr lang="en-US" dirty="0"/>
              <a:t>: international journal of research in engineering and technology EISSN: 2319-1163 | PISSN: 2321-7308 volume: 04 special issue: 13 | icise-2015 | dec-2015, available @ http://www.ijret.org 396.</a:t>
            </a:r>
          </a:p>
          <a:p>
            <a:pPr marL="514350" indent="-514350">
              <a:buNone/>
            </a:pPr>
            <a:r>
              <a:rPr lang="en-US" dirty="0"/>
              <a:t>[27]Rajesh Kumar Jain-Investigation of some Technical Properties of </a:t>
            </a:r>
            <a:r>
              <a:rPr lang="en-US" dirty="0" err="1"/>
              <a:t>RecycledMaterials</a:t>
            </a:r>
            <a:r>
              <a:rPr lang="en-US" dirty="0"/>
              <a:t>- Global Journal of Researches in Engineering: J General Engineering Volume 14 Issue 7 Version 1.0 Year 2014 Type: Double Blind Peer Reviewed International Research Journal Publisher: Global Journals Inc. (USA) Online ISSN: 2249-4596 &amp; Print ISSN: 0975-5861.</a:t>
            </a:r>
          </a:p>
          <a:p>
            <a:pPr marL="514350" indent="-514350">
              <a:buNone/>
            </a:pP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EXPERIMENTAL INVESTIGATION</a:t>
            </a:r>
            <a:endParaRPr lang="en-US" dirty="0"/>
          </a:p>
        </p:txBody>
      </p:sp>
      <p:sp>
        <p:nvSpPr>
          <p:cNvPr id="3" name="Content Placeholder 2"/>
          <p:cNvSpPr>
            <a:spLocks noGrp="1"/>
          </p:cNvSpPr>
          <p:nvPr>
            <p:ph idx="1"/>
          </p:nvPr>
        </p:nvSpPr>
        <p:spPr/>
        <p:txBody>
          <a:bodyPr>
            <a:normAutofit fontScale="70000" lnSpcReduction="20000"/>
          </a:bodyPr>
          <a:lstStyle/>
          <a:p>
            <a:pPr>
              <a:buNone/>
            </a:pPr>
            <a:r>
              <a:rPr lang="en-US" b="1" dirty="0"/>
              <a:t>A</a:t>
            </a:r>
            <a:r>
              <a:rPr lang="en-US" dirty="0"/>
              <a:t>.</a:t>
            </a:r>
            <a:r>
              <a:rPr lang="en-US" b="1" dirty="0"/>
              <a:t> MATERIAL AND PROPERTIES</a:t>
            </a:r>
          </a:p>
          <a:p>
            <a:pPr>
              <a:buNone/>
            </a:pPr>
            <a:r>
              <a:rPr lang="en-US" dirty="0" err="1"/>
              <a:t>Cementitious</a:t>
            </a:r>
            <a:r>
              <a:rPr lang="en-US" dirty="0"/>
              <a:t> materials used in this study consist of 90% Portland cement of 43 grade and 10% silica fume with specific gravities of 3.09, and 2.22. Crushed stone particles down size 12mm was obtained from local crushing units are used as natural coarse aggregates with a specific gravity of 2.657.Recycled aggregates used for replacement of natural coarse aggregates was obtained from demolition site inside the campus of M.S.R.I.T . A recycled aggregate of 12.5 mm down size was obtained by crushing and sieving with a specific gravity of 2.59. Manufactured sand was used as fine aggregate with a specific gravity of 2.492. Portable water was used for mixing the ingredients of concrete. CONPLAST was used to obtain required workability of concrete. </a:t>
            </a:r>
          </a:p>
          <a:p>
            <a:endParaRPr lang="en-US" dirty="0"/>
          </a:p>
        </p:txBody>
      </p:sp>
      <p:pic>
        <p:nvPicPr>
          <p:cNvPr id="4" name="Picture 3" descr="C:\Users\admin\Downloads\Logo_21.06.2017 (1).jpg"/>
          <p:cNvPicPr/>
          <p:nvPr/>
        </p:nvPicPr>
        <p:blipFill>
          <a:blip r:embed="rId2"/>
          <a:srcRect/>
          <a:stretch>
            <a:fillRect/>
          </a:stretch>
        </p:blipFill>
        <p:spPr bwMode="auto">
          <a:xfrm>
            <a:off x="1" y="-9939"/>
            <a:ext cx="2209800" cy="619539"/>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Siveve</a:t>
            </a:r>
            <a:r>
              <a:rPr lang="en-US" dirty="0"/>
              <a:t> Analysis</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3793" name="Rectangle 1"/>
          <p:cNvSpPr>
            <a:spLocks noChangeArrowheads="1"/>
          </p:cNvSpPr>
          <p:nvPr/>
        </p:nvSpPr>
        <p:spPr bwMode="auto">
          <a:xfrm>
            <a:off x="0" y="6248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rgbClr val="000000"/>
                </a:solidFill>
                <a:effectLst/>
                <a:latin typeface="Times New Roman" pitchFamily="18" charset="0"/>
                <a:ea typeface="Calibri" pitchFamily="34" charset="0"/>
                <a:cs typeface="Times New Roman" pitchFamily="18" charset="0"/>
              </a:rPr>
              <a:t>Figure 1 Particle Size Distribution curve of Recycled Coarse Aggregate</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6" name="Picture 5" descr="C:\Users\admin\Downloads\Logo_21.06.2017 (1).jpg"/>
          <p:cNvPicPr/>
          <p:nvPr/>
        </p:nvPicPr>
        <p:blipFill>
          <a:blip r:embed="rId3"/>
          <a:srcRect/>
          <a:stretch>
            <a:fillRect/>
          </a:stretch>
        </p:blipFill>
        <p:spPr bwMode="auto">
          <a:xfrm>
            <a:off x="0" y="-9939"/>
            <a:ext cx="2466975" cy="75247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Characterization Of Materials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8010789"/>
              </p:ext>
            </p:extLst>
          </p:nvPr>
        </p:nvGraphicFramePr>
        <p:xfrm>
          <a:off x="457200" y="1600200"/>
          <a:ext cx="7620000" cy="4114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636750">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Test</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Fine Aggregate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Natural Coarse Aggregate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Recycled Coarse Aggregate</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57967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Fineness Modulus</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2.35</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5.25</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5.45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57967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Specific gravity</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2.492</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2.657</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2.59</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57967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Crushing Value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27.56%</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28.10%</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57967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Impact Value</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21.18%</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29.86%</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579675">
                <a:tc>
                  <a:txBody>
                    <a:bodyPr/>
                    <a:lstStyle/>
                    <a:p>
                      <a:pPr marL="0" marR="0" algn="ctr">
                        <a:lnSpc>
                          <a:spcPct val="115000"/>
                        </a:lnSpc>
                        <a:spcBef>
                          <a:spcPts val="0"/>
                        </a:spcBef>
                        <a:spcAft>
                          <a:spcPts val="0"/>
                        </a:spcAft>
                      </a:pPr>
                      <a:r>
                        <a:rPr lang="en-US" sz="1200" b="1">
                          <a:solidFill>
                            <a:srgbClr val="000000"/>
                          </a:solidFill>
                          <a:latin typeface="Times New Roman"/>
                          <a:ea typeface="Times New Roman"/>
                          <a:cs typeface="Times New Roman"/>
                        </a:rPr>
                        <a:t>Water Absorption</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0.31%</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1.87%</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579675">
                <a:tc>
                  <a:txBody>
                    <a:bodyPr/>
                    <a:lstStyle/>
                    <a:p>
                      <a:pPr marL="0" marR="0" algn="ctr">
                        <a:lnSpc>
                          <a:spcPct val="115000"/>
                        </a:lnSpc>
                        <a:spcBef>
                          <a:spcPts val="0"/>
                        </a:spcBef>
                        <a:spcAft>
                          <a:spcPts val="0"/>
                        </a:spcAft>
                      </a:pPr>
                      <a:r>
                        <a:rPr lang="en-US" sz="1200" b="1" dirty="0">
                          <a:solidFill>
                            <a:srgbClr val="000000"/>
                          </a:solidFill>
                          <a:latin typeface="Times New Roman"/>
                          <a:ea typeface="Times New Roman"/>
                          <a:cs typeface="Times New Roman"/>
                        </a:rPr>
                        <a:t>Moisture Content</a:t>
                      </a:r>
                      <a:endParaRPr lang="en-US" sz="1100" dirty="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0.61%</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a:txBody>
                    <a:bodyPr/>
                    <a:lstStyle/>
                    <a:p>
                      <a:pPr marL="0" marR="0" algn="ctr">
                        <a:lnSpc>
                          <a:spcPct val="115000"/>
                        </a:lnSpc>
                        <a:spcBef>
                          <a:spcPts val="0"/>
                        </a:spcBef>
                        <a:spcAft>
                          <a:spcPts val="0"/>
                        </a:spcAft>
                      </a:pPr>
                      <a:r>
                        <a:rPr lang="en-US" sz="1200"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bl>
          </a:graphicData>
        </a:graphic>
      </p:graphicFrame>
      <p:pic>
        <p:nvPicPr>
          <p:cNvPr id="5" name="Picture 4" descr="C:\Users\admin\Downloads\Logo_21.06.2017 (1).jpg">
            <a:extLst>
              <a:ext uri="{FF2B5EF4-FFF2-40B4-BE49-F238E27FC236}">
                <a16:creationId xmlns:a16="http://schemas.microsoft.com/office/drawing/2014/main" id="{BA2EBA16-1FB0-4FD5-906D-053192A2C27F}"/>
              </a:ext>
            </a:extLst>
          </p:cNvPr>
          <p:cNvPicPr/>
          <p:nvPr/>
        </p:nvPicPr>
        <p:blipFill>
          <a:blip r:embed="rId2"/>
          <a:srcRect/>
          <a:stretch>
            <a:fillRect/>
          </a:stretch>
        </p:blipFill>
        <p:spPr bwMode="auto">
          <a:xfrm>
            <a:off x="1" y="-9939"/>
            <a:ext cx="2209800" cy="619539"/>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MIX DESIGN</a:t>
            </a:r>
            <a:br>
              <a:rPr lang="en-US" dirty="0"/>
            </a:br>
            <a:endParaRPr lang="en-US" dirty="0"/>
          </a:p>
        </p:txBody>
      </p:sp>
      <p:sp>
        <p:nvSpPr>
          <p:cNvPr id="3" name="Content Placeholder 2"/>
          <p:cNvSpPr>
            <a:spLocks noGrp="1"/>
          </p:cNvSpPr>
          <p:nvPr>
            <p:ph idx="1"/>
          </p:nvPr>
        </p:nvSpPr>
        <p:spPr/>
        <p:txBody>
          <a:bodyPr/>
          <a:lstStyle/>
          <a:p>
            <a:r>
              <a:rPr lang="en-US" dirty="0"/>
              <a:t>Mix design calculations are done based on </a:t>
            </a:r>
            <a:r>
              <a:rPr lang="en-US" dirty="0" err="1"/>
              <a:t>perumal’s</a:t>
            </a:r>
            <a:r>
              <a:rPr lang="en-US" dirty="0"/>
              <a:t> method. Portland cement was 10% replaced by silica fume. It was observed by one of the Author that adding silica fume improves the strength of concrete compared to normal strength concrete. Portland cement was replaced by 10% silica fume. Four water /cement ratios are considered for mix design of five different replacement ratios.</a:t>
            </a:r>
          </a:p>
        </p:txBody>
      </p:sp>
      <p:pic>
        <p:nvPicPr>
          <p:cNvPr id="4" name="Picture 3"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100" b="1" dirty="0"/>
              <a:t> Mix proportion for natural aggregate concrete</a:t>
            </a:r>
            <a:br>
              <a:rPr lang="en-IN" sz="3100" b="1" dirty="0"/>
            </a:br>
            <a:r>
              <a:rPr lang="en-IN" sz="3100" b="1" dirty="0"/>
              <a:t>:M60</a:t>
            </a:r>
            <a:endParaRPr lang="en-US" dirty="0"/>
          </a:p>
        </p:txBody>
      </p:sp>
      <p:sp>
        <p:nvSpPr>
          <p:cNvPr id="3" name="Content Placeholder 2"/>
          <p:cNvSpPr>
            <a:spLocks noGrp="1"/>
          </p:cNvSpPr>
          <p:nvPr>
            <p:ph idx="1"/>
          </p:nvPr>
        </p:nvSpPr>
        <p:spPr/>
        <p:txBody>
          <a:bodyPr>
            <a:normAutofit fontScale="55000" lnSpcReduction="20000"/>
          </a:bodyPr>
          <a:lstStyle/>
          <a:p>
            <a:pPr lvl="0">
              <a:buNone/>
            </a:pPr>
            <a:r>
              <a:rPr lang="en-US" dirty="0" err="1"/>
              <a:t>Perumal’s</a:t>
            </a:r>
            <a:r>
              <a:rPr lang="en-US" dirty="0"/>
              <a:t> method:</a:t>
            </a:r>
            <a:br>
              <a:rPr lang="en-US" dirty="0"/>
            </a:br>
            <a:endParaRPr lang="en-US" dirty="0"/>
          </a:p>
          <a:p>
            <a:pPr lvl="0"/>
            <a:r>
              <a:rPr lang="en-US" dirty="0"/>
              <a:t>Size of Coarse aggregate(CA) = 12.5 mm</a:t>
            </a:r>
          </a:p>
          <a:p>
            <a:pPr lvl="0"/>
            <a:r>
              <a:rPr lang="en-US" dirty="0"/>
              <a:t>Water content = 150 kg/m</a:t>
            </a:r>
            <a:r>
              <a:rPr lang="en-US" baseline="30000" dirty="0"/>
              <a:t>3</a:t>
            </a:r>
            <a:endParaRPr lang="en-US" dirty="0"/>
          </a:p>
          <a:p>
            <a:pPr lvl="0"/>
            <a:r>
              <a:rPr lang="en-US" dirty="0"/>
              <a:t>SP dosage, d =2.5%</a:t>
            </a:r>
          </a:p>
          <a:p>
            <a:pPr lvl="0"/>
            <a:r>
              <a:rPr lang="en-US" dirty="0"/>
              <a:t>Entrapped air content, V</a:t>
            </a:r>
            <a:r>
              <a:rPr lang="en-US" baseline="-25000" dirty="0"/>
              <a:t>EA</a:t>
            </a:r>
            <a:r>
              <a:rPr lang="en-US" dirty="0"/>
              <a:t> = 2 %</a:t>
            </a:r>
          </a:p>
          <a:p>
            <a:pPr lvl="0"/>
            <a:r>
              <a:rPr lang="en-US" dirty="0"/>
              <a:t>Water binder ratio = 0.33</a:t>
            </a:r>
          </a:p>
          <a:p>
            <a:pPr lvl="0"/>
            <a:r>
              <a:rPr lang="en-US" dirty="0"/>
              <a:t>Calculation of binder content, b would then be done as follows: 454.54 kg/m</a:t>
            </a:r>
            <a:r>
              <a:rPr lang="en-US" baseline="30000" dirty="0"/>
              <a:t>3</a:t>
            </a:r>
            <a:endParaRPr lang="en-US" dirty="0"/>
          </a:p>
          <a:p>
            <a:pPr lvl="0"/>
            <a:r>
              <a:rPr lang="en-US" dirty="0"/>
              <a:t>Considering 10 % replacement of cement by silica fume</a:t>
            </a:r>
          </a:p>
          <a:p>
            <a:pPr lvl="0"/>
            <a:r>
              <a:rPr lang="en-US" dirty="0"/>
              <a:t>Cement content =409.09 kg/m</a:t>
            </a:r>
            <a:r>
              <a:rPr lang="en-US" baseline="30000" dirty="0"/>
              <a:t>3</a:t>
            </a:r>
            <a:endParaRPr lang="en-US" dirty="0"/>
          </a:p>
          <a:p>
            <a:pPr lvl="0"/>
            <a:r>
              <a:rPr lang="en-US" dirty="0"/>
              <a:t>Silica fume content = 45.45 kg/m</a:t>
            </a:r>
            <a:r>
              <a:rPr lang="en-US" baseline="30000" dirty="0"/>
              <a:t>3</a:t>
            </a:r>
            <a:r>
              <a:rPr lang="en-US" dirty="0"/>
              <a:t> </a:t>
            </a:r>
          </a:p>
          <a:p>
            <a:pPr lvl="0"/>
            <a:r>
              <a:rPr lang="en-US" dirty="0"/>
              <a:t>fine aggregate content(FA) = 750.07 kg/m</a:t>
            </a:r>
            <a:r>
              <a:rPr lang="en-US" baseline="30000" dirty="0"/>
              <a:t>3      </a:t>
            </a:r>
            <a:endParaRPr lang="en-US" dirty="0"/>
          </a:p>
          <a:p>
            <a:pPr lvl="0"/>
            <a:r>
              <a:rPr lang="en-US" dirty="0"/>
              <a:t>Total solid content of SP was 33% (S) and its specific gravity was 1.1 (S</a:t>
            </a:r>
            <a:r>
              <a:rPr lang="en-US" baseline="-25000" dirty="0"/>
              <a:t>S</a:t>
            </a:r>
            <a:r>
              <a:rPr lang="en-US" dirty="0"/>
              <a:t>) and computation of super plasticizer is 10.23 kg/m</a:t>
            </a:r>
            <a:r>
              <a:rPr lang="en-US" baseline="30000" dirty="0"/>
              <a:t>3 </a:t>
            </a:r>
            <a:r>
              <a:rPr lang="en-US" dirty="0"/>
              <a:t>(2.5%).</a:t>
            </a:r>
          </a:p>
          <a:p>
            <a:pPr lvl="0"/>
            <a:r>
              <a:rPr lang="en-US" dirty="0"/>
              <a:t>Considering the specific gravity of CA as 2.65,FA as 2.492 and silica fume as 2.22 and cement as 3.09.</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 PROPORTIONS</a:t>
            </a:r>
          </a:p>
        </p:txBody>
      </p:sp>
      <p:graphicFrame>
        <p:nvGraphicFramePr>
          <p:cNvPr id="7" name="Content Placeholder 6"/>
          <p:cNvGraphicFramePr>
            <a:graphicFrameLocks noGrp="1"/>
          </p:cNvGraphicFramePr>
          <p:nvPr>
            <p:ph idx="1"/>
          </p:nvPr>
        </p:nvGraphicFramePr>
        <p:xfrm>
          <a:off x="381000" y="1676400"/>
          <a:ext cx="8229600" cy="4598607"/>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370840">
                <a:tc rowSpan="2">
                  <a:txBody>
                    <a:bodyPr/>
                    <a:lstStyle/>
                    <a:p>
                      <a:pPr marL="0" marR="0" indent="239395" algn="ctr">
                        <a:lnSpc>
                          <a:spcPct val="150000"/>
                        </a:lnSpc>
                        <a:spcBef>
                          <a:spcPts val="0"/>
                        </a:spcBef>
                        <a:spcAft>
                          <a:spcPts val="0"/>
                        </a:spcAft>
                      </a:pPr>
                      <a:r>
                        <a:rPr lang="en-US" sz="1200" b="1" dirty="0">
                          <a:solidFill>
                            <a:srgbClr val="000000"/>
                          </a:solidFill>
                          <a:latin typeface="Times New Roman"/>
                          <a:ea typeface="Times New Roman"/>
                          <a:cs typeface="Times New Roman"/>
                        </a:rPr>
                        <a:t>Mix no</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 Replacement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w/c</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cement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Fine aggregate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Silica fume</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a:solidFill>
                            <a:srgbClr val="000000"/>
                          </a:solidFill>
                          <a:latin typeface="Times New Roman"/>
                          <a:ea typeface="Times New Roman"/>
                          <a:cs typeface="Times New Roman"/>
                        </a:rPr>
                        <a:t>NCA (kg/m</a:t>
                      </a:r>
                      <a:r>
                        <a:rPr lang="en-US" sz="1200" b="1" baseline="30000">
                          <a:solidFill>
                            <a:srgbClr val="000000"/>
                          </a:solidFill>
                          <a:latin typeface="Times New Roman"/>
                          <a:ea typeface="Times New Roman"/>
                          <a:cs typeface="Times New Roman"/>
                        </a:rPr>
                        <a:t>3</a:t>
                      </a:r>
                      <a:r>
                        <a:rPr lang="en-US" sz="1200" b="1">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RCA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Water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S.P in (kg/m3)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665.535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644.11</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640.54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636.97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633.4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0.27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629.83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55.55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712.03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8</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690.6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687.03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683.46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11.25</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bl>
          </a:graphicData>
        </a:graphic>
      </p:graphicFrame>
      <p:pic>
        <p:nvPicPr>
          <p:cNvPr id="5" name="Picture 4" descr="C:\Users\admin\Downloads\Logo_21.06.2017 (1).jpg"/>
          <p:cNvPicPr/>
          <p:nvPr/>
        </p:nvPicPr>
        <p:blipFill>
          <a:blip r:embed="rId2"/>
          <a:srcRect/>
          <a:stretch>
            <a:fillRect/>
          </a:stretch>
        </p:blipFill>
        <p:spPr bwMode="auto">
          <a:xfrm>
            <a:off x="0" y="0"/>
            <a:ext cx="2466975" cy="752475"/>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 PROPORTIONS</a:t>
            </a:r>
          </a:p>
        </p:txBody>
      </p:sp>
      <p:graphicFrame>
        <p:nvGraphicFramePr>
          <p:cNvPr id="4" name="Content Placeholder 3"/>
          <p:cNvGraphicFramePr>
            <a:graphicFrameLocks noGrp="1"/>
          </p:cNvGraphicFramePr>
          <p:nvPr>
            <p:ph idx="1"/>
          </p:nvPr>
        </p:nvGraphicFramePr>
        <p:xfrm>
          <a:off x="457200" y="1117600"/>
          <a:ext cx="8229600" cy="5711127"/>
        </p:xfrm>
        <a:graphic>
          <a:graphicData uri="http://schemas.openxmlformats.org/drawingml/2006/table">
            <a:tbl>
              <a:tblPr firstRow="1" bandRow="1">
                <a:tableStyleId>{5C22544A-7EE6-4342-B048-85BDC9FD1C3A}</a:tableStyleId>
              </a:tblPr>
              <a:tblGrid>
                <a:gridCol w="822960">
                  <a:extLst>
                    <a:ext uri="{9D8B030D-6E8A-4147-A177-3AD203B41FA5}">
                      <a16:colId xmlns:a16="http://schemas.microsoft.com/office/drawing/2014/main" val="20000"/>
                    </a:ext>
                  </a:extLst>
                </a:gridCol>
                <a:gridCol w="822960">
                  <a:extLst>
                    <a:ext uri="{9D8B030D-6E8A-4147-A177-3AD203B41FA5}">
                      <a16:colId xmlns:a16="http://schemas.microsoft.com/office/drawing/2014/main" val="20001"/>
                    </a:ext>
                  </a:extLst>
                </a:gridCol>
                <a:gridCol w="822960">
                  <a:extLst>
                    <a:ext uri="{9D8B030D-6E8A-4147-A177-3AD203B41FA5}">
                      <a16:colId xmlns:a16="http://schemas.microsoft.com/office/drawing/2014/main" val="20002"/>
                    </a:ext>
                  </a:extLst>
                </a:gridCol>
                <a:gridCol w="822960">
                  <a:extLst>
                    <a:ext uri="{9D8B030D-6E8A-4147-A177-3AD203B41FA5}">
                      <a16:colId xmlns:a16="http://schemas.microsoft.com/office/drawing/2014/main" val="20003"/>
                    </a:ext>
                  </a:extLst>
                </a:gridCol>
                <a:gridCol w="822960">
                  <a:extLst>
                    <a:ext uri="{9D8B030D-6E8A-4147-A177-3AD203B41FA5}">
                      <a16:colId xmlns:a16="http://schemas.microsoft.com/office/drawing/2014/main" val="20004"/>
                    </a:ext>
                  </a:extLst>
                </a:gridCol>
                <a:gridCol w="822960">
                  <a:extLst>
                    <a:ext uri="{9D8B030D-6E8A-4147-A177-3AD203B41FA5}">
                      <a16:colId xmlns:a16="http://schemas.microsoft.com/office/drawing/2014/main" val="20005"/>
                    </a:ext>
                  </a:extLst>
                </a:gridCol>
                <a:gridCol w="822960">
                  <a:extLst>
                    <a:ext uri="{9D8B030D-6E8A-4147-A177-3AD203B41FA5}">
                      <a16:colId xmlns:a16="http://schemas.microsoft.com/office/drawing/2014/main" val="20006"/>
                    </a:ext>
                  </a:extLst>
                </a:gridCol>
                <a:gridCol w="822960">
                  <a:extLst>
                    <a:ext uri="{9D8B030D-6E8A-4147-A177-3AD203B41FA5}">
                      <a16:colId xmlns:a16="http://schemas.microsoft.com/office/drawing/2014/main" val="20007"/>
                    </a:ext>
                  </a:extLst>
                </a:gridCol>
                <a:gridCol w="822960">
                  <a:extLst>
                    <a:ext uri="{9D8B030D-6E8A-4147-A177-3AD203B41FA5}">
                      <a16:colId xmlns:a16="http://schemas.microsoft.com/office/drawing/2014/main" val="20008"/>
                    </a:ext>
                  </a:extLst>
                </a:gridCol>
                <a:gridCol w="822960">
                  <a:extLst>
                    <a:ext uri="{9D8B030D-6E8A-4147-A177-3AD203B41FA5}">
                      <a16:colId xmlns:a16="http://schemas.microsoft.com/office/drawing/2014/main" val="20009"/>
                    </a:ext>
                  </a:extLst>
                </a:gridCol>
              </a:tblGrid>
              <a:tr h="370840">
                <a:tc rowSpan="2">
                  <a:txBody>
                    <a:bodyPr/>
                    <a:lstStyle/>
                    <a:p>
                      <a:pPr marL="0" marR="0" indent="239395" algn="ctr">
                        <a:lnSpc>
                          <a:spcPct val="150000"/>
                        </a:lnSpc>
                        <a:spcBef>
                          <a:spcPts val="0"/>
                        </a:spcBef>
                        <a:spcAft>
                          <a:spcPts val="0"/>
                        </a:spcAft>
                      </a:pPr>
                      <a:r>
                        <a:rPr lang="en-US" sz="1200" b="1" dirty="0">
                          <a:solidFill>
                            <a:srgbClr val="000000"/>
                          </a:solidFill>
                          <a:latin typeface="Times New Roman"/>
                          <a:ea typeface="Times New Roman"/>
                          <a:cs typeface="Times New Roman"/>
                        </a:rPr>
                        <a:t>Mix no</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 Replacement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w/c</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cement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Fine aggregate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Silica fume</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a:solidFill>
                            <a:srgbClr val="000000"/>
                          </a:solidFill>
                          <a:latin typeface="Times New Roman"/>
                          <a:ea typeface="Times New Roman"/>
                          <a:cs typeface="Times New Roman"/>
                        </a:rPr>
                        <a:t>NCA (kg/m</a:t>
                      </a:r>
                      <a:r>
                        <a:rPr lang="en-US" sz="1200" b="1" baseline="30000">
                          <a:solidFill>
                            <a:srgbClr val="000000"/>
                          </a:solidFill>
                          <a:latin typeface="Times New Roman"/>
                          <a:ea typeface="Times New Roman"/>
                          <a:cs typeface="Times New Roman"/>
                        </a:rPr>
                        <a:t>3</a:t>
                      </a:r>
                      <a:r>
                        <a:rPr lang="en-US" sz="1200" b="1">
                          <a:solidFill>
                            <a:srgbClr val="000000"/>
                          </a:solidFill>
                          <a:latin typeface="Times New Roman"/>
                          <a:ea typeface="Times New Roman"/>
                          <a:cs typeface="Times New Roman"/>
                        </a:rPr>
                        <a:t>)</a:t>
                      </a:r>
                      <a:endParaRPr lang="en-US" sz="110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RCA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Water (kg/m</a:t>
                      </a:r>
                      <a:r>
                        <a:rPr lang="en-US" sz="1200" b="1" baseline="30000" dirty="0">
                          <a:solidFill>
                            <a:srgbClr val="000000"/>
                          </a:solidFill>
                          <a:latin typeface="Times New Roman"/>
                          <a:ea typeface="Times New Roman"/>
                          <a:cs typeface="Times New Roman"/>
                        </a:rPr>
                        <a:t>3</a:t>
                      </a:r>
                      <a:r>
                        <a:rPr lang="en-US" sz="1200" b="1" dirty="0">
                          <a:solidFill>
                            <a:srgbClr val="000000"/>
                          </a:solidFill>
                          <a:latin typeface="Times New Roman"/>
                          <a:ea typeface="Times New Roman"/>
                          <a:cs typeface="Times New Roman"/>
                        </a:rPr>
                        <a:t>)</a:t>
                      </a:r>
                      <a:endParaRPr lang="en-US" sz="1100" dirty="0">
                        <a:latin typeface="Calibri"/>
                        <a:ea typeface="Calibri"/>
                        <a:cs typeface="Times New Roman"/>
                      </a:endParaRPr>
                    </a:p>
                  </a:txBody>
                  <a:tcPr marL="68580" marR="68580" marT="0" marB="0" anchor="ctr"/>
                </a:tc>
                <a:tc rowSpan="2">
                  <a:txBody>
                    <a:bodyPr/>
                    <a:lstStyle/>
                    <a:p>
                      <a:pPr marL="0" marR="0" algn="ctr">
                        <a:lnSpc>
                          <a:spcPct val="150000"/>
                        </a:lnSpc>
                        <a:spcBef>
                          <a:spcPts val="0"/>
                        </a:spcBef>
                        <a:spcAft>
                          <a:spcPts val="0"/>
                        </a:spcAft>
                      </a:pPr>
                      <a:r>
                        <a:rPr lang="en-US" sz="1200" b="1" dirty="0">
                          <a:solidFill>
                            <a:srgbClr val="000000"/>
                          </a:solidFill>
                          <a:latin typeface="Times New Roman"/>
                          <a:ea typeface="Times New Roman"/>
                          <a:cs typeface="Times New Roman"/>
                        </a:rPr>
                        <a:t>S.P in (kg/m3)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0"/>
                  </a:ext>
                </a:extLst>
              </a:tr>
              <a:tr h="37084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endParaRPr lang="en-US" dirty="0"/>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12</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450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676.32</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50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500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500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150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11.25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2"/>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750.07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150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10.23</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728.64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150</a:t>
                      </a:r>
                      <a:endParaRPr lang="en-US" sz="1100" dirty="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10.23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725.07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10.23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721.50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10.23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717.93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10.23</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18</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409.09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714.36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10.23</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19</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781.77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1000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9.375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760.34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9.375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21</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756.77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9.375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11"/>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22</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753.2</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600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9.375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749.63</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9.375</a:t>
                      </a:r>
                      <a:endParaRPr lang="en-US" sz="1100">
                        <a:latin typeface="Calibri"/>
                        <a:ea typeface="Calibri"/>
                        <a:cs typeface="Times New Roman"/>
                      </a:endParaRPr>
                    </a:p>
                  </a:txBody>
                  <a:tcPr marL="68580" marR="68580" marT="0" marB="0" anchor="ctr"/>
                </a:tc>
                <a:extLst>
                  <a:ext uri="{0D108BD9-81ED-4DB2-BD59-A6C34878D82A}">
                    <a16:rowId xmlns:a16="http://schemas.microsoft.com/office/drawing/2014/main" val="10013"/>
                  </a:ext>
                </a:extLst>
              </a:tr>
              <a:tr h="370840">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24</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0.36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375</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746.06</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41.67</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500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a:solidFill>
                            <a:srgbClr val="000000"/>
                          </a:solidFill>
                          <a:latin typeface="Times New Roman"/>
                          <a:ea typeface="Times New Roman"/>
                          <a:cs typeface="Times New Roman"/>
                        </a:rPr>
                        <a:t>150</a:t>
                      </a:r>
                      <a:endParaRPr lang="en-US" sz="1100">
                        <a:latin typeface="Calibri"/>
                        <a:ea typeface="Calibri"/>
                        <a:cs typeface="Times New Roman"/>
                      </a:endParaRPr>
                    </a:p>
                  </a:txBody>
                  <a:tcPr marL="68580" marR="68580" marT="0" marB="0" anchor="ctr"/>
                </a:tc>
                <a:tc>
                  <a:txBody>
                    <a:bodyPr/>
                    <a:lstStyle/>
                    <a:p>
                      <a:pPr marL="0" marR="0" algn="ctr">
                        <a:lnSpc>
                          <a:spcPct val="150000"/>
                        </a:lnSpc>
                        <a:spcBef>
                          <a:spcPts val="0"/>
                        </a:spcBef>
                        <a:spcAft>
                          <a:spcPts val="0"/>
                        </a:spcAft>
                      </a:pPr>
                      <a:r>
                        <a:rPr lang="en-US" sz="1200" dirty="0">
                          <a:solidFill>
                            <a:srgbClr val="000000"/>
                          </a:solidFill>
                          <a:latin typeface="Times New Roman"/>
                          <a:ea typeface="Times New Roman"/>
                          <a:cs typeface="Times New Roman"/>
                        </a:rPr>
                        <a:t>9.375</a:t>
                      </a:r>
                      <a:endParaRPr lang="en-US" sz="1100" dirty="0">
                        <a:latin typeface="Calibri"/>
                        <a:ea typeface="Calibri"/>
                        <a:cs typeface="Times New Roman"/>
                      </a:endParaRPr>
                    </a:p>
                  </a:txBody>
                  <a:tcPr marL="68580" marR="68580" marT="0" marB="0" anchor="ctr"/>
                </a:tc>
                <a:extLst>
                  <a:ext uri="{0D108BD9-81ED-4DB2-BD59-A6C34878D82A}">
                    <a16:rowId xmlns:a16="http://schemas.microsoft.com/office/drawing/2014/main" val="10014"/>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83</TotalTime>
  <Words>3539</Words>
  <Application>Microsoft Office PowerPoint</Application>
  <PresentationFormat>On-screen Show (4:3)</PresentationFormat>
  <Paragraphs>790</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Evaluation Of Strength And Durability Of Concrete Made From Recycled Aggregates For Sustainable Construction </vt:lpstr>
      <vt:lpstr> INTRODUCTION </vt:lpstr>
      <vt:lpstr> EXPERIMENTAL INVESTIGATION</vt:lpstr>
      <vt:lpstr>Siveve Analysis</vt:lpstr>
      <vt:lpstr>Characterization Of Materials</vt:lpstr>
      <vt:lpstr>MIX DESIGN </vt:lpstr>
      <vt:lpstr> Mix proportion for natural aggregate concrete :M60</vt:lpstr>
      <vt:lpstr>MIX PROPORTIONS</vt:lpstr>
      <vt:lpstr>MIX PROPORTIONS</vt:lpstr>
      <vt:lpstr> TEST SPECIMENS AND TESTING </vt:lpstr>
      <vt:lpstr> SPLIT TENSILE STRENGTH </vt:lpstr>
      <vt:lpstr>FLEXURAL TEST </vt:lpstr>
      <vt:lpstr>D. OPTIMIZATION USING TAGUCHI’SMETHOD </vt:lpstr>
      <vt:lpstr> DURABILITY STUDIES </vt:lpstr>
      <vt:lpstr>    Acid Resistance Test </vt:lpstr>
      <vt:lpstr>B. Chloride Resistance Test </vt:lpstr>
      <vt:lpstr>    Sulphate Resistance Test  </vt:lpstr>
      <vt:lpstr> Compressive Strength of Concrete after Acid, Sulphate and Chloride Attack</vt:lpstr>
      <vt:lpstr>Compressive strength of concrete after acid attack   </vt:lpstr>
      <vt:lpstr>Compressive strength of concrete after sulphate attack   </vt:lpstr>
      <vt:lpstr>Compressive strength of concrete after Chloride attack   </vt:lpstr>
      <vt:lpstr>SATURATED WATER ABSORPTION TEST </vt:lpstr>
      <vt:lpstr> RESULTS AND DISCUSSION </vt:lpstr>
      <vt:lpstr> RESULTS AND DISCUSSION</vt:lpstr>
      <vt:lpstr>CONCLUSIONS</vt:lpstr>
      <vt:lpstr>REFERENCES </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Strength And Durability Of Concrete Made From Recycled Aggregates For Sustainable Construction </dc:title>
  <dc:creator>All</dc:creator>
  <cp:lastModifiedBy>Ravi </cp:lastModifiedBy>
  <cp:revision>35</cp:revision>
  <dcterms:created xsi:type="dcterms:W3CDTF">2018-09-20T05:45:17Z</dcterms:created>
  <dcterms:modified xsi:type="dcterms:W3CDTF">2018-09-20T11:00:07Z</dcterms:modified>
</cp:coreProperties>
</file>