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90" r:id="rId5"/>
    <p:sldId id="269" r:id="rId6"/>
    <p:sldId id="259" r:id="rId7"/>
    <p:sldId id="285" r:id="rId8"/>
    <p:sldId id="286" r:id="rId9"/>
    <p:sldId id="260" r:id="rId10"/>
    <p:sldId id="261" r:id="rId11"/>
    <p:sldId id="276" r:id="rId12"/>
    <p:sldId id="262" r:id="rId13"/>
    <p:sldId id="289" r:id="rId14"/>
    <p:sldId id="263" r:id="rId15"/>
    <p:sldId id="281" r:id="rId16"/>
    <p:sldId id="282" r:id="rId17"/>
    <p:sldId id="283" r:id="rId18"/>
    <p:sldId id="288" r:id="rId19"/>
    <p:sldId id="271" r:id="rId20"/>
    <p:sldId id="267" r:id="rId21"/>
    <p:sldId id="274" r:id="rId22"/>
    <p:sldId id="275" r:id="rId23"/>
    <p:sldId id="272" r:id="rId24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  <p:extLst>
    <p:ext uri="smNativeData">
      <pr:smAppRevision xmlns:pr="smNativeData" xmlns:p14="http://schemas.microsoft.com/office/powerpoint/2010/main" xmlns="" dt="1536873728" val="934" revOS="4"/>
      <pr:smFileRevision xmlns:pr="smNativeData" xmlns:p14="http://schemas.microsoft.com/office/powerpoint/2010/main" xmlns="" dt="1536873728" val="101"/>
      <pr:guideOptions xmlns:pr="smNativeData" xmlns:p14="http://schemas.microsoft.com/office/powerpoint/2010/main" xmlns="" dt="1536873728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3024" y="219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9777-563E-499B-8973-DC200BE76038}" type="datetimeFigureOut">
              <a:rPr lang="en-US" smtClean="0"/>
              <a:pPr/>
              <a:t>9/21/2018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1C42-CFA0-4C85-9004-A1290D9BBDE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F9DBB-43E3-41D3-96AA-90D63F523A70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AAAAAAmAAAACAAAAAGAAAAAAAAA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A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5477-39D3-A2A2-9D4F-CFF71A016B9A}" type="datetime1">
              <a:rPr/>
              <a:pPr/>
              <a:t>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3553-1DD3-A2C3-9D4F-EB967B016BBE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6D62-2CD3-A29B-9D4F-DACE23016B8F}" type="datetime1">
              <a:rPr/>
              <a:pPr/>
              <a:t>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5344-0AD3-A2A5-9D4F-FCF01D016BA9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990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A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A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6335-7BD3-A295-9D4F-8DC02D016BD8}" type="datetime1">
              <a:rPr/>
              <a:pPr/>
              <a:t>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Ac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4C02-4CD3-A2BA-9D4F-BAEF02016BEF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1289-C7D3-A2E4-9D4F-31B15C016B64}" type="datetime1">
              <a:rPr/>
              <a:pPr/>
              <a:t>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0461-2FD3-A2F2-9D4F-D9A74A016B8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A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>
              <a:defRPr cap="all"/>
            </a:pPr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AAAAAAmAAAACAAAAIG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5FF6-B8D3-A2A9-9D4F-4EFC11016B1B}" type="datetime1">
              <a:rPr/>
              <a:pPr/>
              <a:t>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6133-7DD3-A297-9D4F-8BC22F016BDE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AAAAAAmAAAACAAAAAGAAAAAAAAA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AAAAAAmAAAACAAAAAGAAAAAAAAA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71FF-B1D3-A287-9D4F-47D23F016B12}" type="datetime1">
              <a:rPr/>
              <a:pPr/>
              <a:t>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1D22-6CD3-A2EB-9D4F-9ABE53016BCF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AAAAAAmAAAACAAAAIG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AAAAAAmAAAACAAAAAGAAAAAAAAA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/v7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AAAAAAmAAAACAAAAIG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/v7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AAAAAAmAAAACAAAAAGAAAAAAAAA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1AD3-9DD3-A2EC-9D4F-6BB954016B3E}" type="datetime1">
              <a:rPr/>
              <a:pPr/>
              <a:t>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/v7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0C31-7FD3-A2FA-9D4F-89AF42016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/v7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5898-D6D3-A2AE-9D4F-20FB16016B75}" type="datetime1">
              <a:rPr/>
              <a:pPr/>
              <a:t>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Bny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28E2-ACD3-A2DE-9D4F-5A8B66016B0F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3174-3AD3-A2C7-9D4F-CC927F016B99}" type="datetime1">
              <a:rPr/>
              <a:pPr/>
              <a:t>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655A-14D3-A293-9D4F-E2C62B016BB7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A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A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AAAAAAmAAAACAAAAAGAAAAAAAAA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6D1E-50D3-A29B-9D4F-A6CE23016BF3}" type="datetime1">
              <a:rPr/>
              <a:pPr/>
              <a:t>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11C6-88D3-A2E7-9D4F-7EB25F016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AAAAAAmAAAACAAAAIG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AAAAAAmAAAACAAAAAG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AAAAAAmAAAACAAAAAGAAAAAAAAA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3EF70E4B-05D3-A2F8-9D4F-F3AD40016BA6}" type="datetime1">
              <a:rPr/>
              <a:pPr/>
              <a:t>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+K1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3EF717B3-FDD3-A2E1-9D4F-0BB459016B5E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A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A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A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3EF7038F-C1D3-A2F5-9D4F-37A04D016B62}" type="datetime1">
              <a:rPr/>
              <a:pPr/>
              <a:t>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A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A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F723CC-82D3-A2D5-9D4F-74806D016B21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AVGAU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AQAADUCAACHNAAAGRIAAAAAAAAmAAAACAAAAAEAAAAAAAAA"/>
              </a:ext>
            </a:extLst>
          </p:cNvSpPr>
          <p:nvPr>
            <p:ph type="ctrTitle"/>
          </p:nvPr>
        </p:nvSpPr>
        <p:spPr>
          <a:xfrm>
            <a:off x="685800" y="358775"/>
            <a:ext cx="7853045" cy="2583180"/>
          </a:xfrm>
        </p:spPr>
        <p:txBody>
          <a:bodyPr/>
          <a:lstStyle/>
          <a:p>
            <a:pPr>
              <a:defRPr b="1">
                <a:solidFill>
                  <a:srgbClr val="00008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Experimental study on AASC using PS ball as fine aggregate at the higher concentration of sodium silicate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mAoAALMWAAAQOAAAfikAAAAAAAAmAAAACAAAAAEAAAAAAAAA"/>
              </a:ext>
            </a:extLst>
          </p:cNvSpPr>
          <p:nvPr>
            <p:ph type="subTitle" idx="1"/>
          </p:nvPr>
        </p:nvSpPr>
        <p:spPr>
          <a:xfrm>
            <a:off x="1722120" y="3689985"/>
            <a:ext cx="7391400" cy="3054985"/>
          </a:xfrm>
        </p:spPr>
        <p:txBody>
          <a:bodyPr/>
          <a:lstStyle/>
          <a:p>
            <a:pPr>
              <a:lnSpc>
                <a:spcPct val="150000"/>
              </a:lnSpc>
              <a:defRPr sz="2800" b="1">
                <a:solidFill>
                  <a:srgbClr val="7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/>
              <a:t>   </a:t>
            </a:r>
            <a:r>
              <a:rPr smtClean="0"/>
              <a:t>Avinash</a:t>
            </a:r>
            <a:r>
              <a:rPr lang="en-US" dirty="0" smtClean="0"/>
              <a:t> </a:t>
            </a:r>
            <a:r>
              <a:rPr smtClean="0"/>
              <a:t>H.T</a:t>
            </a:r>
            <a:r>
              <a:rPr lang="en-US" dirty="0" smtClean="0"/>
              <a:t>.</a:t>
            </a:r>
            <a:r>
              <a:rPr smtClean="0"/>
              <a:t> </a:t>
            </a:r>
            <a:endParaRPr/>
          </a:p>
          <a:p>
            <a:pPr>
              <a:lnSpc>
                <a:spcPct val="150000"/>
              </a:lnSpc>
              <a:defRPr sz="2800" b="1">
                <a:solidFill>
                  <a:srgbClr val="7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Research Scholar</a:t>
            </a:r>
          </a:p>
          <a:p>
            <a:pPr>
              <a:lnSpc>
                <a:spcPct val="150000"/>
              </a:lnSpc>
              <a:defRPr sz="2800" b="1">
                <a:solidFill>
                  <a:srgbClr val="7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Department of Civil Engineering</a:t>
            </a:r>
          </a:p>
          <a:p>
            <a:pPr>
              <a:lnSpc>
                <a:spcPct val="150000"/>
              </a:lnSpc>
              <a:defRPr sz="2800" b="1">
                <a:solidFill>
                  <a:srgbClr val="7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/>
              <a:t>NITK </a:t>
            </a:r>
            <a:r>
              <a:rPr smtClean="0"/>
              <a:t>Surathkal</a:t>
            </a:r>
            <a:endParaRPr/>
          </a:p>
          <a:p>
            <a:pPr>
              <a:lnSpc>
                <a:spcPct val="150000"/>
              </a:lnSpc>
              <a:defRPr sz="2800" b="1">
                <a:solidFill>
                  <a:srgbClr val="7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smtClean="0"/>
              <a:t>Mangaluru</a:t>
            </a:r>
            <a:r>
              <a:rPr lang="en-US" dirty="0" smtClean="0"/>
              <a:t> </a:t>
            </a:r>
            <a:r>
              <a:rPr smtClean="0"/>
              <a:t>-</a:t>
            </a:r>
            <a:r>
              <a:rPr lang="en-US" dirty="0" smtClean="0"/>
              <a:t> </a:t>
            </a:r>
            <a:r>
              <a:rPr smtClean="0"/>
              <a:t>575025</a:t>
            </a:r>
            <a:endParaRPr/>
          </a:p>
          <a:p>
            <a:pPr>
              <a:defRPr sz="2800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          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ANWaWx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AAAAAAAAAAAAAAAAAAAAAAAAAAAAAAAAAAAAAAAAAAAlAAAAWAAAAAAAAAAAAAAAAAAAAAAAAAAAAAAAAAAAAAAAAAAAAAAAAAAAAAAAAAAAAAAAPwAAAAAAAACghgEAAAAAAAAAAAAAAAAADAAAAAEAAAAAAAAAAAAAAAAAAAAfAAAAVAAAALvg4wX///8BAAAAAAAAAAAAAAAAAAAAAAAAAAAAAAAAAAAAAAAAAAAAAAAAf39/AICAgAPMzMwAwMD/AH9/fwAAAAAAAAAAAAAAAAD///8AAAAAACEAAAAYAAAAFAAAAA8AAABWGAAABxIAAE4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 rot="23006">
            <a:off x="9971" y="4059568"/>
            <a:ext cx="2921000" cy="278868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b="1">
                <a:solidFill>
                  <a:schemeClr val="accent2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Experimental Programme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zwIAANcJAAC8NgAADSkAAAAAAAAmAAAACAAAAAEAAAAAAAAA"/>
              </a:ext>
            </a:extLst>
          </p:cNvSpPr>
          <p:nvPr>
            <p:ph type="body" idx="1"/>
          </p:nvPr>
        </p:nvSpPr>
        <p:spPr>
          <a:xfrm>
            <a:off x="456565" y="1599565"/>
            <a:ext cx="8441055" cy="5073650"/>
          </a:xfrm>
        </p:spPr>
        <p:txBody>
          <a:bodyPr/>
          <a:lstStyle/>
          <a:p>
            <a:pPr algn="just">
              <a:lnSpc>
                <a:spcPct val="150000"/>
              </a:lnSpc>
              <a:defRPr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Ground Granulated Blast Furnace Slag (GGBFS) procured from </a:t>
            </a:r>
            <a:r>
              <a:rPr/>
              <a:t>M/s </a:t>
            </a:r>
            <a:r>
              <a:rPr lang="en-US" dirty="0" smtClean="0"/>
              <a:t>J</a:t>
            </a:r>
            <a:r>
              <a:rPr smtClean="0"/>
              <a:t>indal </a:t>
            </a:r>
            <a:r>
              <a:t>Steel Works, Bellary.</a:t>
            </a:r>
          </a:p>
          <a:p>
            <a:pPr algn="just">
              <a:lnSpc>
                <a:spcPct val="150000"/>
              </a:lnSpc>
              <a:defRPr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PS ball procured from Ecomaister Beads</a:t>
            </a:r>
            <a:r>
              <a:rPr/>
              <a:t>, </a:t>
            </a:r>
            <a:r>
              <a:rPr smtClean="0"/>
              <a:t>Bellary.</a:t>
            </a:r>
            <a:endParaRPr/>
          </a:p>
          <a:p>
            <a:pPr algn="just">
              <a:lnSpc>
                <a:spcPct val="150000"/>
              </a:lnSpc>
              <a:defRPr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Crushed stone pieces of max nominal size of 20mm down were used as coarse aggregate.</a:t>
            </a:r>
          </a:p>
          <a:p>
            <a:pPr>
              <a:defRPr b="1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54350"/>
          </a:xfrm>
        </p:spPr>
        <p:txBody>
          <a:bodyPr/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Criteria behind using PS Ball</a:t>
            </a:r>
            <a:endParaRPr lang="en-I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overuse of river sand for construction has various undesirable social and ecological consequences.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EA2-ECD2-5798-9CBA-1ACD20F46A4F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3074" name="Picture 2" descr="E:\New folder (10)\ps-ballprecious-s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"/>
            <a:ext cx="3428991" cy="1071546"/>
          </a:xfrm>
          <a:prstGeom prst="rect">
            <a:avLst/>
          </a:prstGeom>
          <a:noFill/>
        </p:spPr>
      </p:pic>
      <p:pic>
        <p:nvPicPr>
          <p:cNvPr id="3075" name="Picture 3" descr="C:\Users\lenovo\Desktop\beach s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4457696" cy="2000264"/>
          </a:xfrm>
          <a:prstGeom prst="rect">
            <a:avLst/>
          </a:prstGeom>
          <a:noFill/>
        </p:spPr>
      </p:pic>
      <p:pic>
        <p:nvPicPr>
          <p:cNvPr id="3076" name="Picture 4" descr="C:\Users\lenovo\Desktop\river sa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7761" y="2285992"/>
            <a:ext cx="4186238" cy="20002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4365010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During this process free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IN" sz="2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IN" sz="26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are scattered to form a solid PS Ball.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They are environment friendly as the material is pollution free and non toxic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ANWaW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QUFD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EAAAAAAAAAQTgAAEA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10160"/>
            <a:ext cx="9144000" cy="68681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643702" y="1824327"/>
            <a:ext cx="2500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cs typeface="+mj-cs"/>
              </a:rPr>
              <a:t>Dissociation of ions</a:t>
            </a:r>
          </a:p>
          <a:p>
            <a:r>
              <a:rPr lang="en-US" sz="2400" b="1" dirty="0" smtClean="0">
                <a:solidFill>
                  <a:srgbClr val="FFC000"/>
                </a:solidFill>
                <a:cs typeface="+mj-cs"/>
              </a:rPr>
              <a:t>Na</a:t>
            </a:r>
            <a:r>
              <a:rPr lang="en-US" sz="2400" b="1" baseline="30000" dirty="0" smtClean="0">
                <a:solidFill>
                  <a:srgbClr val="FFC000"/>
                </a:solidFill>
                <a:cs typeface="+mj-cs"/>
              </a:rPr>
              <a:t>+</a:t>
            </a:r>
            <a:r>
              <a:rPr lang="en-US" sz="2400" b="1" dirty="0" smtClean="0">
                <a:solidFill>
                  <a:srgbClr val="FFC000"/>
                </a:solidFill>
                <a:cs typeface="+mj-cs"/>
              </a:rPr>
              <a:t>  OH</a:t>
            </a:r>
            <a:r>
              <a:rPr lang="en-US" sz="2400" b="1" baseline="30000" dirty="0" smtClean="0">
                <a:solidFill>
                  <a:srgbClr val="FFC000"/>
                </a:solidFill>
                <a:cs typeface="+mj-cs"/>
              </a:rPr>
              <a:t>-</a:t>
            </a:r>
            <a:r>
              <a:rPr lang="en-US" sz="2400" b="1" dirty="0" smtClean="0">
                <a:solidFill>
                  <a:srgbClr val="FFC000"/>
                </a:solidFill>
                <a:cs typeface="+mj-cs"/>
              </a:rPr>
              <a:t>  SiO</a:t>
            </a:r>
            <a:r>
              <a:rPr lang="en-US" sz="2400" b="1" baseline="-25000" dirty="0" smtClean="0">
                <a:solidFill>
                  <a:srgbClr val="FFC000"/>
                </a:solidFill>
                <a:cs typeface="+mj-cs"/>
              </a:rPr>
              <a:t>4</a:t>
            </a:r>
            <a:r>
              <a:rPr lang="en-US" sz="2400" b="1" baseline="30000" dirty="0" smtClean="0">
                <a:solidFill>
                  <a:srgbClr val="FFC000"/>
                </a:solidFill>
                <a:cs typeface="+mj-cs"/>
              </a:rPr>
              <a:t>-</a:t>
            </a:r>
            <a:endParaRPr lang="en-US" sz="2400" b="1" dirty="0">
              <a:solidFill>
                <a:srgbClr val="FFC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Alkali activ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 marL="0" marR="0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i="0" u="none" strike="noStrike" kern="1" spc="0" baseline="0">
                <a:solidFill>
                  <a:srgbClr val="336699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Details of mix proportion for concrete mixes</a:t>
            </a:r>
          </a:p>
        </p:txBody>
      </p:sp>
      <p:graphicFrame>
        <p:nvGraphicFramePr>
          <p:cNvPr id="3" name="Table1"/>
          <p:cNvGraphicFramePr>
            <a:graphicFrameLocks noGrp="1"/>
          </p:cNvGraphicFramePr>
          <p:nvPr/>
        </p:nvGraphicFramePr>
        <p:xfrm>
          <a:off x="358775" y="1758950"/>
          <a:ext cx="8530590" cy="2914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9765"/>
                <a:gridCol w="1221740"/>
                <a:gridCol w="940435"/>
                <a:gridCol w="725805"/>
                <a:gridCol w="1089025"/>
                <a:gridCol w="1007110"/>
                <a:gridCol w="1010920"/>
                <a:gridCol w="1087755"/>
                <a:gridCol w="788035"/>
              </a:tblGrid>
              <a:tr h="1197610"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1" i="0" u="none" strike="noStrike" kern="1" spc="0" baseline="0">
                          <a:solidFill>
                            <a:srgbClr val="7F000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Mix ID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1" i="0" u="none" strike="noStrike" kern="1" spc="0" baseline="0">
                          <a:solidFill>
                            <a:srgbClr val="7F000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Binder (kg\m</a:t>
                      </a:r>
                      <a:r>
                        <a:rPr baseline="30000"/>
                        <a:t>3</a:t>
                      </a:r>
                      <a:r>
                        <a:t>)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1" i="0" u="none" strike="noStrike" kern="1" spc="0" baseline="0">
                          <a:solidFill>
                            <a:srgbClr val="7F000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Molarity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600" b="1">
                          <a:solidFill>
                            <a:srgbClr val="800000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SS/SH ratio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1" i="0" u="none" strike="noStrike" kern="1" spc="0" baseline="0">
                          <a:solidFill>
                            <a:srgbClr val="7F000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Sodium silicate (kg\m</a:t>
                      </a:r>
                      <a:r>
                        <a:rPr baseline="30000"/>
                        <a:t>3</a:t>
                      </a:r>
                      <a:r>
                        <a:t>) 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1" i="0" u="none" strike="noStrike" kern="1" spc="0" baseline="0">
                          <a:solidFill>
                            <a:srgbClr val="7F000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Sodium hydroxide (kg\m</a:t>
                      </a:r>
                      <a:r>
                        <a:rPr baseline="30000"/>
                        <a:t>3</a:t>
                      </a:r>
                      <a:r>
                        <a:t>)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1" i="0" u="none" strike="noStrike" kern="1" spc="0" baseline="0">
                          <a:solidFill>
                            <a:srgbClr val="80000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Coarse Aggregate  (kg\m</a:t>
                      </a:r>
                      <a:r>
                        <a:rPr baseline="30000"/>
                        <a:t>3</a:t>
                      </a:r>
                      <a:r>
                        <a:t>)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4958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 b="1" i="0" u="none" strike="noStrike" kern="1" spc="0" baseline="0">
                          <a:solidFill>
                            <a:srgbClr val="7F0000"/>
                          </a:solidFill>
                          <a:effectLst/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Fine Aggregate (kg\m</a:t>
                      </a:r>
                      <a:r>
                        <a:rPr baseline="30000"/>
                        <a:t>3</a:t>
                      </a:r>
                      <a:r>
                        <a:t>)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1600" b="1"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rPr>
                          <a:solidFill>
                            <a:srgbClr val="800000"/>
                          </a:solidFill>
                        </a:rPr>
                        <a:t>Total weight</a:t>
                      </a:r>
                      <a:r>
                        <a:rPr>
                          <a:solidFill>
                            <a:srgbClr val="7F0000"/>
                          </a:solidFill>
                        </a:rPr>
                        <a:t> (kg\m</a:t>
                      </a:r>
                      <a:r>
                        <a:rPr baseline="30000">
                          <a:solidFill>
                            <a:srgbClr val="7F0000"/>
                          </a:solidFill>
                        </a:rPr>
                        <a:t>3</a:t>
                      </a:r>
                      <a:r>
                        <a:rPr>
                          <a:solidFill>
                            <a:srgbClr val="7F0000"/>
                          </a:solidFill>
                        </a:rPr>
                        <a:t>)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536873728" type="min" val="1197610"/>
                  </a:ext>
                </a:extLst>
              </a:tr>
              <a:tr h="1612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M1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M2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M3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M4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443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443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443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443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8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1.5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2.5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66.465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79.758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88.62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95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66.465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53.172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44.31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38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1167.36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1167.36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1167.36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1167.36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656.64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656.64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656.64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656.64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2400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2400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2400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b="1">
                          <a:solidFill>
                            <a:schemeClr val="accent2"/>
                          </a:solidFill>
                          <a:latin typeface="Times New Roman" pitchFamily="1" charset="0"/>
                          <a:ea typeface="Times New Roman" pitchFamily="1" charset="0"/>
                          <a:cs typeface="Times New Roman" pitchFamily="1" charset="0"/>
                        </a:defRPr>
                      </a:pPr>
                      <a:r>
                        <a:t>2400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:pr="smNativeData" xmlns="" xmlns:p14="http://schemas.microsoft.com/office/powerpoint/2010/main" dt="1536873728" type="min" val="161226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1604" y="514351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Alkaline liquid / binder =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0.3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co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spl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flex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graphicFrameLocks noChangeAspect="1"/>
          </p:cNvGraphicFramePr>
          <p:nvPr/>
        </p:nvGraphicFramePr>
        <p:xfrm>
          <a:off x="1905" y="1905"/>
          <a:ext cx="9144000" cy="6858000"/>
        </p:xfrm>
        <a:graphic>
          <a:graphicData uri="http://schemas.openxmlformats.org/presentationml/2006/ole">
            <p:oleObj spid="_x0000_s37891" name="PowerPoint.Slide.12" r:id="rId3" imgW="3438525" imgH="258127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graphicFrameLocks noChangeAspect="1"/>
          </p:cNvGraphicFramePr>
          <p:nvPr/>
        </p:nvGraphicFramePr>
        <p:xfrm>
          <a:off x="1270" y="1270"/>
          <a:ext cx="9143365" cy="6856730"/>
        </p:xfrm>
        <a:graphic>
          <a:graphicData uri="http://schemas.openxmlformats.org/presentationml/2006/ole">
            <p:oleObj spid="_x0000_s3073" name="PowerPoint.Slide.12" r:id="rId3" imgW="3438525" imgH="258127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defRPr b="1">
                <a:solidFill>
                  <a:srgbClr val="00007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Presentation outline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A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Times New Roman" pitchFamily="1" charset="0"/>
              <a:buChar char="•"/>
              <a:tabLst/>
              <a:defRPr sz="2800" b="1" i="0" u="none" strike="noStrike" kern="1" spc="0" baseline="0">
                <a:solidFill>
                  <a:srgbClr val="7030A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Introduction</a:t>
            </a:r>
          </a:p>
          <a:p>
            <a:pPr marL="342900" marR="0" indent="-34290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Times New Roman" pitchFamily="1" charset="0"/>
              <a:buChar char="•"/>
              <a:tabLst/>
              <a:defRPr sz="2800" b="1" i="0" u="none" strike="noStrike" kern="1" spc="0" baseline="0">
                <a:solidFill>
                  <a:srgbClr val="7030A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Experimental program</a:t>
            </a:r>
          </a:p>
          <a:p>
            <a:pPr marL="342900" marR="0" indent="-34290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Times New Roman" pitchFamily="1" charset="0"/>
              <a:buChar char="•"/>
              <a:tabLst/>
              <a:defRPr sz="2800" b="1" i="0" u="none" strike="noStrike" kern="1" spc="0" baseline="0">
                <a:solidFill>
                  <a:srgbClr val="7030A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Mix design</a:t>
            </a:r>
          </a:p>
          <a:p>
            <a:pPr marL="342900" marR="0" indent="-342900" algn="l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Times New Roman" pitchFamily="1" charset="0"/>
              <a:buChar char="•"/>
              <a:tabLst/>
              <a:defRPr sz="2800" b="1" i="0" u="none" strike="noStrike" kern="1" spc="0" baseline="0">
                <a:solidFill>
                  <a:srgbClr val="7030A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Results and discussion</a:t>
            </a:r>
          </a:p>
          <a:p>
            <a:pPr>
              <a:lnSpc>
                <a:spcPct val="150000"/>
              </a:lnSpc>
              <a:defRPr sz="2800" b="1">
                <a:solidFill>
                  <a:srgbClr val="7030A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smtClean="0"/>
              <a:t>Reference</a:t>
            </a:r>
            <a:r>
              <a:rPr lang="en-US" dirty="0" smtClean="0"/>
              <a:t>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yQIAAF0AAABpNQAA2wQAAAAAAAAmAAAACAAAAAEAAAAAAAAA"/>
              </a:ext>
            </a:extLst>
          </p:cNvSpPr>
          <p:nvPr>
            <p:ph type="title"/>
          </p:nvPr>
        </p:nvSpPr>
        <p:spPr>
          <a:xfrm>
            <a:off x="452755" y="59055"/>
            <a:ext cx="8229600" cy="730250"/>
          </a:xfrm>
        </p:spPr>
        <p:txBody>
          <a:bodyPr/>
          <a:lstStyle/>
          <a:p>
            <a:pPr algn="l">
              <a:lnSpc>
                <a:spcPct val="150000"/>
              </a:lnSpc>
              <a:defRPr b="1">
                <a:solidFill>
                  <a:schemeClr val="accent2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Conclusions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gIAAO0FAAC8NgAASScAAAAAAAAmAAAACAAAAAEAAAAAAAAA"/>
              </a:ext>
            </a:extLst>
          </p:cNvSpPr>
          <p:nvPr>
            <p:ph type="body" idx="1"/>
          </p:nvPr>
        </p:nvSpPr>
        <p:spPr>
          <a:xfrm>
            <a:off x="430530" y="963294"/>
            <a:ext cx="8467090" cy="5894705"/>
          </a:xfrm>
        </p:spPr>
        <p:txBody>
          <a:bodyPr/>
          <a:lstStyle/>
          <a:p>
            <a:pPr algn="just">
              <a:lnSpc>
                <a:spcPct val="150000"/>
              </a:lnSpc>
              <a:defRPr sz="2800"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smtClean="0"/>
              <a:t>The increased</a:t>
            </a:r>
            <a:r>
              <a:rPr smtClean="0"/>
              <a:t> </a:t>
            </a:r>
            <a:r>
              <a:t>sodium silicate </a:t>
            </a:r>
            <a:r>
              <a:rPr/>
              <a:t>concentration </a:t>
            </a:r>
            <a:r>
              <a:rPr lang="en-US" dirty="0" smtClean="0"/>
              <a:t>will have positive effect on</a:t>
            </a:r>
            <a:r>
              <a:rPr smtClean="0"/>
              <a:t> </a:t>
            </a:r>
            <a:r>
              <a:t>compressive strength.</a:t>
            </a:r>
          </a:p>
          <a:p>
            <a:pPr algn="just">
              <a:lnSpc>
                <a:spcPct val="150000"/>
              </a:lnSpc>
              <a:defRPr sz="2800"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The compressive strength of AASC is dependent on NaOH concentration and Na</a:t>
            </a:r>
            <a:r>
              <a:rPr baseline="-10000"/>
              <a:t>2</a:t>
            </a:r>
            <a:r>
              <a:t>O content in alkaline activator solution.</a:t>
            </a:r>
          </a:p>
          <a:p>
            <a:pPr algn="just">
              <a:lnSpc>
                <a:spcPct val="150000"/>
              </a:lnSpc>
              <a:defRPr sz="2800"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The AASC mix with AL/B ratio of 0.3, 8M NaOH and SS/SH ratio of 1.5 can be proposed as ideal mix.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6EA2-ECD2-5798-9CBA-1ACD20F46A4F}" type="slidenum">
              <a:rPr lang="en-IN" smtClean="0"/>
              <a:pPr/>
              <a:t>21</a:t>
            </a:fld>
            <a:endParaRPr lang="en-IN" dirty="0"/>
          </a:p>
        </p:txBody>
      </p:sp>
      <p:pic>
        <p:nvPicPr>
          <p:cNvPr id="57346" name="Picture 2" descr="C:\Users\lenovo\Desktop\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8929717" cy="6142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4128-66D2-57B7-9CBA-90E20FF46AC5}" type="slidenum">
              <a:rPr lang="en-IN" smtClean="0"/>
              <a:pPr/>
              <a:t>22</a:t>
            </a:fld>
            <a:endParaRPr lang="en-IN" dirty="0"/>
          </a:p>
        </p:txBody>
      </p:sp>
      <p:pic>
        <p:nvPicPr>
          <p:cNvPr id="58370" name="Picture 2" descr="C:\Users\lenovo\Desktop\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929718" cy="599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ANWaW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BbEw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Dy////QTgAAC8q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0"/>
            <a:ext cx="9144635" cy="68662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gH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zwIAALABAABLNgAAuAgAAAAAAAAmAAAACAAAAAEAAAAAAAAA"/>
              </a:ext>
            </a:extLst>
          </p:cNvSpPr>
          <p:nvPr>
            <p:ph type="title"/>
          </p:nvPr>
        </p:nvSpPr>
        <p:spPr>
          <a:xfrm>
            <a:off x="456565" y="274320"/>
            <a:ext cx="8369300" cy="1143000"/>
          </a:xfrm>
        </p:spPr>
        <p:txBody>
          <a:bodyPr/>
          <a:lstStyle/>
          <a:p>
            <a:pPr>
              <a:defRPr b="1">
                <a:solidFill>
                  <a:srgbClr val="00007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             Introduction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zwIAANgJAABLNgAAKygAAAAAAAAmAAAACAAAAAEAAAAAAAAA"/>
              </a:ext>
            </a:extLst>
          </p:cNvSpPr>
          <p:nvPr>
            <p:ph type="body" idx="1"/>
          </p:nvPr>
        </p:nvSpPr>
        <p:spPr>
          <a:xfrm>
            <a:off x="456565" y="1600200"/>
            <a:ext cx="8369300" cy="4929505"/>
          </a:xfrm>
        </p:spPr>
        <p:txBody>
          <a:bodyPr/>
          <a:lstStyle/>
          <a:p>
            <a:pPr marL="342900" marR="0" indent="-342900" algn="just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Times New Roman" pitchFamily="1" charset="0"/>
              <a:buChar char="•"/>
              <a:tabLst/>
              <a:defRPr sz="2700" b="1" i="0" u="none" strike="noStrike" kern="1" spc="0" baseline="0">
                <a:solidFill>
                  <a:srgbClr val="007F0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>
                <a:solidFill>
                  <a:srgbClr val="000000"/>
                </a:solidFill>
              </a:rPr>
              <a:t>Concrete is produced by mixing cement with sand, coarse aggregate and water.</a:t>
            </a:r>
          </a:p>
          <a:p>
            <a:pPr marL="342900" marR="0" indent="-342900" algn="just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Times New Roman" pitchFamily="1" charset="0"/>
              <a:buChar char="•"/>
              <a:tabLst/>
              <a:defRPr sz="2700" b="1" i="0" u="none" strike="noStrike" kern="1" spc="0" baseline="0">
                <a:solidFill>
                  <a:srgbClr val="007F0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>
                <a:solidFill>
                  <a:srgbClr val="000000"/>
                </a:solidFill>
              </a:rPr>
              <a:t>The</a:t>
            </a:r>
            <a:r>
              <a:t> </a:t>
            </a:r>
            <a:r>
              <a:rPr>
                <a:solidFill>
                  <a:srgbClr val="000000"/>
                </a:solidFill>
              </a:rPr>
              <a:t>OPC production is associated with emission of large amount of</a:t>
            </a:r>
            <a:r>
              <a:t>  </a:t>
            </a:r>
            <a:r>
              <a:rPr>
                <a:solidFill>
                  <a:srgbClr val="FF0000"/>
                </a:solidFill>
              </a:rPr>
              <a:t>CO</a:t>
            </a:r>
            <a:r>
              <a:rPr baseline="-10000">
                <a:solidFill>
                  <a:srgbClr val="FF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 into the</a:t>
            </a:r>
            <a:r>
              <a:t> atmosphere.</a:t>
            </a:r>
          </a:p>
          <a:p>
            <a:pPr marL="342900" marR="0" indent="-342900" algn="just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700"/>
              <a:buFont typeface="Times New Roman" pitchFamily="1" charset="0"/>
              <a:buChar char="•"/>
              <a:tabLst/>
              <a:defRPr sz="2700" b="1" i="0" u="none" strike="noStrike" kern="1" spc="0" baseline="0">
                <a:solidFill>
                  <a:srgbClr val="007F0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>
                <a:solidFill>
                  <a:srgbClr val="000000"/>
                </a:solidFill>
              </a:rPr>
              <a:t>Annually the</a:t>
            </a:r>
            <a:r>
              <a:t> </a:t>
            </a:r>
            <a:r>
              <a:rPr u="sng">
                <a:solidFill>
                  <a:srgbClr val="7F0000"/>
                </a:solidFill>
              </a:rPr>
              <a:t>1.6</a:t>
            </a:r>
            <a:r>
              <a:t> </a:t>
            </a:r>
            <a:r>
              <a:rPr>
                <a:solidFill>
                  <a:srgbClr val="000000"/>
                </a:solidFill>
              </a:rPr>
              <a:t>million tons of cement used over world wide producing </a:t>
            </a:r>
            <a:r>
              <a:rPr u="sng">
                <a:solidFill>
                  <a:srgbClr val="7F0000"/>
                </a:solidFill>
              </a:rPr>
              <a:t>12</a:t>
            </a:r>
            <a:r>
              <a:t> </a:t>
            </a:r>
            <a:r>
              <a:rPr>
                <a:solidFill>
                  <a:srgbClr val="000000"/>
                </a:solidFill>
              </a:rPr>
              <a:t>billion tons of concrete.</a:t>
            </a:r>
          </a:p>
          <a:p>
            <a:pPr algn="just">
              <a:lnSpc>
                <a:spcPct val="150000"/>
              </a:lnSpc>
              <a:defRPr sz="2700" b="1">
                <a:solidFill>
                  <a:srgbClr val="007F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>
                <a:solidFill>
                  <a:srgbClr val="000000"/>
                </a:solidFill>
              </a:rPr>
              <a:t>The cement industry is extremely</a:t>
            </a:r>
            <a:r>
              <a:rPr>
                <a:solidFill>
                  <a:srgbClr val="FF00FF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energy intensive,</a:t>
            </a:r>
            <a:r>
              <a:t> </a:t>
            </a:r>
            <a:r>
              <a:rPr>
                <a:solidFill>
                  <a:srgbClr val="000000"/>
                </a:solidFill>
              </a:rPr>
              <a:t>as it consumes</a:t>
            </a:r>
            <a:r>
              <a:t> </a:t>
            </a:r>
            <a:r>
              <a:rPr u="sng">
                <a:solidFill>
                  <a:srgbClr val="7F0000"/>
                </a:solidFill>
              </a:rPr>
              <a:t>4 GJ</a:t>
            </a:r>
            <a:r>
              <a:t> </a:t>
            </a:r>
            <a:r>
              <a:rPr>
                <a:solidFill>
                  <a:srgbClr val="000000"/>
                </a:solidFill>
              </a:rPr>
              <a:t>per ton of</a:t>
            </a:r>
            <a:r>
              <a:t> </a:t>
            </a:r>
            <a:r>
              <a:rPr>
                <a:solidFill>
                  <a:srgbClr val="7F007F"/>
                </a:solidFill>
              </a:rPr>
              <a:t>energy</a:t>
            </a:r>
            <a:r>
              <a:t>.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ANWaWx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D/////DAAAABAAAAAAAAAAAAAAAAAAAAAAAAAAHgAAAGgAAAAAAAAAAAAAAAAAAAAAAAAAAAAAABAnAAAQJwAAAAAAAAAAAAAAAAAAAAAAAAAAAAAAAAAAAAAAAAAAAAAUAAAAAAAAAMDA/wAAAAAAZAAAADIAAAAAAAAAZAAAAAAAAAB/f38ACgAAACIAAAAYAAAAAAAAAAAAAAAAAAAAAAAAAAAAAAAAAAAAJAAAACQAAAAAAAAAAAAAAAAAAAAAAAAAAAAAAAAAAAAAAAAAAAAAAAAAAAAlAAAAWAAAAAAAAAAAAAAAAAAAAAAAAAAAAAAAAAAAAAAAAAAAAAAAAAAAAAAAAAAAAAAAPwAAAAAAAACghgEAAAAAAAAAAAAAAAAADAAAAAEAAAAAAAAAAAAAAAAAAAAfAAAAVAAAALvg4wX///8BAAAAAAAAAAAAAAAAAAAAAAAAAAAAAAAAAAAAAAAAAAAAAAAAf39/AICAgAPMzMwAwMD/AH9/fwAAAAAAAAAAAAAAAAD///8AAAAAACEAAAAYAAAAFAAAANkCAADEAQAAVhcAANQI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287020"/>
            <a:ext cx="3330575" cy="11480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esktop\cement produ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LEObject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PowerPoint.Slide.12" r:id="rId3" imgW="3495675" imgH="2609850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zwIAANcJAACeNwAADSkAAAAAAAAmAAAACAAAAAEAAAAAAAAA"/>
              </a:ext>
            </a:extLst>
          </p:cNvSpPr>
          <p:nvPr>
            <p:ph type="body" idx="1"/>
          </p:nvPr>
        </p:nvSpPr>
        <p:spPr>
          <a:xfrm>
            <a:off x="456565" y="1599565"/>
            <a:ext cx="8584565" cy="5073650"/>
          </a:xfrm>
        </p:spPr>
        <p:txBody>
          <a:bodyPr/>
          <a:lstStyle/>
          <a:p>
            <a:pPr marL="342900" marR="0" indent="-342900" algn="just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Times New Roman" pitchFamily="1" charset="0"/>
              <a:buChar char="•"/>
              <a:tabLst/>
              <a:defRPr sz="2500" b="1" i="0" u="none" strike="noStrike" kern="1" spc="0" baseline="0">
                <a:solidFill>
                  <a:srgbClr val="00000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Rajamane et al. 2011 reported the gainful utility of flyash and slag as an alternative binder materials with lower carbon foot print.</a:t>
            </a:r>
          </a:p>
          <a:p>
            <a:pPr marL="342900" marR="0" indent="-342900" algn="just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Times New Roman" pitchFamily="1" charset="0"/>
              <a:buChar char="•"/>
              <a:tabLst/>
              <a:defRPr sz="2500" b="1" i="0" u="none" strike="noStrike" kern="1" spc="0" baseline="0">
                <a:solidFill>
                  <a:srgbClr val="00000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Initially the study on alkali activated binder was carried by purdon in late 1940.</a:t>
            </a:r>
          </a:p>
          <a:p>
            <a:pPr marL="342900" marR="0" indent="-342900" algn="just" defTabSz="44958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 typeface="Times New Roman" pitchFamily="1" charset="0"/>
              <a:buChar char="•"/>
              <a:tabLst/>
              <a:defRPr sz="2500" b="1" i="0" u="none" strike="noStrike" kern="1" spc="0" baseline="0">
                <a:solidFill>
                  <a:srgbClr val="000000"/>
                </a:solidFill>
                <a:effectLst/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After that, in late 1950 Glukhovsky invented alkali activated sysytem came out with result forming C-S-H.</a:t>
            </a:r>
          </a:p>
          <a:p>
            <a:pPr algn="just">
              <a:lnSpc>
                <a:spcPct val="150000"/>
              </a:lnSpc>
              <a:defRPr sz="2500" b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The application of this AASC technology offers opportunity to address a various sustainability issues.</a:t>
            </a:r>
          </a:p>
        </p:txBody>
      </p:sp>
      <p:sp>
        <p:nvSpPr>
          <p:cNvPr id="3" name="SlideTitle2"/>
          <p:cNvSpPr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zwIAALABAABLNgAAuAgAAAAAAAAmAAAACAAAAP//////////"/>
              </a:ext>
            </a:extLst>
          </p:cNvSpPr>
          <p:nvPr/>
        </p:nvSpPr>
        <p:spPr>
          <a:xfrm>
            <a:off x="456565" y="274320"/>
            <a:ext cx="83693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/>
          <a:lstStyle/>
          <a:p>
            <a:pPr algn="ctr">
              <a:defRPr sz="4400" b="1">
                <a:solidFill>
                  <a:srgbClr val="00007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             Introduction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ANWaWx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BaAAAADAAAABAAAAAAAAAAAAAAAAAAAAAAAAAAHgAAAGgAAAAAAAAAAAAAAAAAAAAAAAAAAAAAABAnAAAQJwAAAAAAAAAAAAAAAAAAAAAAAAAAAAAAAAAAAAAAAAAAAAAUAAAAAAAAAMDA/wAAAAAAZAAAADIAAAAAAAAAZAAAAAAAAAB/f38ACgAAACIAAAAYAAAAAAAAAAAAAAAAAAAAAAAAAAAAAAAAAAAAJAAAACQAAAAAAAAAAAAAAAAAAAAAAAAAAAAAAAAAAAAAAAAAAAAAAAAAAAAlAAAAWAAAAAAAAAAAAAAAAAAAAAAAAAAAAAAAAAAAAAAAAAAAAAAAAAAAAAAAAAAAAAAAPwAAAAAAAACghgEAAAAAAAAAAAAAAAAADAAAAAEAAAAAAAAAAAAAAAAAAAAfAAAAVAAAALvg4wX///8BAAAAAAAAAAAAAAAAAAAAAAAAAAAAAAAAAAAAAAAAAAAAAAAAf39/AICAgAPMzMwAwMD/AH9/fwAAAAAAAAAAAAAAAAD///8AAAAAACEAAAAYAAAAFAAAANkCAADEAQAAVhcAANQI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287020"/>
            <a:ext cx="3330575" cy="11480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sustainab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seven princip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     </a:t>
            </a:r>
            <a:r>
              <a:rPr b="1">
                <a:solidFill>
                  <a:srgbClr val="00007F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         Introduction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ANWaWx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FwMAACcKAABSNgAADSkAAAAAAAAmAAAACAAAAAEAAAAAAAAA"/>
              </a:ext>
            </a:extLst>
          </p:cNvSpPr>
          <p:nvPr>
            <p:ph type="body" idx="1"/>
          </p:nvPr>
        </p:nvSpPr>
        <p:spPr>
          <a:xfrm>
            <a:off x="502285" y="1650365"/>
            <a:ext cx="8328025" cy="5022850"/>
          </a:xfrm>
        </p:spPr>
        <p:txBody>
          <a:bodyPr/>
          <a:lstStyle/>
          <a:p>
            <a:pPr algn="just">
              <a:lnSpc>
                <a:spcPct val="150000"/>
              </a:lnSpc>
              <a:defRPr sz="2750"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Sand is critical for infrastructure development and construction, global sand reserves being depleted.</a:t>
            </a:r>
          </a:p>
          <a:p>
            <a:pPr algn="just">
              <a:lnSpc>
                <a:spcPct val="150000"/>
              </a:lnSpc>
              <a:defRPr sz="2750"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Indiscriminating extracting of sand has severe environmental, social, economic and geological inputs.</a:t>
            </a:r>
          </a:p>
          <a:p>
            <a:pPr algn="just">
              <a:lnSpc>
                <a:spcPct val="150000"/>
              </a:lnSpc>
              <a:defRPr sz="2750" b="1"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This paper centers on using the</a:t>
            </a:r>
            <a:r>
              <a:rPr>
                <a:solidFill>
                  <a:schemeClr val="hlink"/>
                </a:solidFill>
              </a:rPr>
              <a:t> Precious Slag</a:t>
            </a:r>
            <a:r>
              <a:t> (PS) ball as the most viable alternative for fine aggregate in the</a:t>
            </a:r>
            <a:r>
              <a:rPr>
                <a:solidFill>
                  <a:srgbClr val="007F00"/>
                </a:solidFill>
              </a:rPr>
              <a:t> Alkali Activated Slag Concrete</a:t>
            </a:r>
            <a:r>
              <a:t> (AASC).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ANWaWxMAAAAlAAAAEQAAAC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AAAAAAAAAAAAAAAAAAAAAAAAAAAAAAAAAAAAAAAAAAAlAAAAWAAAAAAAAAAAAAAAAAAAAAAAAAAAAAAAAAAAAAAAAAAAAAAAAAAAAAAAAAAAAAAAPwAAAAAAAACghgEAAAAAAAAAAAAAAAAADAAAAAEAAAAAAAAAAAAAAAAAAAAfAAAAVAAAALvg4wX///8BAAAAAAAAAAAAAAAAAAAAAAAAAAAAAAAAAAAAAAAAAAAAAAAAf39/AICAgAPMzMwAwMD/AH9/fwAAAAAAAAAAAAAAAAD///8AAAAAACEAAAAYAAAAFAAAANkCAADEAQAAVhcAANQI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287020"/>
            <a:ext cx="3330575" cy="11480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493</Words>
  <PresentationFormat>On-screen Show (4:3)</PresentationFormat>
  <Paragraphs>92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Presentation</vt:lpstr>
      <vt:lpstr>PowerPoint.Slide.12</vt:lpstr>
      <vt:lpstr>Experimental study on AASC using PS ball as fine aggregate at the higher concentration of sodium silicate</vt:lpstr>
      <vt:lpstr>Presentation outline</vt:lpstr>
      <vt:lpstr>             Introduction</vt:lpstr>
      <vt:lpstr>Slide 4</vt:lpstr>
      <vt:lpstr>Slide 5</vt:lpstr>
      <vt:lpstr>Slide 6</vt:lpstr>
      <vt:lpstr>Slide 7</vt:lpstr>
      <vt:lpstr>Slide 8</vt:lpstr>
      <vt:lpstr>               Introduction</vt:lpstr>
      <vt:lpstr>Experimental Programme</vt:lpstr>
      <vt:lpstr>Criteria behind using PS Ball</vt:lpstr>
      <vt:lpstr>Slide 12</vt:lpstr>
      <vt:lpstr>Slide 13</vt:lpstr>
      <vt:lpstr>Details of mix proportion for concrete mixes</vt:lpstr>
      <vt:lpstr>Slide 15</vt:lpstr>
      <vt:lpstr>Slide 16</vt:lpstr>
      <vt:lpstr>Slide 17</vt:lpstr>
      <vt:lpstr>Slide 18</vt:lpstr>
      <vt:lpstr>Slide 19</vt:lpstr>
      <vt:lpstr>Conclusions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study on AASC using PS ball as fine aggregate at the higher concentration of sodium silicate</dc:title>
  <dc:creator>lenovo</dc:creator>
  <cp:lastModifiedBy>admin</cp:lastModifiedBy>
  <cp:revision>50</cp:revision>
  <dcterms:created xsi:type="dcterms:W3CDTF">2018-09-13T17:44:14Z</dcterms:created>
  <dcterms:modified xsi:type="dcterms:W3CDTF">2018-09-21T09:12:02Z</dcterms:modified>
</cp:coreProperties>
</file>